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43F4-9A9B-128B-8C8C-FB30255BC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127D3-B6A8-C53A-8775-17F35DC6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04AC5F-CA6E-C793-48A1-39B57F9C316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3CF3A189-768A-59C3-7137-8545F3BD0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3D1647-A558-D43E-E92B-BE62D6E3EDD5}"/>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237488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9F19-4F31-514F-EE01-2F537D1341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AF0B7F-DC8B-A836-D182-E8A23B0534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BEC88B-AC21-90C6-AC67-CDFE7FB2AB32}"/>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77EF94F5-0423-C64F-64E1-F19654843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24EF4-F5B2-FB71-448A-6D7DFD6847AF}"/>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49399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A3667E-A474-4863-DC06-6B83978DF2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8A2123-C08B-02C8-1BF3-B889063E5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C4FE5-06F7-7D1E-1940-B97689DD5E56}"/>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873A428F-5C23-B6A7-B162-0B7FA99F9E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FC2C1-511C-E687-B6B0-B3020EA0C4C8}"/>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6998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79E3-8899-1035-D707-993950319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BE6C70-D837-8443-1AEF-6AC71F00F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0D3037-8634-350B-C963-0795B93E760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DB4CAA67-5879-6085-6ADD-195940F94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10E5C-5749-26D7-C128-BA254A986E53}"/>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859949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8BBB-C8A7-8B43-753B-61DC0F021E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BD462-4A05-4357-C724-CE4B7F316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42AA71-E9A0-7C0C-F893-1A4635BD592F}"/>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B9617E90-94E7-AB83-6BB1-AC0ECC2C3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F42870-8EFB-4D01-E04F-EEEDE87CE663}"/>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81665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C37F6-207F-840D-F760-73A6699E4B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D51462-841D-0840-A1C0-5B03070D5B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D30E28-7272-519B-8030-9F32641150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2E759C-BEC2-9F84-A67F-94C0C9D905A9}"/>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371B1DE5-4575-53F9-281C-3287A4767B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90EA0C-3609-5E82-23C6-BA70C346FEFD}"/>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86457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0E4F7-F495-4B86-41D3-52AAFB5FF7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564E36-D07A-E195-96D6-58753928A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FF0D39-5955-D9AD-2C6C-D65D9740E4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7703FD-2D01-954A-AE12-DBDD7793D7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8FE1BA-6C3B-0FB5-BA5E-02496560F0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6D57FF-23E9-4674-826F-9ECFD5C19555}"/>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8" name="Footer Placeholder 7">
            <a:extLst>
              <a:ext uri="{FF2B5EF4-FFF2-40B4-BE49-F238E27FC236}">
                <a16:creationId xmlns:a16="http://schemas.microsoft.com/office/drawing/2014/main" id="{2C789EFF-49AF-BF25-7729-A983222735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57FE74-05C8-DEFA-18C4-CB8AD8465477}"/>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96761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B792-3FA1-E0F5-9B5A-DDB3DA9FE3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DB6219-0FFA-42CC-73C2-FFB8B04433DF}"/>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4" name="Footer Placeholder 3">
            <a:extLst>
              <a:ext uri="{FF2B5EF4-FFF2-40B4-BE49-F238E27FC236}">
                <a16:creationId xmlns:a16="http://schemas.microsoft.com/office/drawing/2014/main" id="{C8DB8C8C-5C9D-5767-6CF1-10C6927181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DA3045-1EEA-2083-94BC-F143F00D5557}"/>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25538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2E0BF8-08B1-3872-8873-5E78A8A44E8C}"/>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3" name="Footer Placeholder 2">
            <a:extLst>
              <a:ext uri="{FF2B5EF4-FFF2-40B4-BE49-F238E27FC236}">
                <a16:creationId xmlns:a16="http://schemas.microsoft.com/office/drawing/2014/main" id="{7F20ECE9-F78A-492E-FFDD-C51811B8AF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E0EB9C-E68C-FB7C-6C76-F23CF62339CA}"/>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67144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AB431-993E-592C-DE63-B565F938FC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7D3652-676B-DF3B-BE9F-DCCDED3BC3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2EE27D-02B7-0BD5-D5D0-1D8CB49DF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F84DB0-EE5F-3CF2-7F8F-EA5A3E11C60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03D108DF-4831-AD5B-F0CA-FEBD0E745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2E1E2-F73B-545A-9C68-839DC14AF4A6}"/>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20463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79EC-CABE-46D6-99E4-AEDF8F307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6772B9-6A67-6291-5328-A10DB9164D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588D7D-1110-5C3D-E085-B6FF43B82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D58758-34AB-61F4-72ED-45DB0EE2A1C6}"/>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F945BD03-8C8A-811C-AC6E-BF9A11A60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37B28-2E6A-3A45-3CF2-503468DF7CEB}"/>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249987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EB309C-4AE7-F25C-AEAD-281B9718F5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2D60D8-FDA2-DC74-FCB3-0F18E870E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4EBD39-C234-48D2-4134-68E9B035F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2229452F-4322-79F6-8BB0-AD7A20A455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0D8E7C-1A31-6446-2493-3B1D504221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938CC-58D6-43E5-ADF6-F08FE8852EDF}" type="slidenum">
              <a:rPr lang="en-US" smtClean="0"/>
              <a:t>‹#›</a:t>
            </a:fld>
            <a:endParaRPr lang="en-US"/>
          </a:p>
        </p:txBody>
      </p:sp>
    </p:spTree>
    <p:extLst>
      <p:ext uri="{BB962C8B-B14F-4D97-AF65-F5344CB8AC3E}">
        <p14:creationId xmlns:p14="http://schemas.microsoft.com/office/powerpoint/2010/main" val="160745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esla.com/ownersmanual/model3/en_us/GUID-20F2262F-CDF6-408E-A752-2AD9B0CC2FD6.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7B9F-D8F7-CEDF-AC38-F75FCFF5266B}"/>
              </a:ext>
            </a:extLst>
          </p:cNvPr>
          <p:cNvSpPr>
            <a:spLocks noGrp="1"/>
          </p:cNvSpPr>
          <p:nvPr>
            <p:ph type="ctrTitle"/>
          </p:nvPr>
        </p:nvSpPr>
        <p:spPr/>
        <p:txBody>
          <a:bodyPr/>
          <a:lstStyle/>
          <a:p>
            <a:r>
              <a:rPr lang="en-US" b="1" i="0" dirty="0">
                <a:effectLst/>
                <a:latin typeface="Gotham SSm"/>
              </a:rPr>
              <a:t>Troubleshooting Alerts</a:t>
            </a:r>
            <a:br>
              <a:rPr lang="en-US" b="1" i="0" dirty="0">
                <a:effectLst/>
                <a:latin typeface="Gotham SSm"/>
              </a:rPr>
            </a:br>
            <a:endParaRPr lang="en-US" dirty="0"/>
          </a:p>
        </p:txBody>
      </p:sp>
      <p:sp>
        <p:nvSpPr>
          <p:cNvPr id="3" name="Subtitle 2">
            <a:extLst>
              <a:ext uri="{FF2B5EF4-FFF2-40B4-BE49-F238E27FC236}">
                <a16:creationId xmlns:a16="http://schemas.microsoft.com/office/drawing/2014/main" id="{458EC5C3-1EC6-E481-1B0F-90C914BAD6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37642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8F9B-EDA1-CDE8-D617-EA1C3579ABCA}"/>
              </a:ext>
            </a:extLst>
          </p:cNvPr>
          <p:cNvSpPr>
            <a:spLocks noGrp="1"/>
          </p:cNvSpPr>
          <p:nvPr>
            <p:ph type="title"/>
          </p:nvPr>
        </p:nvSpPr>
        <p:spPr/>
        <p:txBody>
          <a:bodyPr>
            <a:normAutofit/>
          </a:bodyPr>
          <a:lstStyle/>
          <a:p>
            <a:r>
              <a:rPr lang="en-US" sz="2800" b="1" i="0" dirty="0">
                <a:solidFill>
                  <a:srgbClr val="171A20"/>
                </a:solidFill>
                <a:effectLst/>
                <a:latin typeface="Gotham SSm"/>
              </a:rPr>
              <a:t>APP_w207</a:t>
            </a:r>
            <a:br>
              <a:rPr lang="en-US" b="1" i="0" dirty="0">
                <a:solidFill>
                  <a:srgbClr val="171A20"/>
                </a:solidFill>
                <a:effectLst/>
                <a:latin typeface="Gotham SSm"/>
              </a:rPr>
            </a:br>
            <a:r>
              <a:rPr lang="en-US" sz="2400" b="1" i="0" dirty="0">
                <a:solidFill>
                  <a:srgbClr val="171A20"/>
                </a:solidFill>
                <a:effectLst/>
                <a:latin typeface="Gotham SSm"/>
              </a:rPr>
              <a:t>Autosteer temporarily unavailable</a:t>
            </a:r>
            <a:br>
              <a:rPr lang="en-US" sz="2700" b="1" i="0" dirty="0">
                <a:effectLst/>
                <a:latin typeface="Gotham SSm"/>
              </a:rPr>
            </a:br>
            <a:endParaRPr lang="en-US" sz="2700" dirty="0"/>
          </a:p>
        </p:txBody>
      </p:sp>
      <p:sp>
        <p:nvSpPr>
          <p:cNvPr id="3" name="Content Placeholder 2">
            <a:extLst>
              <a:ext uri="{FF2B5EF4-FFF2-40B4-BE49-F238E27FC236}">
                <a16:creationId xmlns:a16="http://schemas.microsoft.com/office/drawing/2014/main" id="{AB96CC71-6F87-C8B3-D2F7-1CD093431510}"/>
              </a:ext>
            </a:extLst>
          </p:cNvPr>
          <p:cNvSpPr>
            <a:spLocks noGrp="1"/>
          </p:cNvSpPr>
          <p:nvPr>
            <p:ph idx="1"/>
          </p:nvPr>
        </p:nvSpPr>
        <p:spPr/>
        <p:txBody>
          <a:bodyPr>
            <a:normAutofit fontScale="40000" lnSpcReduction="20000"/>
          </a:bodyPr>
          <a:lstStyle/>
          <a:p>
            <a:pPr algn="l"/>
            <a:r>
              <a:rPr lang="en-US" b="1" i="0" dirty="0">
                <a:solidFill>
                  <a:srgbClr val="393C41"/>
                </a:solidFill>
                <a:effectLst/>
                <a:latin typeface="Gotham SSm"/>
              </a:rPr>
              <a:t>What this alert means:</a:t>
            </a:r>
            <a:endParaRPr lang="en-US" b="0" i="0" dirty="0">
              <a:solidFill>
                <a:srgbClr val="393C41"/>
              </a:solidFill>
              <a:effectLst/>
              <a:latin typeface="Gotham SSm"/>
            </a:endParaRPr>
          </a:p>
          <a:p>
            <a:pPr algn="l"/>
            <a:r>
              <a:rPr lang="en-US" b="0" i="0" dirty="0">
                <a:solidFill>
                  <a:srgbClr val="393C41"/>
                </a:solidFill>
                <a:effectLst/>
                <a:latin typeface="Gotham SSm"/>
              </a:rPr>
              <a:t>Autosteer is temporarily unavailable. This could be a temporary condition caused by an external factor, such as:</a:t>
            </a:r>
          </a:p>
          <a:p>
            <a:pPr algn="l">
              <a:buFont typeface="Arial" panose="020B0604020202020204" pitchFamily="34" charset="0"/>
              <a:buChar char="•"/>
            </a:pPr>
            <a:r>
              <a:rPr lang="en-US" b="0" i="0" dirty="0">
                <a:solidFill>
                  <a:srgbClr val="393C41"/>
                </a:solidFill>
                <a:effectLst/>
                <a:latin typeface="Gotham SSm"/>
              </a:rPr>
              <a:t>Missing or faded lane markers.</a:t>
            </a:r>
          </a:p>
          <a:p>
            <a:pPr algn="l">
              <a:buFont typeface="Arial" panose="020B0604020202020204" pitchFamily="34" charset="0"/>
              <a:buChar char="•"/>
            </a:pPr>
            <a:r>
              <a:rPr lang="en-US" b="0" i="0" dirty="0">
                <a:solidFill>
                  <a:srgbClr val="393C41"/>
                </a:solidFill>
                <a:effectLst/>
                <a:latin typeface="Gotham SSm"/>
              </a:rPr>
              <a:t>Narrow or winding roads.</a:t>
            </a:r>
          </a:p>
          <a:p>
            <a:pPr algn="l">
              <a:buFont typeface="Arial" panose="020B0604020202020204" pitchFamily="34" charset="0"/>
              <a:buChar char="•"/>
            </a:pPr>
            <a:r>
              <a:rPr lang="en-US" b="0" i="0" dirty="0">
                <a:solidFill>
                  <a:srgbClr val="393C41"/>
                </a:solidFill>
                <a:effectLst/>
                <a:latin typeface="Gotham SSm"/>
              </a:rPr>
              <a:t>Poor visibility due to rain, snow, fog, or other weather.</a:t>
            </a:r>
          </a:p>
          <a:p>
            <a:pPr algn="l">
              <a:buFont typeface="Arial" panose="020B0604020202020204" pitchFamily="34" charset="0"/>
              <a:buChar char="•"/>
            </a:pPr>
            <a:r>
              <a:rPr lang="en-US" b="0" i="0" dirty="0">
                <a:solidFill>
                  <a:srgbClr val="393C41"/>
                </a:solidFill>
                <a:effectLst/>
                <a:latin typeface="Gotham SSm"/>
              </a:rPr>
              <a:t>Extremely hot or cold temperatures.</a:t>
            </a:r>
          </a:p>
          <a:p>
            <a:pPr algn="l">
              <a:buFont typeface="Arial" panose="020B0604020202020204" pitchFamily="34" charset="0"/>
              <a:buChar char="•"/>
            </a:pPr>
            <a:r>
              <a:rPr lang="en-US" b="0" i="0" dirty="0">
                <a:solidFill>
                  <a:srgbClr val="393C41"/>
                </a:solidFill>
                <a:effectLst/>
                <a:latin typeface="Gotham SSm"/>
              </a:rPr>
              <a:t>Bright light due to other vehicle headlights, direct sunlight, or other light sources.</a:t>
            </a:r>
          </a:p>
          <a:p>
            <a:pPr algn="l"/>
            <a:r>
              <a:rPr lang="en-US" b="0" i="0" dirty="0">
                <a:solidFill>
                  <a:srgbClr val="393C41"/>
                </a:solidFill>
                <a:effectLst/>
                <a:latin typeface="Gotham SSm"/>
              </a:rPr>
              <a:t>This alert will also be present if you exceeded the maximum speed limit for Autosteer with Autosteer active. In this case, Autosteer will not be available for the rest of your current drive.</a:t>
            </a:r>
          </a:p>
          <a:p>
            <a:pPr algn="l"/>
            <a:r>
              <a:rPr lang="en-US" b="1" i="0" dirty="0">
                <a:solidFill>
                  <a:srgbClr val="393C41"/>
                </a:solidFill>
                <a:effectLst/>
                <a:latin typeface="Gotham SSm"/>
              </a:rPr>
              <a:t>What to do:</a:t>
            </a:r>
            <a:endParaRPr lang="en-US" b="0" i="0" dirty="0">
              <a:solidFill>
                <a:srgbClr val="393C41"/>
              </a:solidFill>
              <a:effectLst/>
              <a:latin typeface="Gotham SSm"/>
            </a:endParaRPr>
          </a:p>
          <a:p>
            <a:pPr algn="l"/>
            <a:r>
              <a:rPr lang="en-US" b="0" i="0" dirty="0">
                <a:solidFill>
                  <a:srgbClr val="393C41"/>
                </a:solidFill>
                <a:effectLst/>
                <a:latin typeface="Gotham SSm"/>
              </a:rPr>
              <a:t>Continue to your destination. If Autosteer is not available by the time you reach your destination, and remains unavailable during your next planned drive, check for the following:</a:t>
            </a:r>
          </a:p>
          <a:p>
            <a:pPr algn="l">
              <a:buFont typeface="Arial" panose="020B0604020202020204" pitchFamily="34" charset="0"/>
              <a:buChar char="•"/>
            </a:pPr>
            <a:r>
              <a:rPr lang="en-US" b="0" i="0" dirty="0">
                <a:solidFill>
                  <a:srgbClr val="393C41"/>
                </a:solidFill>
                <a:effectLst/>
                <a:latin typeface="Gotham SSm"/>
              </a:rPr>
              <a:t>Damage or obstruction caused by mud, ice, snow, or other environmental factors</a:t>
            </a:r>
          </a:p>
          <a:p>
            <a:pPr algn="l">
              <a:buFont typeface="Arial" panose="020B0604020202020204" pitchFamily="34" charset="0"/>
              <a:buChar char="•"/>
            </a:pPr>
            <a:r>
              <a:rPr lang="en-US" b="0" i="0" dirty="0">
                <a:solidFill>
                  <a:srgbClr val="393C41"/>
                </a:solidFill>
                <a:effectLst/>
                <a:latin typeface="Gotham SSm"/>
              </a:rPr>
              <a:t>Obstruction caused by an object mounted on the vehicle, like a bike rack</a:t>
            </a:r>
          </a:p>
          <a:p>
            <a:pPr algn="l">
              <a:buFont typeface="Arial" panose="020B0604020202020204" pitchFamily="34" charset="0"/>
              <a:buChar char="•"/>
            </a:pPr>
            <a:r>
              <a:rPr lang="en-US" b="0" i="0" dirty="0">
                <a:solidFill>
                  <a:srgbClr val="393C41"/>
                </a:solidFill>
                <a:effectLst/>
                <a:latin typeface="Gotham SSm"/>
              </a:rPr>
              <a:t>Obstructions caused by adding paint or adhesive products like wraps, stickers, or rubber coatings to your vehicle</a:t>
            </a:r>
          </a:p>
          <a:p>
            <a:pPr algn="l">
              <a:buFont typeface="Arial" panose="020B0604020202020204" pitchFamily="34" charset="0"/>
              <a:buChar char="•"/>
            </a:pPr>
            <a:r>
              <a:rPr lang="en-US" b="0" i="0" dirty="0">
                <a:solidFill>
                  <a:srgbClr val="393C41"/>
                </a:solidFill>
                <a:effectLst/>
                <a:latin typeface="Gotham SSm"/>
              </a:rPr>
              <a:t>A damaged or misaligned bumper</a:t>
            </a:r>
          </a:p>
          <a:p>
            <a:pPr algn="l"/>
            <a:r>
              <a:rPr lang="en-US" b="0" i="0" dirty="0">
                <a:solidFill>
                  <a:srgbClr val="393C41"/>
                </a:solidFill>
                <a:effectLst/>
                <a:latin typeface="Gotham SSm"/>
              </a:rPr>
              <a:t>If there are no obvious obstructions, or if you find damage to the vehicle, schedule service at your convenience. Your vehicle is OK to drive in the meantime.</a:t>
            </a:r>
          </a:p>
          <a:p>
            <a:pPr algn="l"/>
            <a:r>
              <a:rPr lang="en-US" b="0" i="0" dirty="0">
                <a:solidFill>
                  <a:srgbClr val="393C41"/>
                </a:solidFill>
                <a:effectLst/>
                <a:latin typeface="Gotham SSm"/>
              </a:rPr>
              <a:t>For more information, see </a:t>
            </a:r>
            <a:r>
              <a:rPr lang="en-US" b="0" i="0" u="none" strike="noStrike" dirty="0">
                <a:solidFill>
                  <a:srgbClr val="393C41"/>
                </a:solidFill>
                <a:effectLst/>
                <a:latin typeface="var(--tds-font-family--combined)"/>
                <a:hlinkClick r:id="rId2"/>
              </a:rPr>
              <a:t>Autopilot Features</a:t>
            </a:r>
            <a:r>
              <a:rPr lang="en-US" b="0" i="0" dirty="0">
                <a:solidFill>
                  <a:srgbClr val="393C41"/>
                </a:solidFill>
                <a:effectLst/>
                <a:latin typeface="Gotham SSm"/>
              </a:rPr>
              <a:t>.</a:t>
            </a:r>
          </a:p>
        </p:txBody>
      </p:sp>
    </p:spTree>
    <p:extLst>
      <p:ext uri="{BB962C8B-B14F-4D97-AF65-F5344CB8AC3E}">
        <p14:creationId xmlns:p14="http://schemas.microsoft.com/office/powerpoint/2010/main" val="3225092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248</Words>
  <Application>Microsoft Office PowerPoint</Application>
  <PresentationFormat>Widescreen</PresentationFormat>
  <Paragraphs>18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Gotham SSm</vt:lpstr>
      <vt:lpstr>var(--tds-font-family--combined)</vt:lpstr>
      <vt:lpstr>Arial</vt:lpstr>
      <vt:lpstr>Calibri</vt:lpstr>
      <vt:lpstr>Calibri Light</vt:lpstr>
      <vt:lpstr>Office Theme</vt:lpstr>
      <vt:lpstr>Troubleshooting Alerts </vt:lpstr>
      <vt:lpstr>APP_w207 Autosteer temporarily unavailable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Troubleshooting Alerts </dc:title>
  <dc:creator>Alex Zhang</dc:creator>
  <cp:lastModifiedBy>Alex Zhang</cp:lastModifiedBy>
  <cp:revision>8</cp:revision>
  <dcterms:created xsi:type="dcterms:W3CDTF">2023-12-11T20:04:26Z</dcterms:created>
  <dcterms:modified xsi:type="dcterms:W3CDTF">2023-12-12T12:47:37Z</dcterms:modified>
</cp:coreProperties>
</file>