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embeddedFontLst>
    <p:embeddedFont>
      <p:font typeface="Noto Sans JP" panose="020B0200000000000000" pitchFamily="50" charset="-128"/>
      <p:regular r:id="rId8"/>
      <p:bold r:id="rId9"/>
    </p:embeddedFont>
    <p:embeddedFont>
      <p:font typeface="游ゴシック" panose="020B0400000000000000" pitchFamily="50" charset="-128"/>
      <p:regular r:id="rId10"/>
      <p:bold r:id="rId11"/>
    </p:embeddedFont>
    <p:embeddedFont>
      <p:font typeface="游ゴシック Light" panose="020B0300000000000000" pitchFamily="50" charset="-128"/>
      <p:regular r:id="rId12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9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733EC-BB0E-70C6-1C8B-E1B689F7D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096CD4-255E-0CA2-1A9D-6636789C2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B70060-4881-1BE3-3729-D4B2A5D1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2B9341-5841-936C-ECBD-103A3F92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FED5E3-D97B-C3DD-9A6B-4FCE481B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38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CFEBAB-D1E1-4117-E2FE-ED3A99FB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F49CC5-4F9B-F0F1-69EC-B341AEDE8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1F4D4C-957D-233E-1BC3-C4F9AD3A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D0B0BE-725A-AAFA-DD10-9A806BDD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377898-C132-EA53-4F9A-7EE8C2B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88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F18124-240D-1841-B5CC-7103DCA29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A667C2-9BC7-1452-D047-F1641F78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DEEA70-2BB1-ACBC-FA5F-F25184B8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C491C5-F577-9713-5CC5-019FDA41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C16BC9-AF58-CBB2-BE1C-BB83C6C1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7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EB9B2-A938-624C-084F-0D16ADA1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0A3D7C-D706-AAAD-8923-D3AD26A4E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12C07A-A856-E6B1-6C37-A6811AE0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E54B0C-53A0-BFCC-FD10-BF374BE1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212D71-9CA6-20D8-A7D2-8CE38451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89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94021-E0FB-F753-4E0D-3216DE98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3D06D6-99F2-9CC5-51F4-1415339FD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FC8DBA-81F6-2663-BC08-AD0E922E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0A72CE-4FA1-AEE5-3538-F5995159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83A1B8-5214-1A10-780A-2745C9C2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80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655D4-2F97-9711-7FFF-9ED34CD7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C345C1-FC40-C16D-49F5-494CCBDD4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027472-35CF-487C-6979-660DF3FA4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CF6226-ED9A-556C-2B14-95DE0E15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380CF36-705E-71D0-5EE1-76678F79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ABA8EF-FDFD-5922-ABEB-9C389AC4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58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4C00B7-4CC2-0BCB-6ABE-B389C7C8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C12340-7001-5DBB-E26F-00208EF07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A5DF0B-41FB-960E-1306-2D9E85891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0C2D16B-1DA4-3694-5CF4-BBBE3129A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314E9F-DD7D-7D93-5CBE-AEB140A32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5286E39-814B-D486-9F5A-7B2E5A11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851E306-D9CD-2229-2C5B-1FEED6FC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BD73815-0E7C-5926-F6E8-D70EDA54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43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594B7-548C-4295-81BA-6DCCD6FE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B80AE7-C2B2-A661-75FE-8BAFA38A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7C184FA-E798-C95A-D50D-E9C6EE70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C89C283-BD55-7FB3-932D-A582ABEC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44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A9356C8-BEEC-DCDA-32B2-4878C6E8A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FB7189E-83D9-0487-9DED-B2B42D05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0E9F11-3DBF-543E-574E-3068370C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1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C293A-FC26-C671-7529-AEDFAA3F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53EA2B-B93E-3BE9-02DD-14F3A39C5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1B7B7EE-EDBE-3F79-283A-9FF1EF431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2553E0-7940-F09D-CAED-FBAADD5E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DE7446-FA1D-D1E9-5894-CE79440A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F98C957-D307-C640-C076-FE26BE06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27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E60C48-FE8A-A099-F24F-4B04D42C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E7B22A0-CBE8-27AC-CF13-D2576E157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EF2BB3-52DF-8D41-3E5A-D01575ACC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950874-3AE9-B21B-0B95-5AF69FA2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9C7361-13D9-0EC3-CEE5-1C89A8EAC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83C6FF-D06A-7F21-C258-EA3A6ECB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41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200CE45-DEA6-1E77-E3D5-773EF159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B80F3B-7799-72BF-D713-D34546C16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C9521-D92A-D797-0C4A-80AFDD494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36CFB-5FA1-44BD-9158-6677FFE76523}" type="datetimeFigureOut">
              <a:rPr kumimoji="1" lang="ja-JP" altLang="en-US" smtClean="0"/>
              <a:t>2023/9/23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83D6C4-E088-1073-9D6F-47420C512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790439-11D2-B11F-3CAB-A111A4A0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804C-DD4B-4162-9C31-F9B9B3BA9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63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3FE6C7-2FE9-E189-981D-C512CA52DE05}"/>
              </a:ext>
            </a:extLst>
          </p:cNvPr>
          <p:cNvSpPr txBox="1"/>
          <p:nvPr/>
        </p:nvSpPr>
        <p:spPr>
          <a:xfrm>
            <a:off x="1375601" y="1787773"/>
            <a:ext cx="3150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Introducing AI Engineer</a:t>
            </a:r>
            <a:endParaRPr kumimoji="1" lang="ja-JP" altLang="en-US" sz="2000" b="1" dirty="0"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38E7E3-8AF8-A83D-1940-23396D7A63A2}"/>
              </a:ext>
            </a:extLst>
          </p:cNvPr>
          <p:cNvSpPr txBox="1"/>
          <p:nvPr/>
        </p:nvSpPr>
        <p:spPr>
          <a:xfrm>
            <a:off x="1292909" y="2401787"/>
            <a:ext cx="4012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sz="5000" b="1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エンジニア</a:t>
            </a:r>
            <a:endParaRPr kumimoji="1" lang="ja-JP" altLang="en-US" sz="5000" b="1" dirty="0">
              <a:ln w="19050">
                <a:noFill/>
              </a:ln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E2066E-5E05-2150-03EA-A90875DB2E90}"/>
              </a:ext>
            </a:extLst>
          </p:cNvPr>
          <p:cNvSpPr txBox="1"/>
          <p:nvPr/>
        </p:nvSpPr>
        <p:spPr>
          <a:xfrm>
            <a:off x="1274959" y="3263561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0" b="1" dirty="0"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について</a:t>
            </a:r>
          </a:p>
        </p:txBody>
      </p:sp>
      <p:pic>
        <p:nvPicPr>
          <p:cNvPr id="13" name="図 12" descr="ロボット">
            <a:extLst>
              <a:ext uri="{FF2B5EF4-FFF2-40B4-BE49-F238E27FC236}">
                <a16:creationId xmlns:a16="http://schemas.microsoft.com/office/drawing/2014/main" id="{DF7E3CEF-A89F-B3FF-B363-CEE3D8FB0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02" y="1379367"/>
            <a:ext cx="3260150" cy="37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85A817-4C7A-FA03-41F6-0AC871FB4927}"/>
              </a:ext>
            </a:extLst>
          </p:cNvPr>
          <p:cNvSpPr txBox="1"/>
          <p:nvPr/>
        </p:nvSpPr>
        <p:spPr>
          <a:xfrm>
            <a:off x="3932587" y="2877919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sz="36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エンジニアって？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4A825F-0453-5FC3-7F0A-5068CE9B73CC}"/>
              </a:ext>
            </a:extLst>
          </p:cNvPr>
          <p:cNvSpPr txBox="1"/>
          <p:nvPr/>
        </p:nvSpPr>
        <p:spPr>
          <a:xfrm>
            <a:off x="5503530" y="1524685"/>
            <a:ext cx="11849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n w="19050">
                  <a:solidFill>
                    <a:srgbClr val="363636"/>
                  </a:solidFill>
                </a:ln>
                <a:noFill/>
                <a:latin typeface="Noto Sans JP" panose="020B0200000000000000" pitchFamily="50" charset="-128"/>
                <a:ea typeface="Noto Sans JP" panose="020B0200000000000000" pitchFamily="50" charset="-128"/>
              </a:rPr>
              <a:t>01</a:t>
            </a:r>
            <a:endParaRPr kumimoji="1" lang="ja-JP" altLang="en-US" sz="6600" b="1" dirty="0">
              <a:ln w="19050">
                <a:solidFill>
                  <a:srgbClr val="363636"/>
                </a:solidFill>
              </a:ln>
              <a:noFill/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896B73-4130-E33D-B63E-2BC0FA8B7470}"/>
              </a:ext>
            </a:extLst>
          </p:cNvPr>
          <p:cNvSpPr txBox="1"/>
          <p:nvPr/>
        </p:nvSpPr>
        <p:spPr>
          <a:xfrm>
            <a:off x="2671024" y="4057650"/>
            <a:ext cx="6849952" cy="884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エンジニアは、</a:t>
            </a:r>
            <a:r>
              <a:rPr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を使ったシステム開発を行う技術者のこと。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データの学習や分析を行い、最適な</a:t>
            </a:r>
            <a:r>
              <a:rPr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を作ります。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562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85A817-4C7A-FA03-41F6-0AC871FB4927}"/>
              </a:ext>
            </a:extLst>
          </p:cNvPr>
          <p:cNvSpPr txBox="1"/>
          <p:nvPr/>
        </p:nvSpPr>
        <p:spPr>
          <a:xfrm>
            <a:off x="1157654" y="98244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仕事</a:t>
            </a:r>
            <a:r>
              <a:rPr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の内容</a:t>
            </a:r>
            <a:endParaRPr kumimoji="1" lang="ja-JP" altLang="en-US" sz="2800" b="1" dirty="0">
              <a:ln w="19050">
                <a:noFill/>
              </a:ln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67883C4-98D2-E8C0-FF42-CA0F23D29E03}"/>
              </a:ext>
            </a:extLst>
          </p:cNvPr>
          <p:cNvCxnSpPr/>
          <p:nvPr/>
        </p:nvCxnSpPr>
        <p:spPr>
          <a:xfrm>
            <a:off x="1157654" y="1685925"/>
            <a:ext cx="981514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!!programming">
            <a:extLst>
              <a:ext uri="{FF2B5EF4-FFF2-40B4-BE49-F238E27FC236}">
                <a16:creationId xmlns:a16="http://schemas.microsoft.com/office/drawing/2014/main" id="{F136DBA2-9254-92E5-6A95-1BDDB99F2CCA}"/>
              </a:ext>
            </a:extLst>
          </p:cNvPr>
          <p:cNvGrpSpPr/>
          <p:nvPr/>
        </p:nvGrpSpPr>
        <p:grpSpPr>
          <a:xfrm>
            <a:off x="1398259" y="2445715"/>
            <a:ext cx="2165566" cy="2165566"/>
            <a:chOff x="1398259" y="2445715"/>
            <a:chExt cx="2165566" cy="216556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79D1BB-ED2A-AB87-0F86-326C9E39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59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6" name="Picture 2" descr="keyboard">
              <a:extLst>
                <a:ext uri="{FF2B5EF4-FFF2-40B4-BE49-F238E27FC236}">
                  <a16:creationId xmlns:a16="http://schemas.microsoft.com/office/drawing/2014/main" id="{1094789F-4522-D9F5-5F4C-4203700D7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618" y="2602810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!!data">
            <a:extLst>
              <a:ext uri="{FF2B5EF4-FFF2-40B4-BE49-F238E27FC236}">
                <a16:creationId xmlns:a16="http://schemas.microsoft.com/office/drawing/2014/main" id="{10566B1D-8014-B347-954F-28548A474E02}"/>
              </a:ext>
            </a:extLst>
          </p:cNvPr>
          <p:cNvGrpSpPr/>
          <p:nvPr/>
        </p:nvGrpSpPr>
        <p:grpSpPr>
          <a:xfrm>
            <a:off x="4982444" y="2445715"/>
            <a:ext cx="2165566" cy="2165566"/>
            <a:chOff x="4982444" y="2445715"/>
            <a:chExt cx="2165566" cy="216556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7BBCC20-C082-77E7-C6BF-EAA71034B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44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8" name="Picture 4" descr="bar chart">
              <a:extLst>
                <a:ext uri="{FF2B5EF4-FFF2-40B4-BE49-F238E27FC236}">
                  <a16:creationId xmlns:a16="http://schemas.microsoft.com/office/drawing/2014/main" id="{CEC82791-1F46-EF2D-BC7A-7839908B4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629" y="2930901"/>
              <a:ext cx="1195196" cy="1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D86236-5397-D25F-D5A6-39254BD9BBED}"/>
              </a:ext>
            </a:extLst>
          </p:cNvPr>
          <p:cNvSpPr txBox="1"/>
          <p:nvPr/>
        </p:nvSpPr>
        <p:spPr>
          <a:xfrm>
            <a:off x="1645707" y="4753755"/>
            <a:ext cx="1670670" cy="41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プログラミング</a:t>
            </a:r>
            <a:endParaRPr lang="en-US" altLang="ja-JP" sz="16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FC5EF3-C6B9-3457-1293-204FB11F512F}"/>
              </a:ext>
            </a:extLst>
          </p:cNvPr>
          <p:cNvSpPr txBox="1"/>
          <p:nvPr/>
        </p:nvSpPr>
        <p:spPr>
          <a:xfrm>
            <a:off x="5373338" y="4753755"/>
            <a:ext cx="1445323" cy="41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データの分析</a:t>
            </a:r>
            <a:endParaRPr lang="en-US" altLang="ja-JP" sz="16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8E4D3B-DA03-129B-28AE-819DDC9E7BB5}"/>
              </a:ext>
            </a:extLst>
          </p:cNvPr>
          <p:cNvSpPr txBox="1"/>
          <p:nvPr/>
        </p:nvSpPr>
        <p:spPr>
          <a:xfrm>
            <a:off x="8790921" y="4753755"/>
            <a:ext cx="1445323" cy="41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システム開発</a:t>
            </a:r>
            <a:endParaRPr lang="en-US" altLang="ja-JP" sz="16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grpSp>
        <p:nvGrpSpPr>
          <p:cNvPr id="21" name="!!system">
            <a:extLst>
              <a:ext uri="{FF2B5EF4-FFF2-40B4-BE49-F238E27FC236}">
                <a16:creationId xmlns:a16="http://schemas.microsoft.com/office/drawing/2014/main" id="{CD7E7818-EA08-BB66-5B16-8132AF7831B9}"/>
              </a:ext>
            </a:extLst>
          </p:cNvPr>
          <p:cNvGrpSpPr/>
          <p:nvPr/>
        </p:nvGrpSpPr>
        <p:grpSpPr>
          <a:xfrm>
            <a:off x="8430800" y="2445715"/>
            <a:ext cx="2165566" cy="2165566"/>
            <a:chOff x="8430800" y="2445715"/>
            <a:chExt cx="2165566" cy="216556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40BB719-A52F-574B-6B08-396EF34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0800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32" name="Picture 8" descr="globe with meridians">
              <a:extLst>
                <a:ext uri="{FF2B5EF4-FFF2-40B4-BE49-F238E27FC236}">
                  <a16:creationId xmlns:a16="http://schemas.microsoft.com/office/drawing/2014/main" id="{4FB98D37-5811-AE43-7CF4-918E28ED2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986" y="2930901"/>
              <a:ext cx="1195194" cy="119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72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85A817-4C7A-FA03-41F6-0AC871FB4927}"/>
              </a:ext>
            </a:extLst>
          </p:cNvPr>
          <p:cNvSpPr txBox="1"/>
          <p:nvPr/>
        </p:nvSpPr>
        <p:spPr>
          <a:xfrm>
            <a:off x="1157654" y="98244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仕事</a:t>
            </a:r>
            <a:r>
              <a:rPr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の内容</a:t>
            </a:r>
            <a:endParaRPr kumimoji="1" lang="ja-JP" altLang="en-US" sz="2800" b="1" dirty="0">
              <a:ln w="19050">
                <a:noFill/>
              </a:ln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67883C4-98D2-E8C0-FF42-CA0F23D29E03}"/>
              </a:ext>
            </a:extLst>
          </p:cNvPr>
          <p:cNvCxnSpPr/>
          <p:nvPr/>
        </p:nvCxnSpPr>
        <p:spPr>
          <a:xfrm>
            <a:off x="1157654" y="1685925"/>
            <a:ext cx="981514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!!programming">
            <a:extLst>
              <a:ext uri="{FF2B5EF4-FFF2-40B4-BE49-F238E27FC236}">
                <a16:creationId xmlns:a16="http://schemas.microsoft.com/office/drawing/2014/main" id="{F136DBA2-9254-92E5-6A95-1BDDB99F2CCA}"/>
              </a:ext>
            </a:extLst>
          </p:cNvPr>
          <p:cNvGrpSpPr/>
          <p:nvPr/>
        </p:nvGrpSpPr>
        <p:grpSpPr>
          <a:xfrm>
            <a:off x="1157654" y="2191683"/>
            <a:ext cx="3393660" cy="3393660"/>
            <a:chOff x="1398259" y="2445715"/>
            <a:chExt cx="2165566" cy="216556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79D1BB-ED2A-AB87-0F86-326C9E39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59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6" name="Picture 2" descr="keyboard">
              <a:extLst>
                <a:ext uri="{FF2B5EF4-FFF2-40B4-BE49-F238E27FC236}">
                  <a16:creationId xmlns:a16="http://schemas.microsoft.com/office/drawing/2014/main" id="{1094789F-4522-D9F5-5F4C-4203700D7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618" y="2602810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!!data">
            <a:extLst>
              <a:ext uri="{FF2B5EF4-FFF2-40B4-BE49-F238E27FC236}">
                <a16:creationId xmlns:a16="http://schemas.microsoft.com/office/drawing/2014/main" id="{10566B1D-8014-B347-954F-28548A474E02}"/>
              </a:ext>
            </a:extLst>
          </p:cNvPr>
          <p:cNvGrpSpPr/>
          <p:nvPr/>
        </p:nvGrpSpPr>
        <p:grpSpPr>
          <a:xfrm>
            <a:off x="13639800" y="3227082"/>
            <a:ext cx="720272" cy="720272"/>
            <a:chOff x="4982444" y="2445715"/>
            <a:chExt cx="2165566" cy="216556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7BBCC20-C082-77E7-C6BF-EAA71034B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44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8" name="Picture 4" descr="bar chart">
              <a:extLst>
                <a:ext uri="{FF2B5EF4-FFF2-40B4-BE49-F238E27FC236}">
                  <a16:creationId xmlns:a16="http://schemas.microsoft.com/office/drawing/2014/main" id="{CEC82791-1F46-EF2D-BC7A-7839908B4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629" y="2930901"/>
              <a:ext cx="1195196" cy="1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D86236-5397-D25F-D5A6-39254BD9BBED}"/>
              </a:ext>
            </a:extLst>
          </p:cNvPr>
          <p:cNvSpPr txBox="1"/>
          <p:nvPr/>
        </p:nvSpPr>
        <p:spPr>
          <a:xfrm>
            <a:off x="4978576" y="2556405"/>
            <a:ext cx="2069784" cy="49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b="1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プログラミング</a:t>
            </a:r>
            <a:endParaRPr lang="en-US" altLang="ja-JP" sz="2000" b="1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grpSp>
        <p:nvGrpSpPr>
          <p:cNvPr id="21" name="!!system">
            <a:extLst>
              <a:ext uri="{FF2B5EF4-FFF2-40B4-BE49-F238E27FC236}">
                <a16:creationId xmlns:a16="http://schemas.microsoft.com/office/drawing/2014/main" id="{CD7E7818-EA08-BB66-5B16-8132AF7831B9}"/>
              </a:ext>
            </a:extLst>
          </p:cNvPr>
          <p:cNvGrpSpPr/>
          <p:nvPr/>
        </p:nvGrpSpPr>
        <p:grpSpPr>
          <a:xfrm>
            <a:off x="13639800" y="3227082"/>
            <a:ext cx="720272" cy="720272"/>
            <a:chOff x="8430800" y="2445715"/>
            <a:chExt cx="2165566" cy="216556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40BB719-A52F-574B-6B08-396EF34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0800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32" name="Picture 8" descr="globe with meridians">
              <a:extLst>
                <a:ext uri="{FF2B5EF4-FFF2-40B4-BE49-F238E27FC236}">
                  <a16:creationId xmlns:a16="http://schemas.microsoft.com/office/drawing/2014/main" id="{4FB98D37-5811-AE43-7CF4-918E28ED2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986" y="2930901"/>
              <a:ext cx="1195194" cy="119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08376-68D7-0D22-69FC-920367D73F64}"/>
              </a:ext>
            </a:extLst>
          </p:cNvPr>
          <p:cNvSpPr txBox="1"/>
          <p:nvPr/>
        </p:nvSpPr>
        <p:spPr>
          <a:xfrm>
            <a:off x="5012740" y="3349025"/>
            <a:ext cx="4778872" cy="87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に学習してもらう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ためにコードを書きます</a:t>
            </a: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専門の技術が必要です</a:t>
            </a:r>
          </a:p>
        </p:txBody>
      </p:sp>
    </p:spTree>
    <p:extLst>
      <p:ext uri="{BB962C8B-B14F-4D97-AF65-F5344CB8AC3E}">
        <p14:creationId xmlns:p14="http://schemas.microsoft.com/office/powerpoint/2010/main" val="4245969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85A817-4C7A-FA03-41F6-0AC871FB4927}"/>
              </a:ext>
            </a:extLst>
          </p:cNvPr>
          <p:cNvSpPr txBox="1"/>
          <p:nvPr/>
        </p:nvSpPr>
        <p:spPr>
          <a:xfrm>
            <a:off x="1157654" y="98244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仕事</a:t>
            </a:r>
            <a:r>
              <a:rPr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の内容</a:t>
            </a:r>
            <a:endParaRPr kumimoji="1" lang="ja-JP" altLang="en-US" sz="2800" b="1" dirty="0">
              <a:ln w="19050">
                <a:noFill/>
              </a:ln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67883C4-98D2-E8C0-FF42-CA0F23D29E03}"/>
              </a:ext>
            </a:extLst>
          </p:cNvPr>
          <p:cNvCxnSpPr/>
          <p:nvPr/>
        </p:nvCxnSpPr>
        <p:spPr>
          <a:xfrm>
            <a:off x="1157654" y="1685925"/>
            <a:ext cx="981514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!!programming">
            <a:extLst>
              <a:ext uri="{FF2B5EF4-FFF2-40B4-BE49-F238E27FC236}">
                <a16:creationId xmlns:a16="http://schemas.microsoft.com/office/drawing/2014/main" id="{F136DBA2-9254-92E5-6A95-1BDDB99F2CCA}"/>
              </a:ext>
            </a:extLst>
          </p:cNvPr>
          <p:cNvGrpSpPr/>
          <p:nvPr/>
        </p:nvGrpSpPr>
        <p:grpSpPr>
          <a:xfrm>
            <a:off x="-1623059" y="3227082"/>
            <a:ext cx="720272" cy="720272"/>
            <a:chOff x="1398259" y="2445715"/>
            <a:chExt cx="2165566" cy="216556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79D1BB-ED2A-AB87-0F86-326C9E39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59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6" name="Picture 2" descr="keyboard">
              <a:extLst>
                <a:ext uri="{FF2B5EF4-FFF2-40B4-BE49-F238E27FC236}">
                  <a16:creationId xmlns:a16="http://schemas.microsoft.com/office/drawing/2014/main" id="{1094789F-4522-D9F5-5F4C-4203700D7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618" y="2602810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!!data">
            <a:extLst>
              <a:ext uri="{FF2B5EF4-FFF2-40B4-BE49-F238E27FC236}">
                <a16:creationId xmlns:a16="http://schemas.microsoft.com/office/drawing/2014/main" id="{10566B1D-8014-B347-954F-28548A474E02}"/>
              </a:ext>
            </a:extLst>
          </p:cNvPr>
          <p:cNvGrpSpPr/>
          <p:nvPr/>
        </p:nvGrpSpPr>
        <p:grpSpPr>
          <a:xfrm>
            <a:off x="1164552" y="2191683"/>
            <a:ext cx="3393659" cy="3393659"/>
            <a:chOff x="4982444" y="2445715"/>
            <a:chExt cx="2165566" cy="216556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7BBCC20-C082-77E7-C6BF-EAA71034B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44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8" name="Picture 4" descr="bar chart">
              <a:extLst>
                <a:ext uri="{FF2B5EF4-FFF2-40B4-BE49-F238E27FC236}">
                  <a16:creationId xmlns:a16="http://schemas.microsoft.com/office/drawing/2014/main" id="{CEC82791-1F46-EF2D-BC7A-7839908B4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629" y="2930901"/>
              <a:ext cx="1195196" cy="1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D86236-5397-D25F-D5A6-39254BD9BBED}"/>
              </a:ext>
            </a:extLst>
          </p:cNvPr>
          <p:cNvSpPr txBox="1"/>
          <p:nvPr/>
        </p:nvSpPr>
        <p:spPr>
          <a:xfrm>
            <a:off x="4978576" y="2556405"/>
            <a:ext cx="2069784" cy="49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b="1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データの分析</a:t>
            </a:r>
            <a:endParaRPr lang="en-US" altLang="ja-JP" sz="2000" b="1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grpSp>
        <p:nvGrpSpPr>
          <p:cNvPr id="21" name="!!system">
            <a:extLst>
              <a:ext uri="{FF2B5EF4-FFF2-40B4-BE49-F238E27FC236}">
                <a16:creationId xmlns:a16="http://schemas.microsoft.com/office/drawing/2014/main" id="{CD7E7818-EA08-BB66-5B16-8132AF7831B9}"/>
              </a:ext>
            </a:extLst>
          </p:cNvPr>
          <p:cNvGrpSpPr/>
          <p:nvPr/>
        </p:nvGrpSpPr>
        <p:grpSpPr>
          <a:xfrm>
            <a:off x="13639800" y="3227082"/>
            <a:ext cx="720272" cy="720272"/>
            <a:chOff x="8430800" y="2445715"/>
            <a:chExt cx="2165566" cy="216556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40BB719-A52F-574B-6B08-396EF34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0800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32" name="Picture 8" descr="globe with meridians">
              <a:extLst>
                <a:ext uri="{FF2B5EF4-FFF2-40B4-BE49-F238E27FC236}">
                  <a16:creationId xmlns:a16="http://schemas.microsoft.com/office/drawing/2014/main" id="{4FB98D37-5811-AE43-7CF4-918E28ED2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986" y="2930901"/>
              <a:ext cx="1195194" cy="119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08376-68D7-0D22-69FC-920367D73F64}"/>
              </a:ext>
            </a:extLst>
          </p:cNvPr>
          <p:cNvSpPr txBox="1"/>
          <p:nvPr/>
        </p:nvSpPr>
        <p:spPr>
          <a:xfrm>
            <a:off x="5012740" y="3349025"/>
            <a:ext cx="3855543" cy="87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に学習させるデータを選んだり、</a:t>
            </a: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学習後の</a:t>
            </a: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を分析したりします</a:t>
            </a: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589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!!system">
            <a:extLst>
              <a:ext uri="{FF2B5EF4-FFF2-40B4-BE49-F238E27FC236}">
                <a16:creationId xmlns:a16="http://schemas.microsoft.com/office/drawing/2014/main" id="{CD7E7818-EA08-BB66-5B16-8132AF7831B9}"/>
              </a:ext>
            </a:extLst>
          </p:cNvPr>
          <p:cNvGrpSpPr/>
          <p:nvPr/>
        </p:nvGrpSpPr>
        <p:grpSpPr>
          <a:xfrm>
            <a:off x="1157654" y="2191682"/>
            <a:ext cx="3393659" cy="3393659"/>
            <a:chOff x="8430800" y="2445715"/>
            <a:chExt cx="2165566" cy="216556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40BB719-A52F-574B-6B08-396EF34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0800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32" name="Picture 8" descr="globe with meridians">
              <a:extLst>
                <a:ext uri="{FF2B5EF4-FFF2-40B4-BE49-F238E27FC236}">
                  <a16:creationId xmlns:a16="http://schemas.microsoft.com/office/drawing/2014/main" id="{4FB98D37-5811-AE43-7CF4-918E28ED2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986" y="2930901"/>
              <a:ext cx="1195194" cy="119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85A817-4C7A-FA03-41F6-0AC871FB4927}"/>
              </a:ext>
            </a:extLst>
          </p:cNvPr>
          <p:cNvSpPr txBox="1"/>
          <p:nvPr/>
        </p:nvSpPr>
        <p:spPr>
          <a:xfrm>
            <a:off x="1157654" y="98244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仕事</a:t>
            </a:r>
            <a:r>
              <a:rPr lang="ja-JP" altLang="en-US" sz="2800" b="1" dirty="0">
                <a:ln w="19050">
                  <a:noFill/>
                </a:ln>
                <a:solidFill>
                  <a:srgbClr val="363636"/>
                </a:solidFill>
                <a:latin typeface="Noto Sans JP" panose="020B0200000000000000" pitchFamily="50" charset="-128"/>
                <a:ea typeface="Noto Sans JP" panose="020B0200000000000000" pitchFamily="50" charset="-128"/>
              </a:rPr>
              <a:t>の内容</a:t>
            </a:r>
            <a:endParaRPr kumimoji="1" lang="ja-JP" altLang="en-US" sz="2800" b="1" dirty="0">
              <a:ln w="19050">
                <a:noFill/>
              </a:ln>
              <a:solidFill>
                <a:srgbClr val="363636"/>
              </a:solidFill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67883C4-98D2-E8C0-FF42-CA0F23D29E03}"/>
              </a:ext>
            </a:extLst>
          </p:cNvPr>
          <p:cNvCxnSpPr/>
          <p:nvPr/>
        </p:nvCxnSpPr>
        <p:spPr>
          <a:xfrm>
            <a:off x="1157654" y="1685925"/>
            <a:ext cx="981514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!!programming">
            <a:extLst>
              <a:ext uri="{FF2B5EF4-FFF2-40B4-BE49-F238E27FC236}">
                <a16:creationId xmlns:a16="http://schemas.microsoft.com/office/drawing/2014/main" id="{F136DBA2-9254-92E5-6A95-1BDDB99F2CCA}"/>
              </a:ext>
            </a:extLst>
          </p:cNvPr>
          <p:cNvGrpSpPr/>
          <p:nvPr/>
        </p:nvGrpSpPr>
        <p:grpSpPr>
          <a:xfrm>
            <a:off x="-1623059" y="3227082"/>
            <a:ext cx="720272" cy="720272"/>
            <a:chOff x="1398259" y="2445715"/>
            <a:chExt cx="2165566" cy="216556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79D1BB-ED2A-AB87-0F86-326C9E39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8259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6" name="Picture 2" descr="keyboard">
              <a:extLst>
                <a:ext uri="{FF2B5EF4-FFF2-40B4-BE49-F238E27FC236}">
                  <a16:creationId xmlns:a16="http://schemas.microsoft.com/office/drawing/2014/main" id="{1094789F-4522-D9F5-5F4C-4203700D7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618" y="2602810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!!data">
            <a:extLst>
              <a:ext uri="{FF2B5EF4-FFF2-40B4-BE49-F238E27FC236}">
                <a16:creationId xmlns:a16="http://schemas.microsoft.com/office/drawing/2014/main" id="{10566B1D-8014-B347-954F-28548A474E02}"/>
              </a:ext>
            </a:extLst>
          </p:cNvPr>
          <p:cNvGrpSpPr/>
          <p:nvPr/>
        </p:nvGrpSpPr>
        <p:grpSpPr>
          <a:xfrm>
            <a:off x="-1623059" y="3227082"/>
            <a:ext cx="720272" cy="720272"/>
            <a:chOff x="4982444" y="2445715"/>
            <a:chExt cx="2165566" cy="216556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7BBCC20-C082-77E7-C6BF-EAA71034B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44" y="2445715"/>
              <a:ext cx="2165566" cy="2165566"/>
            </a:xfrm>
            <a:prstGeom prst="rect">
              <a:avLst/>
            </a:prstGeom>
            <a:noFill/>
          </p:spPr>
        </p:pic>
        <p:pic>
          <p:nvPicPr>
            <p:cNvPr id="1028" name="Picture 4" descr="bar chart">
              <a:extLst>
                <a:ext uri="{FF2B5EF4-FFF2-40B4-BE49-F238E27FC236}">
                  <a16:creationId xmlns:a16="http://schemas.microsoft.com/office/drawing/2014/main" id="{CEC82791-1F46-EF2D-BC7A-7839908B4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629" y="2930901"/>
              <a:ext cx="1195196" cy="1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D86236-5397-D25F-D5A6-39254BD9BBED}"/>
              </a:ext>
            </a:extLst>
          </p:cNvPr>
          <p:cNvSpPr txBox="1"/>
          <p:nvPr/>
        </p:nvSpPr>
        <p:spPr>
          <a:xfrm>
            <a:off x="4978576" y="2556405"/>
            <a:ext cx="2069784" cy="49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b="1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システム開発</a:t>
            </a:r>
            <a:endParaRPr lang="en-US" altLang="ja-JP" sz="2000" b="1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08376-68D7-0D22-69FC-920367D73F64}"/>
              </a:ext>
            </a:extLst>
          </p:cNvPr>
          <p:cNvSpPr txBox="1"/>
          <p:nvPr/>
        </p:nvSpPr>
        <p:spPr>
          <a:xfrm>
            <a:off x="5012740" y="3349025"/>
            <a:ext cx="4086375" cy="87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学習が終わった</a:t>
            </a:r>
            <a:r>
              <a:rPr kumimoji="1"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AI</a:t>
            </a:r>
            <a:r>
              <a:rPr kumimoji="1"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を実際に使うための</a:t>
            </a: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システムを開発します</a:t>
            </a: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847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110</Words>
  <Application>Microsoft Office PowerPoint</Application>
  <PresentationFormat>ワイド画面</PresentationFormat>
  <Paragraphs>23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游ゴシック Light</vt:lpstr>
      <vt:lpstr>Arial</vt:lpstr>
      <vt:lpstr>Noto Sans JP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結人 福田</dc:creator>
  <cp:lastModifiedBy>結人 福田</cp:lastModifiedBy>
  <cp:revision>5</cp:revision>
  <dcterms:created xsi:type="dcterms:W3CDTF">2023-09-22T09:52:39Z</dcterms:created>
  <dcterms:modified xsi:type="dcterms:W3CDTF">2023-09-23T02:11:49Z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2023-09-23T02:11:09Z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55d1ef93-d291-4147-b092-6f0ead8d6ff7</vt:lpwstr>
  </property>
  <property fmtid="{D5CDD505-2E9C-101B-9397-08002B2CF9AE}" pid="7" name="MSIP_Label_defa4170-0d19-0005-0004-bc88714345d2_ActionId">
    <vt:lpwstr>63e4e47c-bd5d-4f09-b7f6-b5872e1b1ecc</vt:lpwstr>
  </property>
  <property fmtid="{D5CDD505-2E9C-101B-9397-08002B2CF9AE}" pid="8" name="MSIP_Label_defa4170-0d19-0005-0004-bc88714345d2_ContentBits">
    <vt:lpwstr>0</vt:lpwstr>
  </property>
</Properties>
</file>