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5143500" type="screen16x9"/>
  <p:notesSz cx="6858000" cy="9144000"/>
  <p:embeddedFontLst>
    <p:embeddedFont>
      <p:font typeface="Maven Pro" panose="020B0604020202020204" charset="0"/>
      <p:regular r:id="rId23"/>
      <p:bold r:id="rId24"/>
    </p:embeddedFont>
    <p:embeddedFont>
      <p:font typeface="Nunito" panose="020B0604020202020204" charset="0"/>
      <p:regular r:id="rId25"/>
      <p:bold r:id="rId26"/>
      <p:italic r:id="rId27"/>
      <p:boldItalic r:id="rId2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9ED13B-43FD-4A66-B539-93A93443140B}" v="1" dt="2019-12-02T22:27:34.4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114" y="54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3.fntdata"/><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2.fntdata"/><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1.fntdata"/><Relationship Id="rId28" Type="http://schemas.openxmlformats.org/officeDocument/2006/relationships/font" Target="fonts/font6.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font" Target="fonts/font5.fntdata"/><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 Valentin Ortiz Reyes" userId="2790b0dd-79ae-4a47-a093-bb05cc004cbc" providerId="ADAL" clId="{F09ED13B-43FD-4A66-B539-93A93443140B}"/>
    <pc:docChg chg="modSld">
      <pc:chgData name="Jose Valentin Ortiz Reyes" userId="2790b0dd-79ae-4a47-a093-bb05cc004cbc" providerId="ADAL" clId="{F09ED13B-43FD-4A66-B539-93A93443140B}" dt="2019-12-02T22:27:40.654" v="19" actId="255"/>
      <pc:docMkLst>
        <pc:docMk/>
      </pc:docMkLst>
      <pc:sldChg chg="modSp">
        <pc:chgData name="Jose Valentin Ortiz Reyes" userId="2790b0dd-79ae-4a47-a093-bb05cc004cbc" providerId="ADAL" clId="{F09ED13B-43FD-4A66-B539-93A93443140B}" dt="2019-12-02T22:27:40.654" v="19" actId="255"/>
        <pc:sldMkLst>
          <pc:docMk/>
          <pc:sldMk cId="0" sldId="256"/>
        </pc:sldMkLst>
        <pc:spChg chg="mod">
          <ac:chgData name="Jose Valentin Ortiz Reyes" userId="2790b0dd-79ae-4a47-a093-bb05cc004cbc" providerId="ADAL" clId="{F09ED13B-43FD-4A66-B539-93A93443140B}" dt="2019-12-02T22:27:40.654" v="19" actId="255"/>
          <ac:spMkLst>
            <pc:docMk/>
            <pc:sldMk cId="0" sldId="256"/>
            <ac:spMk id="280"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5" name="Google Shape;27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p:cNvGrpSpPr/>
        <p:nvPr/>
      </p:nvGrpSpPr>
      <p:grpSpPr>
        <a:xfrm>
          <a:off x="0" y="0"/>
          <a:ext cx="0" cy="0"/>
          <a:chOff x="0" y="0"/>
          <a:chExt cx="0" cy="0"/>
        </a:xfrm>
      </p:grpSpPr>
      <p:sp>
        <p:nvSpPr>
          <p:cNvPr id="332" name="Google Shape;332;g73eb388ae2_0_55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3" name="Google Shape;333;g73eb388ae2_0_5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a:t>LAs noticias se transmiten a menudo descontextualizadas, sólo para probar un punto</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7"/>
        <p:cNvGrpSpPr/>
        <p:nvPr/>
      </p:nvGrpSpPr>
      <p:grpSpPr>
        <a:xfrm>
          <a:off x="0" y="0"/>
          <a:ext cx="0" cy="0"/>
          <a:chOff x="0" y="0"/>
          <a:chExt cx="0" cy="0"/>
        </a:xfrm>
      </p:grpSpPr>
      <p:sp>
        <p:nvSpPr>
          <p:cNvPr id="338" name="Google Shape;338;g73eb388ae2_0_57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9" name="Google Shape;339;g73eb388ae2_0_5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a:t>Fuentes formales: publicaciones. </a:t>
            </a:r>
            <a:endParaRPr/>
          </a:p>
          <a:p>
            <a:pPr marL="0" lvl="0" indent="0" algn="l" rtl="0">
              <a:spcBef>
                <a:spcPts val="0"/>
              </a:spcBef>
              <a:spcAft>
                <a:spcPts val="0"/>
              </a:spcAft>
              <a:buNone/>
            </a:pPr>
            <a:endParaRPr/>
          </a:p>
          <a:p>
            <a:pPr marL="0" lvl="0" indent="0" algn="l" rtl="0">
              <a:spcBef>
                <a:spcPts val="0"/>
              </a:spcBef>
              <a:spcAft>
                <a:spcPts val="0"/>
              </a:spcAft>
              <a:buNone/>
            </a:pPr>
            <a:r>
              <a:rPr lang="es"/>
              <a:t>Google, Wikipedia, blogs</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3"/>
        <p:cNvGrpSpPr/>
        <p:nvPr/>
      </p:nvGrpSpPr>
      <p:grpSpPr>
        <a:xfrm>
          <a:off x="0" y="0"/>
          <a:ext cx="0" cy="0"/>
          <a:chOff x="0" y="0"/>
          <a:chExt cx="0" cy="0"/>
        </a:xfrm>
      </p:grpSpPr>
      <p:sp>
        <p:nvSpPr>
          <p:cNvPr id="344" name="Google Shape;344;g73eb388ae2_0_57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5" name="Google Shape;345;g73eb388ae2_0_5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a:t>Para evitar la frustración, uno tiene que tener en cuenta que la investigación, entendida como búsqueda de respuestas a través de la recopilación y análisis de información, no es simplemente una forma de completar el trabajo de fin de semestre.</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9"/>
        <p:cNvGrpSpPr/>
        <p:nvPr/>
      </p:nvGrpSpPr>
      <p:grpSpPr>
        <a:xfrm>
          <a:off x="0" y="0"/>
          <a:ext cx="0" cy="0"/>
          <a:chOff x="0" y="0"/>
          <a:chExt cx="0" cy="0"/>
        </a:xfrm>
      </p:grpSpPr>
      <p:sp>
        <p:nvSpPr>
          <p:cNvPr id="350" name="Google Shape;350;g73eb388ae2_0_58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1" name="Google Shape;351;g73eb388ae2_0_5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5"/>
        <p:cNvGrpSpPr/>
        <p:nvPr/>
      </p:nvGrpSpPr>
      <p:grpSpPr>
        <a:xfrm>
          <a:off x="0" y="0"/>
          <a:ext cx="0" cy="0"/>
          <a:chOff x="0" y="0"/>
          <a:chExt cx="0" cy="0"/>
        </a:xfrm>
      </p:grpSpPr>
      <p:sp>
        <p:nvSpPr>
          <p:cNvPr id="356" name="Google Shape;356;g73eb388ae2_0_59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7" name="Google Shape;357;g73eb388ae2_0_5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a:t>Asuntos legales; de formato/tecnológicos; de descripción; traducción o transcripción</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1"/>
        <p:cNvGrpSpPr/>
        <p:nvPr/>
      </p:nvGrpSpPr>
      <p:grpSpPr>
        <a:xfrm>
          <a:off x="0" y="0"/>
          <a:ext cx="0" cy="0"/>
          <a:chOff x="0" y="0"/>
          <a:chExt cx="0" cy="0"/>
        </a:xfrm>
      </p:grpSpPr>
      <p:sp>
        <p:nvSpPr>
          <p:cNvPr id="362" name="Google Shape;362;g73f2f11641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3" name="Google Shape;363;g73f2f1164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a:t>perfecto: acabado</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7"/>
        <p:cNvGrpSpPr/>
        <p:nvPr/>
      </p:nvGrpSpPr>
      <p:grpSpPr>
        <a:xfrm>
          <a:off x="0" y="0"/>
          <a:ext cx="0" cy="0"/>
          <a:chOff x="0" y="0"/>
          <a:chExt cx="0" cy="0"/>
        </a:xfrm>
      </p:grpSpPr>
      <p:sp>
        <p:nvSpPr>
          <p:cNvPr id="368" name="Google Shape;368;g73f2f11641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9" name="Google Shape;369;g73f2f11641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a:t>perfecto: acabado</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3"/>
        <p:cNvGrpSpPr/>
        <p:nvPr/>
      </p:nvGrpSpPr>
      <p:grpSpPr>
        <a:xfrm>
          <a:off x="0" y="0"/>
          <a:ext cx="0" cy="0"/>
          <a:chOff x="0" y="0"/>
          <a:chExt cx="0" cy="0"/>
        </a:xfrm>
      </p:grpSpPr>
      <p:sp>
        <p:nvSpPr>
          <p:cNvPr id="374" name="Google Shape;374;g73f2f11641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5" name="Google Shape;375;g73f2f11641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a:t>En otras palabras, estamos expuestos a información que puede ser contraria a nuestros propios valores y creencias</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9"/>
        <p:cNvGrpSpPr/>
        <p:nvPr/>
      </p:nvGrpSpPr>
      <p:grpSpPr>
        <a:xfrm>
          <a:off x="0" y="0"/>
          <a:ext cx="0" cy="0"/>
          <a:chOff x="0" y="0"/>
          <a:chExt cx="0" cy="0"/>
        </a:xfrm>
      </p:grpSpPr>
      <p:sp>
        <p:nvSpPr>
          <p:cNvPr id="380" name="Google Shape;380;g73f2f11641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1" name="Google Shape;381;g73f2f11641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a:t>Este papel central cobra especial relevancia a la luz de las limitaciones de recursos a las que tenemos que enfrentarnos a menudo</a:t>
            </a:r>
            <a:endParaRPr/>
          </a:p>
          <a:p>
            <a:pPr marL="0" lvl="0" indent="0" algn="l" rtl="0">
              <a:spcBef>
                <a:spcPts val="0"/>
              </a:spcBef>
              <a:spcAft>
                <a:spcPts val="0"/>
              </a:spcAft>
              <a:buNone/>
            </a:pPr>
            <a:endParaRPr/>
          </a:p>
          <a:p>
            <a:pPr marL="0" lvl="0" indent="0" algn="l" rtl="0">
              <a:spcBef>
                <a:spcPts val="0"/>
              </a:spcBef>
              <a:spcAft>
                <a:spcPts val="0"/>
              </a:spcAft>
              <a:buNone/>
            </a:pPr>
            <a:r>
              <a:rPr lang="es"/>
              <a:t>formar usuarios implica, primero, formarnos como bibliotecarios, conocer nuestra materia de trabajo y las falsas suposiciones que frecuentemente hay sobre ella. Por eso, reflexionar...</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5"/>
        <p:cNvGrpSpPr/>
        <p:nvPr/>
      </p:nvGrpSpPr>
      <p:grpSpPr>
        <a:xfrm>
          <a:off x="0" y="0"/>
          <a:ext cx="0" cy="0"/>
          <a:chOff x="0" y="0"/>
          <a:chExt cx="0" cy="0"/>
        </a:xfrm>
      </p:grpSpPr>
      <p:sp>
        <p:nvSpPr>
          <p:cNvPr id="386" name="Google Shape;386;g73eb388ae2_0_5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7" name="Google Shape;387;g73eb388ae2_0_5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g73eb388ae2_0_50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3" name="Google Shape;283;g73eb388ae2_0_5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1"/>
        <p:cNvGrpSpPr/>
        <p:nvPr/>
      </p:nvGrpSpPr>
      <p:grpSpPr>
        <a:xfrm>
          <a:off x="0" y="0"/>
          <a:ext cx="0" cy="0"/>
          <a:chOff x="0" y="0"/>
          <a:chExt cx="0" cy="0"/>
        </a:xfrm>
      </p:grpSpPr>
      <p:sp>
        <p:nvSpPr>
          <p:cNvPr id="392" name="Google Shape;392;g73eb388ae2_0_56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3" name="Google Shape;393;g73eb388ae2_0_5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Google Shape;288;g73eb388ae2_0_50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9" name="Google Shape;289;g73eb388ae2_0_5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a:t>no hay dinero para colecciones. Mucho dependen de donación</a:t>
            </a:r>
            <a:endParaRPr/>
          </a:p>
          <a:p>
            <a:pPr marL="0" lvl="0" indent="0" algn="l" rtl="0">
              <a:spcBef>
                <a:spcPts val="0"/>
              </a:spcBef>
              <a:spcAft>
                <a:spcPts val="0"/>
              </a:spcAft>
              <a:buNone/>
            </a:pPr>
            <a:endParaRPr/>
          </a:p>
          <a:p>
            <a:pPr marL="0" lvl="0" indent="0" algn="l" rtl="0">
              <a:spcBef>
                <a:spcPts val="0"/>
              </a:spcBef>
              <a:spcAft>
                <a:spcPts val="0"/>
              </a:spcAft>
              <a:buNone/>
            </a:pPr>
            <a:r>
              <a:rPr lang="es"/>
              <a:t>Instalaciones insuficientes o inadecuadas</a:t>
            </a:r>
            <a:endParaRPr/>
          </a:p>
          <a:p>
            <a:pPr marL="0" lvl="0" indent="0" algn="l" rtl="0">
              <a:spcBef>
                <a:spcPts val="0"/>
              </a:spcBef>
              <a:spcAft>
                <a:spcPts val="0"/>
              </a:spcAft>
              <a:buNone/>
            </a:pPr>
            <a:endParaRPr/>
          </a:p>
          <a:p>
            <a:pPr marL="0" lvl="0" indent="0" algn="l" rtl="0">
              <a:spcBef>
                <a:spcPts val="0"/>
              </a:spcBef>
              <a:spcAft>
                <a:spcPts val="0"/>
              </a:spcAft>
              <a:buNone/>
            </a:pPr>
            <a:r>
              <a:rPr lang="es"/>
              <a:t>Infraestructura tecnológica que no puede competir (al menos en apariencia) con la accesibilidad casi inmediata que ofrece Google</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g73eb388ae2_0_51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5" name="Google Shape;295;g73eb388ae2_0_5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g73eb388ae2_0_52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1" name="Google Shape;301;g73eb388ae2_0_5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7"/>
        <p:cNvGrpSpPr/>
        <p:nvPr/>
      </p:nvGrpSpPr>
      <p:grpSpPr>
        <a:xfrm>
          <a:off x="0" y="0"/>
          <a:ext cx="0" cy="0"/>
          <a:chOff x="0" y="0"/>
          <a:chExt cx="0" cy="0"/>
        </a:xfrm>
      </p:grpSpPr>
      <p:sp>
        <p:nvSpPr>
          <p:cNvPr id="308" name="Google Shape;308;g73eb388ae2_0_51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9" name="Google Shape;309;g73eb388ae2_0_5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3"/>
        <p:cNvGrpSpPr/>
        <p:nvPr/>
      </p:nvGrpSpPr>
      <p:grpSpPr>
        <a:xfrm>
          <a:off x="0" y="0"/>
          <a:ext cx="0" cy="0"/>
          <a:chOff x="0" y="0"/>
          <a:chExt cx="0" cy="0"/>
        </a:xfrm>
      </p:grpSpPr>
      <p:sp>
        <p:nvSpPr>
          <p:cNvPr id="314" name="Google Shape;314;g73eb388ae2_0_5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5" name="Google Shape;315;g73eb388ae2_0_5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a:t>Generación Z: nacidos alrededor de 1994. Su principal característica es que nunca han vivido en un mundo “desconectado”</a:t>
            </a:r>
            <a:endParaRPr/>
          </a:p>
          <a:p>
            <a:pPr marL="0" lvl="0" indent="0" algn="l" rtl="0">
              <a:spcBef>
                <a:spcPts val="0"/>
              </a:spcBef>
              <a:spcAft>
                <a:spcPts val="0"/>
              </a:spcAft>
              <a:buNone/>
            </a:pPr>
            <a:endParaRPr/>
          </a:p>
          <a:p>
            <a:pPr marL="0" lvl="0" indent="0" algn="l" rtl="0">
              <a:spcBef>
                <a:spcPts val="0"/>
              </a:spcBef>
              <a:spcAft>
                <a:spcPts val="0"/>
              </a:spcAft>
              <a:buNone/>
            </a:pPr>
            <a:r>
              <a:rPr lang="es"/>
              <a:t>Estudio de Cole, Napier &amp; Marcum en la Eastern Kentucky University en 2013.</a:t>
            </a:r>
            <a:endParaRPr/>
          </a:p>
          <a:p>
            <a:pPr marL="0" lvl="0" indent="0" algn="l" rtl="0">
              <a:spcBef>
                <a:spcPts val="0"/>
              </a:spcBef>
              <a:spcAft>
                <a:spcPts val="0"/>
              </a:spcAft>
              <a:buNone/>
            </a:pPr>
            <a:endParaRPr/>
          </a:p>
          <a:p>
            <a:pPr marL="0" lvl="0" indent="0" algn="l" rtl="0">
              <a:spcBef>
                <a:spcPts val="0"/>
              </a:spcBef>
              <a:spcAft>
                <a:spcPts val="0"/>
              </a:spcAft>
              <a:buNone/>
            </a:pPr>
            <a:r>
              <a:rPr lang="es"/>
              <a:t>Si bien el estudio se hizo con universitarios, es interesante, y relevante para las bibliotecas públicas porque es una muestra generacional; podría darnos un estimado de los supuestos y expectativas que los nuevos usuarios tienen de la información.</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9"/>
        <p:cNvGrpSpPr/>
        <p:nvPr/>
      </p:nvGrpSpPr>
      <p:grpSpPr>
        <a:xfrm>
          <a:off x="0" y="0"/>
          <a:ext cx="0" cy="0"/>
          <a:chOff x="0" y="0"/>
          <a:chExt cx="0" cy="0"/>
        </a:xfrm>
      </p:grpSpPr>
      <p:sp>
        <p:nvSpPr>
          <p:cNvPr id="320" name="Google Shape;320;g73eb388ae2_0_54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1" name="Google Shape;321;g73eb388ae2_0_5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s" sz="1300">
                <a:solidFill>
                  <a:schemeClr val="dk2"/>
                </a:solidFill>
                <a:latin typeface="Nunito"/>
                <a:ea typeface="Nunito"/>
                <a:cs typeface="Nunito"/>
                <a:sym typeface="Nunito"/>
              </a:rPr>
              <a:t>¿Por qué es un mito?</a:t>
            </a:r>
            <a:endParaRPr sz="1300">
              <a:solidFill>
                <a:schemeClr val="dk2"/>
              </a:solidFill>
              <a:latin typeface="Nunito"/>
              <a:ea typeface="Nunito"/>
              <a:cs typeface="Nunito"/>
              <a:sym typeface="Nunito"/>
            </a:endParaRPr>
          </a:p>
          <a:p>
            <a:pPr marL="0" lvl="0" indent="0" algn="l" rtl="0">
              <a:lnSpc>
                <a:spcPct val="115000"/>
              </a:lnSpc>
              <a:spcBef>
                <a:spcPts val="1600"/>
              </a:spcBef>
              <a:spcAft>
                <a:spcPts val="0"/>
              </a:spcAft>
              <a:buNone/>
            </a:pPr>
            <a:r>
              <a:rPr lang="es" sz="1300">
                <a:solidFill>
                  <a:schemeClr val="dk2"/>
                </a:solidFill>
                <a:latin typeface="Nunito"/>
                <a:ea typeface="Nunito"/>
                <a:cs typeface="Nunito"/>
                <a:sym typeface="Nunito"/>
              </a:rPr>
              <a:t>¿Qué hallaron?</a:t>
            </a:r>
            <a:endParaRPr sz="1300">
              <a:solidFill>
                <a:schemeClr val="dk2"/>
              </a:solidFill>
              <a:latin typeface="Nunito"/>
              <a:ea typeface="Nunito"/>
              <a:cs typeface="Nunito"/>
              <a:sym typeface="Nunito"/>
            </a:endParaRPr>
          </a:p>
          <a:p>
            <a:pPr marL="0" lvl="0" indent="0" algn="l" rtl="0">
              <a:lnSpc>
                <a:spcPct val="115000"/>
              </a:lnSpc>
              <a:spcBef>
                <a:spcPts val="1600"/>
              </a:spcBef>
              <a:spcAft>
                <a:spcPts val="1600"/>
              </a:spcAft>
              <a:buNone/>
            </a:pPr>
            <a:r>
              <a:rPr lang="es" sz="1300">
                <a:solidFill>
                  <a:schemeClr val="dk2"/>
                </a:solidFill>
                <a:latin typeface="Nunito"/>
                <a:ea typeface="Nunito"/>
                <a:cs typeface="Nunito"/>
                <a:sym typeface="Nunito"/>
              </a:rPr>
              <a:t>Su comentario:</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5"/>
        <p:cNvGrpSpPr/>
        <p:nvPr/>
      </p:nvGrpSpPr>
      <p:grpSpPr>
        <a:xfrm>
          <a:off x="0" y="0"/>
          <a:ext cx="0" cy="0"/>
          <a:chOff x="0" y="0"/>
          <a:chExt cx="0" cy="0"/>
        </a:xfrm>
      </p:grpSpPr>
      <p:sp>
        <p:nvSpPr>
          <p:cNvPr id="326" name="Google Shape;326;g73eb388ae2_0_55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7" name="Google Shape;327;g73eb388ae2_0_5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3"/>
        </a:solidFill>
        <a:effectLst/>
      </p:bgPr>
    </p:bg>
    <p:spTree>
      <p:nvGrpSpPr>
        <p:cNvPr id="1" name="Shape 9"/>
        <p:cNvGrpSpPr/>
        <p:nvPr/>
      </p:nvGrpSpPr>
      <p:grpSpPr>
        <a:xfrm>
          <a:off x="0" y="0"/>
          <a:ext cx="0" cy="0"/>
          <a:chOff x="0" y="0"/>
          <a:chExt cx="0" cy="0"/>
        </a:xfrm>
      </p:grpSpPr>
      <p:grpSp>
        <p:nvGrpSpPr>
          <p:cNvPr id="10" name="Google Shape;10;p2"/>
          <p:cNvGrpSpPr/>
          <p:nvPr/>
        </p:nvGrpSpPr>
        <p:grpSpPr>
          <a:xfrm>
            <a:off x="7343003" y="3409675"/>
            <a:ext cx="1691422" cy="1732548"/>
            <a:chOff x="7343003" y="3409675"/>
            <a:chExt cx="1691422" cy="1732548"/>
          </a:xfrm>
        </p:grpSpPr>
        <p:grpSp>
          <p:nvGrpSpPr>
            <p:cNvPr id="11" name="Google Shape;11;p2"/>
            <p:cNvGrpSpPr/>
            <p:nvPr/>
          </p:nvGrpSpPr>
          <p:grpSpPr>
            <a:xfrm>
              <a:off x="7343003" y="4453711"/>
              <a:ext cx="316800" cy="688513"/>
              <a:chOff x="7343003" y="4453711"/>
              <a:chExt cx="316800" cy="688513"/>
            </a:xfrm>
          </p:grpSpPr>
          <p:sp>
            <p:nvSpPr>
              <p:cNvPr id="12" name="Google Shape;12;p2"/>
              <p:cNvSpPr/>
              <p:nvPr/>
            </p:nvSpPr>
            <p:spPr>
              <a:xfrm>
                <a:off x="7343003"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7343003"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 name="Google Shape;14;p2"/>
            <p:cNvGrpSpPr/>
            <p:nvPr/>
          </p:nvGrpSpPr>
          <p:grpSpPr>
            <a:xfrm>
              <a:off x="7801210" y="4105700"/>
              <a:ext cx="316800" cy="1036523"/>
              <a:chOff x="7801210" y="4105700"/>
              <a:chExt cx="316800" cy="1036523"/>
            </a:xfrm>
          </p:grpSpPr>
          <p:sp>
            <p:nvSpPr>
              <p:cNvPr id="15" name="Google Shape;15;p2"/>
              <p:cNvSpPr/>
              <p:nvPr/>
            </p:nvSpPr>
            <p:spPr>
              <a:xfrm>
                <a:off x="7801210"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7801210"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7801210"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 name="Google Shape;18;p2"/>
            <p:cNvGrpSpPr/>
            <p:nvPr/>
          </p:nvGrpSpPr>
          <p:grpSpPr>
            <a:xfrm>
              <a:off x="8259418" y="3757688"/>
              <a:ext cx="316800" cy="1384535"/>
              <a:chOff x="8259418" y="3757688"/>
              <a:chExt cx="316800" cy="1384535"/>
            </a:xfrm>
          </p:grpSpPr>
          <p:sp>
            <p:nvSpPr>
              <p:cNvPr id="19" name="Google Shape;19;p2"/>
              <p:cNvSpPr/>
              <p:nvPr/>
            </p:nvSpPr>
            <p:spPr>
              <a:xfrm>
                <a:off x="8259418"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8259418" y="3757688"/>
                <a:ext cx="316800" cy="1384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8259418"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8259418"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 name="Google Shape;23;p2"/>
            <p:cNvGrpSpPr/>
            <p:nvPr/>
          </p:nvGrpSpPr>
          <p:grpSpPr>
            <a:xfrm>
              <a:off x="8717625" y="3409675"/>
              <a:ext cx="316800" cy="1732548"/>
              <a:chOff x="8717625" y="3409675"/>
              <a:chExt cx="316800" cy="1732548"/>
            </a:xfrm>
          </p:grpSpPr>
          <p:sp>
            <p:nvSpPr>
              <p:cNvPr id="24" name="Google Shape;24;p2"/>
              <p:cNvSpPr/>
              <p:nvPr/>
            </p:nvSpPr>
            <p:spPr>
              <a:xfrm>
                <a:off x="8717625"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8717625" y="3757688"/>
                <a:ext cx="316800" cy="1384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8717625"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8717625" y="3409675"/>
                <a:ext cx="316800" cy="1732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8717625"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9" name="Google Shape;29;p2"/>
          <p:cNvGrpSpPr/>
          <p:nvPr/>
        </p:nvGrpSpPr>
        <p:grpSpPr>
          <a:xfrm>
            <a:off x="5043503" y="0"/>
            <a:ext cx="3814072" cy="3839102"/>
            <a:chOff x="5043503" y="0"/>
            <a:chExt cx="3814072" cy="3839102"/>
          </a:xfrm>
        </p:grpSpPr>
        <p:sp>
          <p:nvSpPr>
            <p:cNvPr id="30" name="Google Shape;30;p2"/>
            <p:cNvSpPr/>
            <p:nvPr/>
          </p:nvSpPr>
          <p:spPr>
            <a:xfrm>
              <a:off x="8460975" y="1817775"/>
              <a:ext cx="396600" cy="3966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rot="-9830444">
              <a:off x="6469759" y="3480728"/>
              <a:ext cx="320148" cy="320148"/>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2" name="Google Shape;32;p2"/>
            <p:cNvGrpSpPr/>
            <p:nvPr/>
          </p:nvGrpSpPr>
          <p:grpSpPr>
            <a:xfrm>
              <a:off x="7647812" y="2704283"/>
              <a:ext cx="635219" cy="635219"/>
              <a:chOff x="6725724" y="2701260"/>
              <a:chExt cx="1208101" cy="1208100"/>
            </a:xfrm>
          </p:grpSpPr>
          <p:sp>
            <p:nvSpPr>
              <p:cNvPr id="33" name="Google Shape;33;p2"/>
              <p:cNvSpPr/>
              <p:nvPr/>
            </p:nvSpPr>
            <p:spPr>
              <a:xfrm rot="5400000">
                <a:off x="6725725" y="2701260"/>
                <a:ext cx="1208100" cy="12081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rot="5400000">
                <a:off x="6725724" y="2701260"/>
                <a:ext cx="1208100" cy="1208100"/>
              </a:xfrm>
              <a:prstGeom prst="pie">
                <a:avLst>
                  <a:gd name="adj1" fmla="val 8244818"/>
                  <a:gd name="adj2" fmla="val 16246175"/>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rot="5400000">
                <a:off x="6954988" y="2930398"/>
                <a:ext cx="749700" cy="7497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2"/>
            <p:cNvSpPr/>
            <p:nvPr/>
          </p:nvSpPr>
          <p:spPr>
            <a:xfrm>
              <a:off x="8460975" y="1817775"/>
              <a:ext cx="396600" cy="396600"/>
            </a:xfrm>
            <a:prstGeom prst="pie">
              <a:avLst>
                <a:gd name="adj1" fmla="val 1937684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 name="Google Shape;37;p2"/>
            <p:cNvGrpSpPr/>
            <p:nvPr/>
          </p:nvGrpSpPr>
          <p:grpSpPr>
            <a:xfrm>
              <a:off x="7952720" y="179238"/>
              <a:ext cx="873165" cy="873003"/>
              <a:chOff x="7754428" y="208725"/>
              <a:chExt cx="541800" cy="541800"/>
            </a:xfrm>
          </p:grpSpPr>
          <p:sp>
            <p:nvSpPr>
              <p:cNvPr id="38" name="Google Shape;38;p2"/>
              <p:cNvSpPr/>
              <p:nvPr/>
            </p:nvSpPr>
            <p:spPr>
              <a:xfrm rot="-8647347">
                <a:off x="7831319" y="285616"/>
                <a:ext cx="388018" cy="388018"/>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rot="-8647347">
                <a:off x="7831319" y="285616"/>
                <a:ext cx="388018" cy="388018"/>
              </a:xfrm>
              <a:prstGeom prst="pie">
                <a:avLst>
                  <a:gd name="adj1" fmla="val 19376841"/>
                  <a:gd name="adj2" fmla="val 12313574"/>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 name="Google Shape;40;p2"/>
            <p:cNvSpPr/>
            <p:nvPr/>
          </p:nvSpPr>
          <p:spPr>
            <a:xfrm>
              <a:off x="5399840" y="356365"/>
              <a:ext cx="2577000" cy="25770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rot="2043858">
              <a:off x="5503813" y="460310"/>
              <a:ext cx="2369480" cy="236948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5399795" y="360281"/>
              <a:ext cx="2577000" cy="2577000"/>
            </a:xfrm>
            <a:prstGeom prst="pie">
              <a:avLst>
                <a:gd name="adj1" fmla="val 8801158"/>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rot="2044777">
              <a:off x="5911449" y="867729"/>
              <a:ext cx="1554223" cy="1554223"/>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5399795" y="356358"/>
              <a:ext cx="2577000" cy="2577000"/>
            </a:xfrm>
            <a:prstGeom prst="pie">
              <a:avLst>
                <a:gd name="adj1" fmla="val 1255410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rot="-9830444">
              <a:off x="6469759" y="3480727"/>
              <a:ext cx="320148" cy="320148"/>
            </a:xfrm>
            <a:prstGeom prst="pie">
              <a:avLst>
                <a:gd name="adj1" fmla="val 1937684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6" name="Google Shape;46;p2"/>
          <p:cNvSpPr txBox="1">
            <a:spLocks noGrp="1"/>
          </p:cNvSpPr>
          <p:nvPr>
            <p:ph type="ctrTitle"/>
          </p:nvPr>
        </p:nvSpPr>
        <p:spPr>
          <a:xfrm>
            <a:off x="824000" y="1613813"/>
            <a:ext cx="4255500" cy="18729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47" name="Google Shape;47;p2"/>
          <p:cNvSpPr txBox="1">
            <a:spLocks noGrp="1"/>
          </p:cNvSpPr>
          <p:nvPr>
            <p:ph type="subTitle" idx="1"/>
          </p:nvPr>
        </p:nvSpPr>
        <p:spPr>
          <a:xfrm>
            <a:off x="824000" y="3596300"/>
            <a:ext cx="4255500" cy="6954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a:endParaRPr/>
          </a:p>
        </p:txBody>
      </p:sp>
      <p:sp>
        <p:nvSpPr>
          <p:cNvPr id="48" name="Google Shape;48;p2"/>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3"/>
        </a:solidFill>
        <a:effectLst/>
      </p:bgPr>
    </p:bg>
    <p:spTree>
      <p:nvGrpSpPr>
        <p:cNvPr id="1" name="Shape 141"/>
        <p:cNvGrpSpPr/>
        <p:nvPr/>
      </p:nvGrpSpPr>
      <p:grpSpPr>
        <a:xfrm>
          <a:off x="0" y="0"/>
          <a:ext cx="0" cy="0"/>
          <a:chOff x="0" y="0"/>
          <a:chExt cx="0" cy="0"/>
        </a:xfrm>
      </p:grpSpPr>
      <p:grpSp>
        <p:nvGrpSpPr>
          <p:cNvPr id="142" name="Google Shape;142;p11"/>
          <p:cNvGrpSpPr/>
          <p:nvPr/>
        </p:nvGrpSpPr>
        <p:grpSpPr>
          <a:xfrm>
            <a:off x="52" y="4099200"/>
            <a:ext cx="9144036" cy="1044300"/>
            <a:chOff x="52" y="4099200"/>
            <a:chExt cx="9144036" cy="1044300"/>
          </a:xfrm>
        </p:grpSpPr>
        <p:grpSp>
          <p:nvGrpSpPr>
            <p:cNvPr id="143" name="Google Shape;143;p11"/>
            <p:cNvGrpSpPr/>
            <p:nvPr/>
          </p:nvGrpSpPr>
          <p:grpSpPr>
            <a:xfrm>
              <a:off x="52" y="4309200"/>
              <a:ext cx="231622" cy="834300"/>
              <a:chOff x="2688737" y="4301380"/>
              <a:chExt cx="231900" cy="834300"/>
            </a:xfrm>
          </p:grpSpPr>
          <p:sp>
            <p:nvSpPr>
              <p:cNvPr id="144" name="Google Shape;144;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8" name="Google Shape;148;p11"/>
            <p:cNvGrpSpPr/>
            <p:nvPr/>
          </p:nvGrpSpPr>
          <p:grpSpPr>
            <a:xfrm>
              <a:off x="371406" y="4099200"/>
              <a:ext cx="231622" cy="1044300"/>
              <a:chOff x="2688737" y="4091380"/>
              <a:chExt cx="231900" cy="1044300"/>
            </a:xfrm>
          </p:grpSpPr>
          <p:sp>
            <p:nvSpPr>
              <p:cNvPr id="149" name="Google Shape;149;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11"/>
              <p:cNvSpPr/>
              <p:nvPr/>
            </p:nvSpPr>
            <p:spPr>
              <a:xfrm flipH="1">
                <a:off x="2688737" y="4091380"/>
                <a:ext cx="2319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4" name="Google Shape;154;p11"/>
            <p:cNvGrpSpPr/>
            <p:nvPr/>
          </p:nvGrpSpPr>
          <p:grpSpPr>
            <a:xfrm>
              <a:off x="742761" y="4309200"/>
              <a:ext cx="231622" cy="834300"/>
              <a:chOff x="2688737" y="4301380"/>
              <a:chExt cx="231900" cy="834300"/>
            </a:xfrm>
          </p:grpSpPr>
          <p:sp>
            <p:nvSpPr>
              <p:cNvPr id="155" name="Google Shape;155;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9" name="Google Shape;159;p11"/>
            <p:cNvGrpSpPr/>
            <p:nvPr/>
          </p:nvGrpSpPr>
          <p:grpSpPr>
            <a:xfrm>
              <a:off x="1114115" y="4518900"/>
              <a:ext cx="231622" cy="624600"/>
              <a:chOff x="2688737" y="4511080"/>
              <a:chExt cx="231900" cy="624600"/>
            </a:xfrm>
          </p:grpSpPr>
          <p:sp>
            <p:nvSpPr>
              <p:cNvPr id="160" name="Google Shape;160;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3" name="Google Shape;163;p11"/>
            <p:cNvGrpSpPr/>
            <p:nvPr/>
          </p:nvGrpSpPr>
          <p:grpSpPr>
            <a:xfrm>
              <a:off x="1856753" y="4099200"/>
              <a:ext cx="231600" cy="1044300"/>
              <a:chOff x="1856753" y="4099200"/>
              <a:chExt cx="231600" cy="1044300"/>
            </a:xfrm>
          </p:grpSpPr>
          <p:sp>
            <p:nvSpPr>
              <p:cNvPr id="164" name="Google Shape;164;p11"/>
              <p:cNvSpPr/>
              <p:nvPr/>
            </p:nvSpPr>
            <p:spPr>
              <a:xfrm flipH="1">
                <a:off x="185675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11"/>
              <p:cNvSpPr/>
              <p:nvPr/>
            </p:nvSpPr>
            <p:spPr>
              <a:xfrm flipH="1">
                <a:off x="1856753"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11"/>
              <p:cNvSpPr/>
              <p:nvPr/>
            </p:nvSpPr>
            <p:spPr>
              <a:xfrm flipH="1">
                <a:off x="185675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11"/>
              <p:cNvSpPr/>
              <p:nvPr/>
            </p:nvSpPr>
            <p:spPr>
              <a:xfrm flipH="1">
                <a:off x="1856753"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11"/>
              <p:cNvSpPr/>
              <p:nvPr/>
            </p:nvSpPr>
            <p:spPr>
              <a:xfrm flipH="1">
                <a:off x="185675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9" name="Google Shape;169;p11"/>
            <p:cNvGrpSpPr/>
            <p:nvPr/>
          </p:nvGrpSpPr>
          <p:grpSpPr>
            <a:xfrm>
              <a:off x="2228107" y="4309200"/>
              <a:ext cx="231600" cy="834300"/>
              <a:chOff x="2228107" y="4309200"/>
              <a:chExt cx="231600" cy="834300"/>
            </a:xfrm>
          </p:grpSpPr>
          <p:sp>
            <p:nvSpPr>
              <p:cNvPr id="170" name="Google Shape;170;p11"/>
              <p:cNvSpPr/>
              <p:nvPr/>
            </p:nvSpPr>
            <p:spPr>
              <a:xfrm flipH="1">
                <a:off x="2228107"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11"/>
              <p:cNvSpPr/>
              <p:nvPr/>
            </p:nvSpPr>
            <p:spPr>
              <a:xfrm flipH="1">
                <a:off x="2228107"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11"/>
              <p:cNvSpPr/>
              <p:nvPr/>
            </p:nvSpPr>
            <p:spPr>
              <a:xfrm flipH="1">
                <a:off x="2228107"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11"/>
              <p:cNvSpPr/>
              <p:nvPr/>
            </p:nvSpPr>
            <p:spPr>
              <a:xfrm flipH="1">
                <a:off x="2228107"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4" name="Google Shape;174;p11"/>
            <p:cNvGrpSpPr/>
            <p:nvPr/>
          </p:nvGrpSpPr>
          <p:grpSpPr>
            <a:xfrm>
              <a:off x="2599462" y="4518900"/>
              <a:ext cx="231600" cy="624600"/>
              <a:chOff x="2599462" y="4518900"/>
              <a:chExt cx="231600" cy="624600"/>
            </a:xfrm>
          </p:grpSpPr>
          <p:sp>
            <p:nvSpPr>
              <p:cNvPr id="175" name="Google Shape;175;p11"/>
              <p:cNvSpPr/>
              <p:nvPr/>
            </p:nvSpPr>
            <p:spPr>
              <a:xfrm flipH="1">
                <a:off x="2599462"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11"/>
              <p:cNvSpPr/>
              <p:nvPr/>
            </p:nvSpPr>
            <p:spPr>
              <a:xfrm flipH="1">
                <a:off x="2599462"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11"/>
              <p:cNvSpPr/>
              <p:nvPr/>
            </p:nvSpPr>
            <p:spPr>
              <a:xfrm flipH="1">
                <a:off x="2599462"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8" name="Google Shape;178;p11"/>
            <p:cNvGrpSpPr/>
            <p:nvPr/>
          </p:nvGrpSpPr>
          <p:grpSpPr>
            <a:xfrm>
              <a:off x="3342171" y="4099200"/>
              <a:ext cx="231600" cy="1044300"/>
              <a:chOff x="3342171" y="4099200"/>
              <a:chExt cx="231600" cy="1044300"/>
            </a:xfrm>
          </p:grpSpPr>
          <p:sp>
            <p:nvSpPr>
              <p:cNvPr id="179" name="Google Shape;179;p11"/>
              <p:cNvSpPr/>
              <p:nvPr/>
            </p:nvSpPr>
            <p:spPr>
              <a:xfrm flipH="1">
                <a:off x="3342171"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11"/>
              <p:cNvSpPr/>
              <p:nvPr/>
            </p:nvSpPr>
            <p:spPr>
              <a:xfrm flipH="1">
                <a:off x="3342171"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11"/>
              <p:cNvSpPr/>
              <p:nvPr/>
            </p:nvSpPr>
            <p:spPr>
              <a:xfrm flipH="1">
                <a:off x="3342171"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11"/>
              <p:cNvSpPr/>
              <p:nvPr/>
            </p:nvSpPr>
            <p:spPr>
              <a:xfrm flipH="1">
                <a:off x="3342171"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11"/>
              <p:cNvSpPr/>
              <p:nvPr/>
            </p:nvSpPr>
            <p:spPr>
              <a:xfrm flipH="1">
                <a:off x="3342171"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4" name="Google Shape;184;p11"/>
            <p:cNvGrpSpPr/>
            <p:nvPr/>
          </p:nvGrpSpPr>
          <p:grpSpPr>
            <a:xfrm>
              <a:off x="3713525" y="4309200"/>
              <a:ext cx="231600" cy="834300"/>
              <a:chOff x="3713525" y="4309200"/>
              <a:chExt cx="231600" cy="834300"/>
            </a:xfrm>
          </p:grpSpPr>
          <p:sp>
            <p:nvSpPr>
              <p:cNvPr id="185" name="Google Shape;185;p11"/>
              <p:cNvSpPr/>
              <p:nvPr/>
            </p:nvSpPr>
            <p:spPr>
              <a:xfrm flipH="1">
                <a:off x="3713525"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11"/>
              <p:cNvSpPr/>
              <p:nvPr/>
            </p:nvSpPr>
            <p:spPr>
              <a:xfrm flipH="1">
                <a:off x="3713525"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11"/>
              <p:cNvSpPr/>
              <p:nvPr/>
            </p:nvSpPr>
            <p:spPr>
              <a:xfrm flipH="1">
                <a:off x="3713525"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11"/>
              <p:cNvSpPr/>
              <p:nvPr/>
            </p:nvSpPr>
            <p:spPr>
              <a:xfrm flipH="1">
                <a:off x="3713525"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9" name="Google Shape;189;p11"/>
            <p:cNvGrpSpPr/>
            <p:nvPr/>
          </p:nvGrpSpPr>
          <p:grpSpPr>
            <a:xfrm>
              <a:off x="1485398" y="4309200"/>
              <a:ext cx="231600" cy="834300"/>
              <a:chOff x="1485398" y="4309200"/>
              <a:chExt cx="231600" cy="834300"/>
            </a:xfrm>
          </p:grpSpPr>
          <p:sp>
            <p:nvSpPr>
              <p:cNvPr id="190" name="Google Shape;190;p11"/>
              <p:cNvSpPr/>
              <p:nvPr/>
            </p:nvSpPr>
            <p:spPr>
              <a:xfrm flipH="1">
                <a:off x="148539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11"/>
              <p:cNvSpPr/>
              <p:nvPr/>
            </p:nvSpPr>
            <p:spPr>
              <a:xfrm flipH="1">
                <a:off x="148539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11"/>
              <p:cNvSpPr/>
              <p:nvPr/>
            </p:nvSpPr>
            <p:spPr>
              <a:xfrm flipH="1">
                <a:off x="148539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11"/>
              <p:cNvSpPr/>
              <p:nvPr/>
            </p:nvSpPr>
            <p:spPr>
              <a:xfrm flipH="1">
                <a:off x="148539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4" name="Google Shape;194;p11"/>
            <p:cNvGrpSpPr/>
            <p:nvPr/>
          </p:nvGrpSpPr>
          <p:grpSpPr>
            <a:xfrm>
              <a:off x="4084879" y="4518900"/>
              <a:ext cx="231600" cy="624600"/>
              <a:chOff x="4084879" y="4518900"/>
              <a:chExt cx="231600" cy="624600"/>
            </a:xfrm>
          </p:grpSpPr>
          <p:sp>
            <p:nvSpPr>
              <p:cNvPr id="195" name="Google Shape;195;p11"/>
              <p:cNvSpPr/>
              <p:nvPr/>
            </p:nvSpPr>
            <p:spPr>
              <a:xfrm flipH="1">
                <a:off x="4084879"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1"/>
              <p:cNvSpPr/>
              <p:nvPr/>
            </p:nvSpPr>
            <p:spPr>
              <a:xfrm flipH="1">
                <a:off x="4084879"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1"/>
              <p:cNvSpPr/>
              <p:nvPr/>
            </p:nvSpPr>
            <p:spPr>
              <a:xfrm flipH="1">
                <a:off x="4084879"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8" name="Google Shape;198;p11"/>
            <p:cNvGrpSpPr/>
            <p:nvPr/>
          </p:nvGrpSpPr>
          <p:grpSpPr>
            <a:xfrm>
              <a:off x="2970816" y="4309200"/>
              <a:ext cx="231600" cy="834300"/>
              <a:chOff x="2970816" y="4309200"/>
              <a:chExt cx="231600" cy="834300"/>
            </a:xfrm>
          </p:grpSpPr>
          <p:sp>
            <p:nvSpPr>
              <p:cNvPr id="199" name="Google Shape;199;p11"/>
              <p:cNvSpPr/>
              <p:nvPr/>
            </p:nvSpPr>
            <p:spPr>
              <a:xfrm flipH="1">
                <a:off x="2970816"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1"/>
              <p:cNvSpPr/>
              <p:nvPr/>
            </p:nvSpPr>
            <p:spPr>
              <a:xfrm flipH="1">
                <a:off x="2970816"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1"/>
              <p:cNvSpPr/>
              <p:nvPr/>
            </p:nvSpPr>
            <p:spPr>
              <a:xfrm flipH="1">
                <a:off x="2970816"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1"/>
              <p:cNvSpPr/>
              <p:nvPr/>
            </p:nvSpPr>
            <p:spPr>
              <a:xfrm flipH="1">
                <a:off x="2970816"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3" name="Google Shape;203;p11"/>
            <p:cNvGrpSpPr/>
            <p:nvPr/>
          </p:nvGrpSpPr>
          <p:grpSpPr>
            <a:xfrm>
              <a:off x="4456234" y="4309200"/>
              <a:ext cx="231600" cy="834300"/>
              <a:chOff x="4456234" y="4309200"/>
              <a:chExt cx="231600" cy="834300"/>
            </a:xfrm>
          </p:grpSpPr>
          <p:sp>
            <p:nvSpPr>
              <p:cNvPr id="204" name="Google Shape;204;p11"/>
              <p:cNvSpPr/>
              <p:nvPr/>
            </p:nvSpPr>
            <p:spPr>
              <a:xfrm flipH="1">
                <a:off x="4456234"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1"/>
              <p:cNvSpPr/>
              <p:nvPr/>
            </p:nvSpPr>
            <p:spPr>
              <a:xfrm flipH="1">
                <a:off x="4456234"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1"/>
              <p:cNvSpPr/>
              <p:nvPr/>
            </p:nvSpPr>
            <p:spPr>
              <a:xfrm flipH="1">
                <a:off x="4456234"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1"/>
              <p:cNvSpPr/>
              <p:nvPr/>
            </p:nvSpPr>
            <p:spPr>
              <a:xfrm flipH="1">
                <a:off x="4456234"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8" name="Google Shape;208;p11"/>
            <p:cNvGrpSpPr/>
            <p:nvPr/>
          </p:nvGrpSpPr>
          <p:grpSpPr>
            <a:xfrm>
              <a:off x="4827588" y="4099200"/>
              <a:ext cx="231600" cy="1044300"/>
              <a:chOff x="4827588" y="4099200"/>
              <a:chExt cx="231600" cy="1044300"/>
            </a:xfrm>
          </p:grpSpPr>
          <p:sp>
            <p:nvSpPr>
              <p:cNvPr id="209" name="Google Shape;209;p11"/>
              <p:cNvSpPr/>
              <p:nvPr/>
            </p:nvSpPr>
            <p:spPr>
              <a:xfrm flipH="1">
                <a:off x="482758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11"/>
              <p:cNvSpPr/>
              <p:nvPr/>
            </p:nvSpPr>
            <p:spPr>
              <a:xfrm flipH="1">
                <a:off x="482758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11"/>
              <p:cNvSpPr/>
              <p:nvPr/>
            </p:nvSpPr>
            <p:spPr>
              <a:xfrm flipH="1">
                <a:off x="482758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11"/>
              <p:cNvSpPr/>
              <p:nvPr/>
            </p:nvSpPr>
            <p:spPr>
              <a:xfrm flipH="1">
                <a:off x="4827588"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11"/>
              <p:cNvSpPr/>
              <p:nvPr/>
            </p:nvSpPr>
            <p:spPr>
              <a:xfrm flipH="1">
                <a:off x="482758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4" name="Google Shape;214;p11"/>
            <p:cNvGrpSpPr/>
            <p:nvPr/>
          </p:nvGrpSpPr>
          <p:grpSpPr>
            <a:xfrm>
              <a:off x="5198943" y="4309200"/>
              <a:ext cx="231600" cy="834300"/>
              <a:chOff x="5198943" y="4309200"/>
              <a:chExt cx="231600" cy="834300"/>
            </a:xfrm>
          </p:grpSpPr>
          <p:sp>
            <p:nvSpPr>
              <p:cNvPr id="215" name="Google Shape;215;p11"/>
              <p:cNvSpPr/>
              <p:nvPr/>
            </p:nvSpPr>
            <p:spPr>
              <a:xfrm flipH="1">
                <a:off x="519894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11"/>
              <p:cNvSpPr/>
              <p:nvPr/>
            </p:nvSpPr>
            <p:spPr>
              <a:xfrm flipH="1">
                <a:off x="5198943"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11"/>
              <p:cNvSpPr/>
              <p:nvPr/>
            </p:nvSpPr>
            <p:spPr>
              <a:xfrm flipH="1">
                <a:off x="519894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11"/>
              <p:cNvSpPr/>
              <p:nvPr/>
            </p:nvSpPr>
            <p:spPr>
              <a:xfrm flipH="1">
                <a:off x="519894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9" name="Google Shape;219;p11"/>
            <p:cNvGrpSpPr/>
            <p:nvPr/>
          </p:nvGrpSpPr>
          <p:grpSpPr>
            <a:xfrm>
              <a:off x="5570297" y="4518900"/>
              <a:ext cx="231600" cy="624600"/>
              <a:chOff x="5570297" y="4518900"/>
              <a:chExt cx="231600" cy="624600"/>
            </a:xfrm>
          </p:grpSpPr>
          <p:sp>
            <p:nvSpPr>
              <p:cNvPr id="220" name="Google Shape;220;p11"/>
              <p:cNvSpPr/>
              <p:nvPr/>
            </p:nvSpPr>
            <p:spPr>
              <a:xfrm flipH="1">
                <a:off x="5570297"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11"/>
              <p:cNvSpPr/>
              <p:nvPr/>
            </p:nvSpPr>
            <p:spPr>
              <a:xfrm flipH="1">
                <a:off x="5570297"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11"/>
              <p:cNvSpPr/>
              <p:nvPr/>
            </p:nvSpPr>
            <p:spPr>
              <a:xfrm flipH="1">
                <a:off x="5570297"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3" name="Google Shape;223;p11"/>
            <p:cNvGrpSpPr/>
            <p:nvPr/>
          </p:nvGrpSpPr>
          <p:grpSpPr>
            <a:xfrm>
              <a:off x="5941652" y="4309200"/>
              <a:ext cx="231600" cy="834300"/>
              <a:chOff x="5941652" y="4309200"/>
              <a:chExt cx="231600" cy="834300"/>
            </a:xfrm>
          </p:grpSpPr>
          <p:sp>
            <p:nvSpPr>
              <p:cNvPr id="224" name="Google Shape;224;p11"/>
              <p:cNvSpPr/>
              <p:nvPr/>
            </p:nvSpPr>
            <p:spPr>
              <a:xfrm flipH="1">
                <a:off x="5941652"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11"/>
              <p:cNvSpPr/>
              <p:nvPr/>
            </p:nvSpPr>
            <p:spPr>
              <a:xfrm flipH="1">
                <a:off x="5941652"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11"/>
              <p:cNvSpPr/>
              <p:nvPr/>
            </p:nvSpPr>
            <p:spPr>
              <a:xfrm flipH="1">
                <a:off x="5941652"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11"/>
              <p:cNvSpPr/>
              <p:nvPr/>
            </p:nvSpPr>
            <p:spPr>
              <a:xfrm flipH="1">
                <a:off x="5941652"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8" name="Google Shape;228;p11"/>
            <p:cNvGrpSpPr/>
            <p:nvPr/>
          </p:nvGrpSpPr>
          <p:grpSpPr>
            <a:xfrm>
              <a:off x="6313006" y="4099200"/>
              <a:ext cx="231600" cy="1044300"/>
              <a:chOff x="6313006" y="4099200"/>
              <a:chExt cx="231600" cy="1044300"/>
            </a:xfrm>
          </p:grpSpPr>
          <p:sp>
            <p:nvSpPr>
              <p:cNvPr id="229" name="Google Shape;229;p11"/>
              <p:cNvSpPr/>
              <p:nvPr/>
            </p:nvSpPr>
            <p:spPr>
              <a:xfrm flipH="1">
                <a:off x="6313006"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11"/>
              <p:cNvSpPr/>
              <p:nvPr/>
            </p:nvSpPr>
            <p:spPr>
              <a:xfrm flipH="1">
                <a:off x="6313006"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11"/>
              <p:cNvSpPr/>
              <p:nvPr/>
            </p:nvSpPr>
            <p:spPr>
              <a:xfrm flipH="1">
                <a:off x="6313006"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11"/>
              <p:cNvSpPr/>
              <p:nvPr/>
            </p:nvSpPr>
            <p:spPr>
              <a:xfrm flipH="1">
                <a:off x="6313006"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11"/>
              <p:cNvSpPr/>
              <p:nvPr/>
            </p:nvSpPr>
            <p:spPr>
              <a:xfrm flipH="1">
                <a:off x="6313006"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4" name="Google Shape;234;p11"/>
            <p:cNvGrpSpPr/>
            <p:nvPr/>
          </p:nvGrpSpPr>
          <p:grpSpPr>
            <a:xfrm>
              <a:off x="6684361" y="4309200"/>
              <a:ext cx="231600" cy="834300"/>
              <a:chOff x="6684361" y="4309200"/>
              <a:chExt cx="231600" cy="834300"/>
            </a:xfrm>
          </p:grpSpPr>
          <p:sp>
            <p:nvSpPr>
              <p:cNvPr id="235" name="Google Shape;235;p11"/>
              <p:cNvSpPr/>
              <p:nvPr/>
            </p:nvSpPr>
            <p:spPr>
              <a:xfrm flipH="1">
                <a:off x="6684361"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11"/>
              <p:cNvSpPr/>
              <p:nvPr/>
            </p:nvSpPr>
            <p:spPr>
              <a:xfrm flipH="1">
                <a:off x="6684361"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11"/>
              <p:cNvSpPr/>
              <p:nvPr/>
            </p:nvSpPr>
            <p:spPr>
              <a:xfrm flipH="1">
                <a:off x="6684361"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11"/>
              <p:cNvSpPr/>
              <p:nvPr/>
            </p:nvSpPr>
            <p:spPr>
              <a:xfrm flipH="1">
                <a:off x="6684361"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9" name="Google Shape;239;p11"/>
            <p:cNvGrpSpPr/>
            <p:nvPr/>
          </p:nvGrpSpPr>
          <p:grpSpPr>
            <a:xfrm>
              <a:off x="7055715" y="4518900"/>
              <a:ext cx="231600" cy="624600"/>
              <a:chOff x="7055715" y="4518900"/>
              <a:chExt cx="231600" cy="624600"/>
            </a:xfrm>
          </p:grpSpPr>
          <p:sp>
            <p:nvSpPr>
              <p:cNvPr id="240" name="Google Shape;240;p11"/>
              <p:cNvSpPr/>
              <p:nvPr/>
            </p:nvSpPr>
            <p:spPr>
              <a:xfrm flipH="1">
                <a:off x="7055715"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11"/>
              <p:cNvSpPr/>
              <p:nvPr/>
            </p:nvSpPr>
            <p:spPr>
              <a:xfrm flipH="1">
                <a:off x="7055715"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11"/>
              <p:cNvSpPr/>
              <p:nvPr/>
            </p:nvSpPr>
            <p:spPr>
              <a:xfrm flipH="1">
                <a:off x="7055715"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3" name="Google Shape;243;p11"/>
            <p:cNvGrpSpPr/>
            <p:nvPr/>
          </p:nvGrpSpPr>
          <p:grpSpPr>
            <a:xfrm>
              <a:off x="7798424" y="4099200"/>
              <a:ext cx="231600" cy="1044300"/>
              <a:chOff x="7798424" y="4099200"/>
              <a:chExt cx="231600" cy="1044300"/>
            </a:xfrm>
          </p:grpSpPr>
          <p:sp>
            <p:nvSpPr>
              <p:cNvPr id="244" name="Google Shape;244;p11"/>
              <p:cNvSpPr/>
              <p:nvPr/>
            </p:nvSpPr>
            <p:spPr>
              <a:xfrm flipH="1">
                <a:off x="7798424"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11"/>
              <p:cNvSpPr/>
              <p:nvPr/>
            </p:nvSpPr>
            <p:spPr>
              <a:xfrm flipH="1">
                <a:off x="7798424"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11"/>
              <p:cNvSpPr/>
              <p:nvPr/>
            </p:nvSpPr>
            <p:spPr>
              <a:xfrm flipH="1">
                <a:off x="7798424"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11"/>
              <p:cNvSpPr/>
              <p:nvPr/>
            </p:nvSpPr>
            <p:spPr>
              <a:xfrm flipH="1">
                <a:off x="7798424"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11"/>
              <p:cNvSpPr/>
              <p:nvPr/>
            </p:nvSpPr>
            <p:spPr>
              <a:xfrm flipH="1">
                <a:off x="7798424"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9" name="Google Shape;249;p11"/>
            <p:cNvGrpSpPr/>
            <p:nvPr/>
          </p:nvGrpSpPr>
          <p:grpSpPr>
            <a:xfrm>
              <a:off x="8169779" y="4309200"/>
              <a:ext cx="231600" cy="834300"/>
              <a:chOff x="8169779" y="4309200"/>
              <a:chExt cx="231600" cy="834300"/>
            </a:xfrm>
          </p:grpSpPr>
          <p:sp>
            <p:nvSpPr>
              <p:cNvPr id="250" name="Google Shape;250;p11"/>
              <p:cNvSpPr/>
              <p:nvPr/>
            </p:nvSpPr>
            <p:spPr>
              <a:xfrm flipH="1">
                <a:off x="8169779"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11"/>
              <p:cNvSpPr/>
              <p:nvPr/>
            </p:nvSpPr>
            <p:spPr>
              <a:xfrm flipH="1">
                <a:off x="8169779"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11"/>
              <p:cNvSpPr/>
              <p:nvPr/>
            </p:nvSpPr>
            <p:spPr>
              <a:xfrm flipH="1">
                <a:off x="8169779"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11"/>
              <p:cNvSpPr/>
              <p:nvPr/>
            </p:nvSpPr>
            <p:spPr>
              <a:xfrm flipH="1">
                <a:off x="8169779"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4" name="Google Shape;254;p11"/>
            <p:cNvGrpSpPr/>
            <p:nvPr/>
          </p:nvGrpSpPr>
          <p:grpSpPr>
            <a:xfrm>
              <a:off x="7427070" y="4309200"/>
              <a:ext cx="231600" cy="834300"/>
              <a:chOff x="7427070" y="4309200"/>
              <a:chExt cx="231600" cy="834300"/>
            </a:xfrm>
          </p:grpSpPr>
          <p:sp>
            <p:nvSpPr>
              <p:cNvPr id="255" name="Google Shape;255;p11"/>
              <p:cNvSpPr/>
              <p:nvPr/>
            </p:nvSpPr>
            <p:spPr>
              <a:xfrm flipH="1">
                <a:off x="7427070"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11"/>
              <p:cNvSpPr/>
              <p:nvPr/>
            </p:nvSpPr>
            <p:spPr>
              <a:xfrm flipH="1">
                <a:off x="7427070"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11"/>
              <p:cNvSpPr/>
              <p:nvPr/>
            </p:nvSpPr>
            <p:spPr>
              <a:xfrm flipH="1">
                <a:off x="7427070"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11"/>
              <p:cNvSpPr/>
              <p:nvPr/>
            </p:nvSpPr>
            <p:spPr>
              <a:xfrm flipH="1">
                <a:off x="7427070"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9" name="Google Shape;259;p11"/>
            <p:cNvGrpSpPr/>
            <p:nvPr/>
          </p:nvGrpSpPr>
          <p:grpSpPr>
            <a:xfrm>
              <a:off x="8541133" y="4518900"/>
              <a:ext cx="231600" cy="624600"/>
              <a:chOff x="8541133" y="4518900"/>
              <a:chExt cx="231600" cy="624600"/>
            </a:xfrm>
          </p:grpSpPr>
          <p:sp>
            <p:nvSpPr>
              <p:cNvPr id="260" name="Google Shape;260;p11"/>
              <p:cNvSpPr/>
              <p:nvPr/>
            </p:nvSpPr>
            <p:spPr>
              <a:xfrm flipH="1">
                <a:off x="854113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11"/>
              <p:cNvSpPr/>
              <p:nvPr/>
            </p:nvSpPr>
            <p:spPr>
              <a:xfrm flipH="1">
                <a:off x="854113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11"/>
              <p:cNvSpPr/>
              <p:nvPr/>
            </p:nvSpPr>
            <p:spPr>
              <a:xfrm flipH="1">
                <a:off x="854113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3" name="Google Shape;263;p11"/>
            <p:cNvGrpSpPr/>
            <p:nvPr/>
          </p:nvGrpSpPr>
          <p:grpSpPr>
            <a:xfrm>
              <a:off x="8912488" y="4309200"/>
              <a:ext cx="231600" cy="834300"/>
              <a:chOff x="8912488" y="4309200"/>
              <a:chExt cx="231600" cy="834300"/>
            </a:xfrm>
          </p:grpSpPr>
          <p:sp>
            <p:nvSpPr>
              <p:cNvPr id="264" name="Google Shape;264;p11"/>
              <p:cNvSpPr/>
              <p:nvPr/>
            </p:nvSpPr>
            <p:spPr>
              <a:xfrm flipH="1">
                <a:off x="891248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11"/>
              <p:cNvSpPr/>
              <p:nvPr/>
            </p:nvSpPr>
            <p:spPr>
              <a:xfrm flipH="1">
                <a:off x="891248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11"/>
              <p:cNvSpPr/>
              <p:nvPr/>
            </p:nvSpPr>
            <p:spPr>
              <a:xfrm flipH="1">
                <a:off x="891248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11"/>
              <p:cNvSpPr/>
              <p:nvPr/>
            </p:nvSpPr>
            <p:spPr>
              <a:xfrm flipH="1">
                <a:off x="891248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68" name="Google Shape;268;p11"/>
          <p:cNvSpPr txBox="1">
            <a:spLocks noGrp="1"/>
          </p:cNvSpPr>
          <p:nvPr>
            <p:ph type="title" hasCustomPrompt="1"/>
          </p:nvPr>
        </p:nvSpPr>
        <p:spPr>
          <a:xfrm>
            <a:off x="1388625" y="772725"/>
            <a:ext cx="6366900" cy="18633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lt1"/>
              </a:buClr>
              <a:buSzPts val="8000"/>
              <a:buNone/>
              <a:defRPr sz="8000">
                <a:solidFill>
                  <a:schemeClr val="lt1"/>
                </a:solidFill>
              </a:defRPr>
            </a:lvl1pPr>
            <a:lvl2pPr lvl="1" algn="ctr">
              <a:spcBef>
                <a:spcPts val="0"/>
              </a:spcBef>
              <a:spcAft>
                <a:spcPts val="0"/>
              </a:spcAft>
              <a:buClr>
                <a:schemeClr val="lt1"/>
              </a:buClr>
              <a:buSzPts val="8000"/>
              <a:buNone/>
              <a:defRPr sz="8000">
                <a:solidFill>
                  <a:schemeClr val="lt1"/>
                </a:solidFill>
              </a:defRPr>
            </a:lvl2pPr>
            <a:lvl3pPr lvl="2" algn="ctr">
              <a:spcBef>
                <a:spcPts val="0"/>
              </a:spcBef>
              <a:spcAft>
                <a:spcPts val="0"/>
              </a:spcAft>
              <a:buClr>
                <a:schemeClr val="lt1"/>
              </a:buClr>
              <a:buSzPts val="8000"/>
              <a:buNone/>
              <a:defRPr sz="8000">
                <a:solidFill>
                  <a:schemeClr val="lt1"/>
                </a:solidFill>
              </a:defRPr>
            </a:lvl3pPr>
            <a:lvl4pPr lvl="3" algn="ctr">
              <a:spcBef>
                <a:spcPts val="0"/>
              </a:spcBef>
              <a:spcAft>
                <a:spcPts val="0"/>
              </a:spcAft>
              <a:buClr>
                <a:schemeClr val="lt1"/>
              </a:buClr>
              <a:buSzPts val="8000"/>
              <a:buNone/>
              <a:defRPr sz="8000">
                <a:solidFill>
                  <a:schemeClr val="lt1"/>
                </a:solidFill>
              </a:defRPr>
            </a:lvl4pPr>
            <a:lvl5pPr lvl="4" algn="ctr">
              <a:spcBef>
                <a:spcPts val="0"/>
              </a:spcBef>
              <a:spcAft>
                <a:spcPts val="0"/>
              </a:spcAft>
              <a:buClr>
                <a:schemeClr val="lt1"/>
              </a:buClr>
              <a:buSzPts val="8000"/>
              <a:buNone/>
              <a:defRPr sz="8000">
                <a:solidFill>
                  <a:schemeClr val="lt1"/>
                </a:solidFill>
              </a:defRPr>
            </a:lvl5pPr>
            <a:lvl6pPr lvl="5" algn="ctr">
              <a:spcBef>
                <a:spcPts val="0"/>
              </a:spcBef>
              <a:spcAft>
                <a:spcPts val="0"/>
              </a:spcAft>
              <a:buClr>
                <a:schemeClr val="lt1"/>
              </a:buClr>
              <a:buSzPts val="8000"/>
              <a:buNone/>
              <a:defRPr sz="8000">
                <a:solidFill>
                  <a:schemeClr val="lt1"/>
                </a:solidFill>
              </a:defRPr>
            </a:lvl6pPr>
            <a:lvl7pPr lvl="6" algn="ctr">
              <a:spcBef>
                <a:spcPts val="0"/>
              </a:spcBef>
              <a:spcAft>
                <a:spcPts val="0"/>
              </a:spcAft>
              <a:buClr>
                <a:schemeClr val="lt1"/>
              </a:buClr>
              <a:buSzPts val="8000"/>
              <a:buNone/>
              <a:defRPr sz="8000">
                <a:solidFill>
                  <a:schemeClr val="lt1"/>
                </a:solidFill>
              </a:defRPr>
            </a:lvl7pPr>
            <a:lvl8pPr lvl="7" algn="ctr">
              <a:spcBef>
                <a:spcPts val="0"/>
              </a:spcBef>
              <a:spcAft>
                <a:spcPts val="0"/>
              </a:spcAft>
              <a:buClr>
                <a:schemeClr val="lt1"/>
              </a:buClr>
              <a:buSzPts val="8000"/>
              <a:buNone/>
              <a:defRPr sz="8000">
                <a:solidFill>
                  <a:schemeClr val="lt1"/>
                </a:solidFill>
              </a:defRPr>
            </a:lvl8pPr>
            <a:lvl9pPr lvl="8" algn="ctr">
              <a:spcBef>
                <a:spcPts val="0"/>
              </a:spcBef>
              <a:spcAft>
                <a:spcPts val="0"/>
              </a:spcAft>
              <a:buClr>
                <a:schemeClr val="lt1"/>
              </a:buClr>
              <a:buSzPts val="8000"/>
              <a:buNone/>
              <a:defRPr sz="8000">
                <a:solidFill>
                  <a:schemeClr val="lt1"/>
                </a:solidFill>
              </a:defRPr>
            </a:lvl9pPr>
          </a:lstStyle>
          <a:p>
            <a:r>
              <a:t>xx%</a:t>
            </a:r>
          </a:p>
        </p:txBody>
      </p:sp>
      <p:sp>
        <p:nvSpPr>
          <p:cNvPr id="269" name="Google Shape;269;p11"/>
          <p:cNvSpPr txBox="1">
            <a:spLocks noGrp="1"/>
          </p:cNvSpPr>
          <p:nvPr>
            <p:ph type="body" idx="1"/>
          </p:nvPr>
        </p:nvSpPr>
        <p:spPr>
          <a:xfrm>
            <a:off x="1388625" y="2712300"/>
            <a:ext cx="6366900" cy="1111200"/>
          </a:xfrm>
          <a:prstGeom prst="rect">
            <a:avLst/>
          </a:prstGeom>
        </p:spPr>
        <p:txBody>
          <a:bodyPr spcFirstLastPara="1" wrap="square" lIns="91425" tIns="91425" rIns="91425" bIns="91425" anchor="t" anchorCtr="0">
            <a:noAutofit/>
          </a:bodyPr>
          <a:lstStyle>
            <a:lvl1pPr marL="457200" lvl="0" indent="-311150" algn="ctr">
              <a:spcBef>
                <a:spcPts val="0"/>
              </a:spcBef>
              <a:spcAft>
                <a:spcPts val="0"/>
              </a:spcAft>
              <a:buClr>
                <a:schemeClr val="lt1"/>
              </a:buClr>
              <a:buSzPts val="1300"/>
              <a:buChar char="●"/>
              <a:defRPr>
                <a:solidFill>
                  <a:schemeClr val="lt1"/>
                </a:solidFill>
              </a:defRPr>
            </a:lvl1pPr>
            <a:lvl2pPr marL="914400" lvl="1" indent="-298450" algn="ctr">
              <a:spcBef>
                <a:spcPts val="1600"/>
              </a:spcBef>
              <a:spcAft>
                <a:spcPts val="0"/>
              </a:spcAft>
              <a:buClr>
                <a:schemeClr val="lt1"/>
              </a:buClr>
              <a:buSzPts val="1100"/>
              <a:buChar char="○"/>
              <a:defRPr>
                <a:solidFill>
                  <a:schemeClr val="lt1"/>
                </a:solidFill>
              </a:defRPr>
            </a:lvl2pPr>
            <a:lvl3pPr marL="1371600" lvl="2" indent="-298450" algn="ctr">
              <a:spcBef>
                <a:spcPts val="1600"/>
              </a:spcBef>
              <a:spcAft>
                <a:spcPts val="0"/>
              </a:spcAft>
              <a:buClr>
                <a:schemeClr val="lt1"/>
              </a:buClr>
              <a:buSzPts val="1100"/>
              <a:buChar char="■"/>
              <a:defRPr>
                <a:solidFill>
                  <a:schemeClr val="lt1"/>
                </a:solidFill>
              </a:defRPr>
            </a:lvl3pPr>
            <a:lvl4pPr marL="1828800" lvl="3" indent="-298450" algn="ctr">
              <a:spcBef>
                <a:spcPts val="1600"/>
              </a:spcBef>
              <a:spcAft>
                <a:spcPts val="0"/>
              </a:spcAft>
              <a:buClr>
                <a:schemeClr val="lt1"/>
              </a:buClr>
              <a:buSzPts val="1100"/>
              <a:buChar char="●"/>
              <a:defRPr>
                <a:solidFill>
                  <a:schemeClr val="lt1"/>
                </a:solidFill>
              </a:defRPr>
            </a:lvl4pPr>
            <a:lvl5pPr marL="2286000" lvl="4" indent="-298450" algn="ctr">
              <a:spcBef>
                <a:spcPts val="1600"/>
              </a:spcBef>
              <a:spcAft>
                <a:spcPts val="0"/>
              </a:spcAft>
              <a:buClr>
                <a:schemeClr val="lt1"/>
              </a:buClr>
              <a:buSzPts val="1100"/>
              <a:buChar char="○"/>
              <a:defRPr>
                <a:solidFill>
                  <a:schemeClr val="lt1"/>
                </a:solidFill>
              </a:defRPr>
            </a:lvl5pPr>
            <a:lvl6pPr marL="2743200" lvl="5" indent="-298450" algn="ctr">
              <a:spcBef>
                <a:spcPts val="1600"/>
              </a:spcBef>
              <a:spcAft>
                <a:spcPts val="0"/>
              </a:spcAft>
              <a:buClr>
                <a:schemeClr val="lt1"/>
              </a:buClr>
              <a:buSzPts val="1100"/>
              <a:buChar char="■"/>
              <a:defRPr>
                <a:solidFill>
                  <a:schemeClr val="lt1"/>
                </a:solidFill>
              </a:defRPr>
            </a:lvl6pPr>
            <a:lvl7pPr marL="3200400" lvl="6" indent="-298450" algn="ctr">
              <a:spcBef>
                <a:spcPts val="1600"/>
              </a:spcBef>
              <a:spcAft>
                <a:spcPts val="0"/>
              </a:spcAft>
              <a:buClr>
                <a:schemeClr val="lt1"/>
              </a:buClr>
              <a:buSzPts val="1100"/>
              <a:buChar char="●"/>
              <a:defRPr>
                <a:solidFill>
                  <a:schemeClr val="lt1"/>
                </a:solidFill>
              </a:defRPr>
            </a:lvl7pPr>
            <a:lvl8pPr marL="3657600" lvl="7" indent="-298450" algn="ctr">
              <a:spcBef>
                <a:spcPts val="1600"/>
              </a:spcBef>
              <a:spcAft>
                <a:spcPts val="0"/>
              </a:spcAft>
              <a:buClr>
                <a:schemeClr val="lt1"/>
              </a:buClr>
              <a:buSzPts val="1100"/>
              <a:buChar char="○"/>
              <a:defRPr>
                <a:solidFill>
                  <a:schemeClr val="lt1"/>
                </a:solidFill>
              </a:defRPr>
            </a:lvl8pPr>
            <a:lvl9pPr marL="4114800" lvl="8" indent="-298450" algn="ctr">
              <a:spcBef>
                <a:spcPts val="1600"/>
              </a:spcBef>
              <a:spcAft>
                <a:spcPts val="1600"/>
              </a:spcAft>
              <a:buClr>
                <a:schemeClr val="lt1"/>
              </a:buClr>
              <a:buSzPts val="1100"/>
              <a:buChar char="■"/>
              <a:defRPr>
                <a:solidFill>
                  <a:schemeClr val="lt1"/>
                </a:solidFill>
              </a:defRPr>
            </a:lvl9pPr>
          </a:lstStyle>
          <a:p>
            <a:endParaRPr/>
          </a:p>
        </p:txBody>
      </p:sp>
      <p:sp>
        <p:nvSpPr>
          <p:cNvPr id="270" name="Google Shape;270;p11"/>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71"/>
        <p:cNvGrpSpPr/>
        <p:nvPr/>
      </p:nvGrpSpPr>
      <p:grpSpPr>
        <a:xfrm>
          <a:off x="0" y="0"/>
          <a:ext cx="0" cy="0"/>
          <a:chOff x="0" y="0"/>
          <a:chExt cx="0" cy="0"/>
        </a:xfrm>
      </p:grpSpPr>
      <p:sp>
        <p:nvSpPr>
          <p:cNvPr id="272" name="Google Shape;272;p12"/>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49"/>
        <p:cNvGrpSpPr/>
        <p:nvPr/>
      </p:nvGrpSpPr>
      <p:grpSpPr>
        <a:xfrm>
          <a:off x="0" y="0"/>
          <a:ext cx="0" cy="0"/>
          <a:chOff x="0" y="0"/>
          <a:chExt cx="0" cy="0"/>
        </a:xfrm>
      </p:grpSpPr>
      <p:grpSp>
        <p:nvGrpSpPr>
          <p:cNvPr id="50" name="Google Shape;50;p3"/>
          <p:cNvGrpSpPr/>
          <p:nvPr/>
        </p:nvGrpSpPr>
        <p:grpSpPr>
          <a:xfrm>
            <a:off x="146769" y="3406"/>
            <a:ext cx="1233215" cy="1384535"/>
            <a:chOff x="146769" y="3406"/>
            <a:chExt cx="1233215" cy="1384535"/>
          </a:xfrm>
        </p:grpSpPr>
        <p:grpSp>
          <p:nvGrpSpPr>
            <p:cNvPr id="51" name="Google Shape;51;p3"/>
            <p:cNvGrpSpPr/>
            <p:nvPr/>
          </p:nvGrpSpPr>
          <p:grpSpPr>
            <a:xfrm>
              <a:off x="1063183" y="3406"/>
              <a:ext cx="316800" cy="688513"/>
              <a:chOff x="1063183" y="3406"/>
              <a:chExt cx="316800" cy="688513"/>
            </a:xfrm>
          </p:grpSpPr>
          <p:sp>
            <p:nvSpPr>
              <p:cNvPr id="52" name="Google Shape;52;p3"/>
              <p:cNvSpPr/>
              <p:nvPr/>
            </p:nvSpPr>
            <p:spPr>
              <a:xfrm rot="10800000">
                <a:off x="1063183"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3"/>
              <p:cNvSpPr/>
              <p:nvPr/>
            </p:nvSpPr>
            <p:spPr>
              <a:xfrm rot="10800000">
                <a:off x="1063183"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4" name="Google Shape;54;p3"/>
            <p:cNvGrpSpPr/>
            <p:nvPr/>
          </p:nvGrpSpPr>
          <p:grpSpPr>
            <a:xfrm>
              <a:off x="604976" y="3406"/>
              <a:ext cx="316800" cy="1036524"/>
              <a:chOff x="604976" y="3406"/>
              <a:chExt cx="316800" cy="1036524"/>
            </a:xfrm>
          </p:grpSpPr>
          <p:sp>
            <p:nvSpPr>
              <p:cNvPr id="55" name="Google Shape;55;p3"/>
              <p:cNvSpPr/>
              <p:nvPr/>
            </p:nvSpPr>
            <p:spPr>
              <a:xfrm rot="10800000">
                <a:off x="604976"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3"/>
              <p:cNvSpPr/>
              <p:nvPr/>
            </p:nvSpPr>
            <p:spPr>
              <a:xfrm rot="10800000">
                <a:off x="604976" y="3430"/>
                <a:ext cx="316800" cy="1036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3"/>
              <p:cNvSpPr/>
              <p:nvPr/>
            </p:nvSpPr>
            <p:spPr>
              <a:xfrm rot="10800000">
                <a:off x="604976"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 name="Google Shape;58;p3"/>
            <p:cNvGrpSpPr/>
            <p:nvPr/>
          </p:nvGrpSpPr>
          <p:grpSpPr>
            <a:xfrm>
              <a:off x="146769" y="3406"/>
              <a:ext cx="316800" cy="1384535"/>
              <a:chOff x="146769" y="3406"/>
              <a:chExt cx="316800" cy="1384535"/>
            </a:xfrm>
          </p:grpSpPr>
          <p:sp>
            <p:nvSpPr>
              <p:cNvPr id="59" name="Google Shape;59;p3"/>
              <p:cNvSpPr/>
              <p:nvPr/>
            </p:nvSpPr>
            <p:spPr>
              <a:xfrm rot="10800000">
                <a:off x="146769"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3"/>
              <p:cNvSpPr/>
              <p:nvPr/>
            </p:nvSpPr>
            <p:spPr>
              <a:xfrm rot="10800000">
                <a:off x="146769" y="3441"/>
                <a:ext cx="316800" cy="1384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3"/>
              <p:cNvSpPr/>
              <p:nvPr/>
            </p:nvSpPr>
            <p:spPr>
              <a:xfrm rot="10800000">
                <a:off x="146769" y="3430"/>
                <a:ext cx="316800" cy="1036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3"/>
              <p:cNvSpPr/>
              <p:nvPr/>
            </p:nvSpPr>
            <p:spPr>
              <a:xfrm rot="10800000">
                <a:off x="146769"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63" name="Google Shape;63;p3"/>
          <p:cNvGrpSpPr/>
          <p:nvPr/>
        </p:nvGrpSpPr>
        <p:grpSpPr>
          <a:xfrm>
            <a:off x="6775084" y="2904008"/>
            <a:ext cx="2186148" cy="2239500"/>
            <a:chOff x="6775084" y="2904008"/>
            <a:chExt cx="2186148" cy="2239500"/>
          </a:xfrm>
        </p:grpSpPr>
        <p:grpSp>
          <p:nvGrpSpPr>
            <p:cNvPr id="64" name="Google Shape;64;p3"/>
            <p:cNvGrpSpPr/>
            <p:nvPr/>
          </p:nvGrpSpPr>
          <p:grpSpPr>
            <a:xfrm>
              <a:off x="6775084" y="4253708"/>
              <a:ext cx="409500" cy="889800"/>
              <a:chOff x="6775084" y="4253708"/>
              <a:chExt cx="409500" cy="889800"/>
            </a:xfrm>
          </p:grpSpPr>
          <p:sp>
            <p:nvSpPr>
              <p:cNvPr id="65" name="Google Shape;65;p3"/>
              <p:cNvSpPr/>
              <p:nvPr/>
            </p:nvSpPr>
            <p:spPr>
              <a:xfrm>
                <a:off x="6775084"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3"/>
              <p:cNvSpPr/>
              <p:nvPr/>
            </p:nvSpPr>
            <p:spPr>
              <a:xfrm>
                <a:off x="6775084"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7" name="Google Shape;67;p3"/>
            <p:cNvGrpSpPr/>
            <p:nvPr/>
          </p:nvGrpSpPr>
          <p:grpSpPr>
            <a:xfrm>
              <a:off x="7367299" y="3804008"/>
              <a:ext cx="409500" cy="1339500"/>
              <a:chOff x="7367299" y="3804008"/>
              <a:chExt cx="409500" cy="1339500"/>
            </a:xfrm>
          </p:grpSpPr>
          <p:sp>
            <p:nvSpPr>
              <p:cNvPr id="68" name="Google Shape;68;p3"/>
              <p:cNvSpPr/>
              <p:nvPr/>
            </p:nvSpPr>
            <p:spPr>
              <a:xfrm>
                <a:off x="7367299"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3"/>
              <p:cNvSpPr/>
              <p:nvPr/>
            </p:nvSpPr>
            <p:spPr>
              <a:xfrm>
                <a:off x="7367299"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3"/>
              <p:cNvSpPr/>
              <p:nvPr/>
            </p:nvSpPr>
            <p:spPr>
              <a:xfrm>
                <a:off x="7367299"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1" name="Google Shape;71;p3"/>
            <p:cNvGrpSpPr/>
            <p:nvPr/>
          </p:nvGrpSpPr>
          <p:grpSpPr>
            <a:xfrm>
              <a:off x="7959516" y="3354008"/>
              <a:ext cx="409500" cy="1789500"/>
              <a:chOff x="7959516" y="3354008"/>
              <a:chExt cx="409500" cy="1789500"/>
            </a:xfrm>
          </p:grpSpPr>
          <p:sp>
            <p:nvSpPr>
              <p:cNvPr id="72" name="Google Shape;72;p3"/>
              <p:cNvSpPr/>
              <p:nvPr/>
            </p:nvSpPr>
            <p:spPr>
              <a:xfrm>
                <a:off x="7959516"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3"/>
              <p:cNvSpPr/>
              <p:nvPr/>
            </p:nvSpPr>
            <p:spPr>
              <a:xfrm>
                <a:off x="7959516" y="3354008"/>
                <a:ext cx="409500" cy="178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3"/>
              <p:cNvSpPr/>
              <p:nvPr/>
            </p:nvSpPr>
            <p:spPr>
              <a:xfrm>
                <a:off x="7959516"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3"/>
              <p:cNvSpPr/>
              <p:nvPr/>
            </p:nvSpPr>
            <p:spPr>
              <a:xfrm>
                <a:off x="7959516"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6" name="Google Shape;76;p3"/>
            <p:cNvGrpSpPr/>
            <p:nvPr/>
          </p:nvGrpSpPr>
          <p:grpSpPr>
            <a:xfrm>
              <a:off x="8551731" y="2904008"/>
              <a:ext cx="409500" cy="2239500"/>
              <a:chOff x="8551731" y="2904008"/>
              <a:chExt cx="409500" cy="2239500"/>
            </a:xfrm>
          </p:grpSpPr>
          <p:sp>
            <p:nvSpPr>
              <p:cNvPr id="77" name="Google Shape;77;p3"/>
              <p:cNvSpPr/>
              <p:nvPr/>
            </p:nvSpPr>
            <p:spPr>
              <a:xfrm>
                <a:off x="8551731"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3"/>
              <p:cNvSpPr/>
              <p:nvPr/>
            </p:nvSpPr>
            <p:spPr>
              <a:xfrm>
                <a:off x="8551731" y="3354008"/>
                <a:ext cx="409500" cy="178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3"/>
              <p:cNvSpPr/>
              <p:nvPr/>
            </p:nvSpPr>
            <p:spPr>
              <a:xfrm>
                <a:off x="8551731"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3"/>
              <p:cNvSpPr/>
              <p:nvPr/>
            </p:nvSpPr>
            <p:spPr>
              <a:xfrm>
                <a:off x="8551731" y="2904008"/>
                <a:ext cx="409500" cy="22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3"/>
              <p:cNvSpPr/>
              <p:nvPr/>
            </p:nvSpPr>
            <p:spPr>
              <a:xfrm>
                <a:off x="8551731"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82" name="Google Shape;82;p3"/>
          <p:cNvSpPr txBox="1">
            <a:spLocks noGrp="1"/>
          </p:cNvSpPr>
          <p:nvPr>
            <p:ph type="title"/>
          </p:nvPr>
        </p:nvSpPr>
        <p:spPr>
          <a:xfrm>
            <a:off x="824000" y="1613825"/>
            <a:ext cx="5857800" cy="18729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83" name="Google Shape;83;p3"/>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84"/>
        <p:cNvGrpSpPr/>
        <p:nvPr/>
      </p:nvGrpSpPr>
      <p:grpSpPr>
        <a:xfrm>
          <a:off x="0" y="0"/>
          <a:ext cx="0" cy="0"/>
          <a:chOff x="0" y="0"/>
          <a:chExt cx="0" cy="0"/>
        </a:xfrm>
      </p:grpSpPr>
      <p:grpSp>
        <p:nvGrpSpPr>
          <p:cNvPr id="85" name="Google Shape;85;p4"/>
          <p:cNvGrpSpPr/>
          <p:nvPr/>
        </p:nvGrpSpPr>
        <p:grpSpPr>
          <a:xfrm>
            <a:off x="625966" y="299376"/>
            <a:ext cx="999312" cy="999312"/>
            <a:chOff x="348199" y="179450"/>
            <a:chExt cx="1116300" cy="1116300"/>
          </a:xfrm>
        </p:grpSpPr>
        <p:sp>
          <p:nvSpPr>
            <p:cNvPr id="86" name="Google Shape;86;p4"/>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4"/>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8" name="Google Shape;88;p4"/>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89" name="Google Shape;89;p4"/>
          <p:cNvSpPr txBox="1">
            <a:spLocks noGrp="1"/>
          </p:cNvSpPr>
          <p:nvPr>
            <p:ph type="body" idx="1"/>
          </p:nvPr>
        </p:nvSpPr>
        <p:spPr>
          <a:xfrm>
            <a:off x="1303800" y="1990050"/>
            <a:ext cx="7030500" cy="25416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90" name="Google Shape;90;p4"/>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91"/>
        <p:cNvGrpSpPr/>
        <p:nvPr/>
      </p:nvGrpSpPr>
      <p:grpSpPr>
        <a:xfrm>
          <a:off x="0" y="0"/>
          <a:ext cx="0" cy="0"/>
          <a:chOff x="0" y="0"/>
          <a:chExt cx="0" cy="0"/>
        </a:xfrm>
      </p:grpSpPr>
      <p:grpSp>
        <p:nvGrpSpPr>
          <p:cNvPr id="92" name="Google Shape;92;p5"/>
          <p:cNvGrpSpPr/>
          <p:nvPr/>
        </p:nvGrpSpPr>
        <p:grpSpPr>
          <a:xfrm>
            <a:off x="625966" y="299376"/>
            <a:ext cx="999312" cy="999312"/>
            <a:chOff x="348199" y="179450"/>
            <a:chExt cx="1116300" cy="1116300"/>
          </a:xfrm>
        </p:grpSpPr>
        <p:sp>
          <p:nvSpPr>
            <p:cNvPr id="93" name="Google Shape;93;p5"/>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5"/>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 name="Google Shape;95;p5"/>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96" name="Google Shape;96;p5"/>
          <p:cNvSpPr txBox="1">
            <a:spLocks noGrp="1"/>
          </p:cNvSpPr>
          <p:nvPr>
            <p:ph type="body" idx="1"/>
          </p:nvPr>
        </p:nvSpPr>
        <p:spPr>
          <a:xfrm>
            <a:off x="1303800" y="1990050"/>
            <a:ext cx="3430500" cy="25416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97" name="Google Shape;97;p5"/>
          <p:cNvSpPr txBox="1">
            <a:spLocks noGrp="1"/>
          </p:cNvSpPr>
          <p:nvPr>
            <p:ph type="body" idx="2"/>
          </p:nvPr>
        </p:nvSpPr>
        <p:spPr>
          <a:xfrm>
            <a:off x="4903650" y="1990050"/>
            <a:ext cx="3430500" cy="25416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98" name="Google Shape;98;p5"/>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9"/>
        <p:cNvGrpSpPr/>
        <p:nvPr/>
      </p:nvGrpSpPr>
      <p:grpSpPr>
        <a:xfrm>
          <a:off x="0" y="0"/>
          <a:ext cx="0" cy="0"/>
          <a:chOff x="0" y="0"/>
          <a:chExt cx="0" cy="0"/>
        </a:xfrm>
      </p:grpSpPr>
      <p:grpSp>
        <p:nvGrpSpPr>
          <p:cNvPr id="100" name="Google Shape;100;p6"/>
          <p:cNvGrpSpPr/>
          <p:nvPr/>
        </p:nvGrpSpPr>
        <p:grpSpPr>
          <a:xfrm>
            <a:off x="625966" y="299376"/>
            <a:ext cx="999312" cy="999312"/>
            <a:chOff x="348199" y="179450"/>
            <a:chExt cx="1116300" cy="1116300"/>
          </a:xfrm>
        </p:grpSpPr>
        <p:sp>
          <p:nvSpPr>
            <p:cNvPr id="101" name="Google Shape;101;p6"/>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6"/>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 name="Google Shape;103;p6"/>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04" name="Google Shape;104;p6"/>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05"/>
        <p:cNvGrpSpPr/>
        <p:nvPr/>
      </p:nvGrpSpPr>
      <p:grpSpPr>
        <a:xfrm>
          <a:off x="0" y="0"/>
          <a:ext cx="0" cy="0"/>
          <a:chOff x="0" y="0"/>
          <a:chExt cx="0" cy="0"/>
        </a:xfrm>
      </p:grpSpPr>
      <p:grpSp>
        <p:nvGrpSpPr>
          <p:cNvPr id="106" name="Google Shape;106;p7"/>
          <p:cNvGrpSpPr/>
          <p:nvPr/>
        </p:nvGrpSpPr>
        <p:grpSpPr>
          <a:xfrm>
            <a:off x="625966" y="299376"/>
            <a:ext cx="999312" cy="999312"/>
            <a:chOff x="348199" y="179450"/>
            <a:chExt cx="1116300" cy="1116300"/>
          </a:xfrm>
        </p:grpSpPr>
        <p:sp>
          <p:nvSpPr>
            <p:cNvPr id="107" name="Google Shape;107;p7"/>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7"/>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9" name="Google Shape;109;p7"/>
          <p:cNvSpPr txBox="1">
            <a:spLocks noGrp="1"/>
          </p:cNvSpPr>
          <p:nvPr>
            <p:ph type="title"/>
          </p:nvPr>
        </p:nvSpPr>
        <p:spPr>
          <a:xfrm>
            <a:off x="1303800" y="598575"/>
            <a:ext cx="3312000" cy="15900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10" name="Google Shape;110;p7"/>
          <p:cNvSpPr txBox="1">
            <a:spLocks noGrp="1"/>
          </p:cNvSpPr>
          <p:nvPr>
            <p:ph type="body" idx="1"/>
          </p:nvPr>
        </p:nvSpPr>
        <p:spPr>
          <a:xfrm>
            <a:off x="1303800" y="2309675"/>
            <a:ext cx="3312000" cy="22218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111" name="Google Shape;111;p7"/>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dk1"/>
        </a:solidFill>
        <a:effectLst/>
      </p:bgPr>
    </p:bg>
    <p:spTree>
      <p:nvGrpSpPr>
        <p:cNvPr id="1" name="Shape 112"/>
        <p:cNvGrpSpPr/>
        <p:nvPr/>
      </p:nvGrpSpPr>
      <p:grpSpPr>
        <a:xfrm>
          <a:off x="0" y="0"/>
          <a:ext cx="0" cy="0"/>
          <a:chOff x="0" y="0"/>
          <a:chExt cx="0" cy="0"/>
        </a:xfrm>
      </p:grpSpPr>
      <p:grpSp>
        <p:nvGrpSpPr>
          <p:cNvPr id="113" name="Google Shape;113;p8"/>
          <p:cNvGrpSpPr/>
          <p:nvPr/>
        </p:nvGrpSpPr>
        <p:grpSpPr>
          <a:xfrm>
            <a:off x="6866714" y="1306"/>
            <a:ext cx="2267451" cy="2601690"/>
            <a:chOff x="6790514" y="1306"/>
            <a:chExt cx="2267451" cy="2601690"/>
          </a:xfrm>
        </p:grpSpPr>
        <p:grpSp>
          <p:nvGrpSpPr>
            <p:cNvPr id="114" name="Google Shape;114;p8"/>
            <p:cNvGrpSpPr/>
            <p:nvPr/>
          </p:nvGrpSpPr>
          <p:grpSpPr>
            <a:xfrm>
              <a:off x="7067465" y="1306"/>
              <a:ext cx="1990500" cy="1990200"/>
              <a:chOff x="7067465" y="1306"/>
              <a:chExt cx="1990500" cy="1990200"/>
            </a:xfrm>
          </p:grpSpPr>
          <p:sp>
            <p:nvSpPr>
              <p:cNvPr id="115" name="Google Shape;115;p8"/>
              <p:cNvSpPr/>
              <p:nvPr/>
            </p:nvSpPr>
            <p:spPr>
              <a:xfrm rot="-8648551">
                <a:off x="7594313" y="527721"/>
                <a:ext cx="937226" cy="937226"/>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8"/>
              <p:cNvSpPr/>
              <p:nvPr/>
            </p:nvSpPr>
            <p:spPr>
              <a:xfrm rot="-8648551">
                <a:off x="7594313" y="527721"/>
                <a:ext cx="937226" cy="937226"/>
              </a:xfrm>
              <a:prstGeom prst="pie">
                <a:avLst>
                  <a:gd name="adj1" fmla="val 19376841"/>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8"/>
              <p:cNvSpPr/>
              <p:nvPr/>
            </p:nvSpPr>
            <p:spPr>
              <a:xfrm rot="-8649154">
                <a:off x="7349891" y="283705"/>
                <a:ext cx="1425647" cy="14254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8" name="Google Shape;118;p8"/>
            <p:cNvGrpSpPr/>
            <p:nvPr/>
          </p:nvGrpSpPr>
          <p:grpSpPr>
            <a:xfrm>
              <a:off x="8207126" y="1807996"/>
              <a:ext cx="795000" cy="795000"/>
              <a:chOff x="8207126" y="1807996"/>
              <a:chExt cx="795000" cy="795000"/>
            </a:xfrm>
          </p:grpSpPr>
          <p:sp>
            <p:nvSpPr>
              <p:cNvPr id="119" name="Google Shape;119;p8"/>
              <p:cNvSpPr/>
              <p:nvPr/>
            </p:nvSpPr>
            <p:spPr>
              <a:xfrm rot="2152054">
                <a:off x="8319942" y="1920813"/>
                <a:ext cx="569367" cy="569367"/>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8"/>
              <p:cNvSpPr/>
              <p:nvPr/>
            </p:nvSpPr>
            <p:spPr>
              <a:xfrm rot="2150259">
                <a:off x="8408218" y="2008610"/>
                <a:ext cx="393004" cy="3930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8"/>
              <p:cNvSpPr/>
              <p:nvPr/>
            </p:nvSpPr>
            <p:spPr>
              <a:xfrm rot="2150259">
                <a:off x="8408218" y="2008610"/>
                <a:ext cx="393004" cy="393004"/>
              </a:xfrm>
              <a:prstGeom prst="pie">
                <a:avLst>
                  <a:gd name="adj1" fmla="val 5699893"/>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2" name="Google Shape;122;p8"/>
            <p:cNvGrpSpPr/>
            <p:nvPr/>
          </p:nvGrpSpPr>
          <p:grpSpPr>
            <a:xfrm>
              <a:off x="6790514" y="118857"/>
              <a:ext cx="548700" cy="548700"/>
              <a:chOff x="6790514" y="118857"/>
              <a:chExt cx="548700" cy="548700"/>
            </a:xfrm>
          </p:grpSpPr>
          <p:sp>
            <p:nvSpPr>
              <p:cNvPr id="123" name="Google Shape;123;p8"/>
              <p:cNvSpPr/>
              <p:nvPr/>
            </p:nvSpPr>
            <p:spPr>
              <a:xfrm rot="2150259">
                <a:off x="6868362" y="196705"/>
                <a:ext cx="393004" cy="3930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8"/>
              <p:cNvSpPr/>
              <p:nvPr/>
            </p:nvSpPr>
            <p:spPr>
              <a:xfrm rot="2150259">
                <a:off x="6868362" y="196705"/>
                <a:ext cx="393004" cy="393004"/>
              </a:xfrm>
              <a:prstGeom prst="pie">
                <a:avLst>
                  <a:gd name="adj1" fmla="val 5699893"/>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25" name="Google Shape;125;p8"/>
          <p:cNvSpPr txBox="1">
            <a:spLocks noGrp="1"/>
          </p:cNvSpPr>
          <p:nvPr>
            <p:ph type="title"/>
          </p:nvPr>
        </p:nvSpPr>
        <p:spPr>
          <a:xfrm>
            <a:off x="824000" y="763600"/>
            <a:ext cx="5857800" cy="35733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126" name="Google Shape;126;p8"/>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27"/>
        <p:cNvGrpSpPr/>
        <p:nvPr/>
      </p:nvGrpSpPr>
      <p:grpSpPr>
        <a:xfrm>
          <a:off x="0" y="0"/>
          <a:ext cx="0" cy="0"/>
          <a:chOff x="0" y="0"/>
          <a:chExt cx="0" cy="0"/>
        </a:xfrm>
      </p:grpSpPr>
      <p:grpSp>
        <p:nvGrpSpPr>
          <p:cNvPr id="128" name="Google Shape;128;p9"/>
          <p:cNvGrpSpPr/>
          <p:nvPr/>
        </p:nvGrpSpPr>
        <p:grpSpPr>
          <a:xfrm>
            <a:off x="625966" y="299376"/>
            <a:ext cx="999312" cy="999312"/>
            <a:chOff x="348199" y="179450"/>
            <a:chExt cx="1116300" cy="1116300"/>
          </a:xfrm>
        </p:grpSpPr>
        <p:sp>
          <p:nvSpPr>
            <p:cNvPr id="129" name="Google Shape;129;p9"/>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9"/>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1" name="Google Shape;131;p9"/>
          <p:cNvSpPr txBox="1">
            <a:spLocks noGrp="1"/>
          </p:cNvSpPr>
          <p:nvPr>
            <p:ph type="title"/>
          </p:nvPr>
        </p:nvSpPr>
        <p:spPr>
          <a:xfrm>
            <a:off x="1303800" y="598575"/>
            <a:ext cx="3430500" cy="19902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32" name="Google Shape;132;p9"/>
          <p:cNvSpPr txBox="1">
            <a:spLocks noGrp="1"/>
          </p:cNvSpPr>
          <p:nvPr>
            <p:ph type="subTitle" idx="1"/>
          </p:nvPr>
        </p:nvSpPr>
        <p:spPr>
          <a:xfrm>
            <a:off x="1303800" y="2743203"/>
            <a:ext cx="3430500" cy="7260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133" name="Google Shape;133;p9"/>
          <p:cNvSpPr txBox="1">
            <a:spLocks noGrp="1"/>
          </p:cNvSpPr>
          <p:nvPr>
            <p:ph type="body" idx="2"/>
          </p:nvPr>
        </p:nvSpPr>
        <p:spPr>
          <a:xfrm>
            <a:off x="4903700" y="661000"/>
            <a:ext cx="3430500" cy="38706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134" name="Google Shape;134;p9"/>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35"/>
        <p:cNvGrpSpPr/>
        <p:nvPr/>
      </p:nvGrpSpPr>
      <p:grpSpPr>
        <a:xfrm>
          <a:off x="0" y="0"/>
          <a:ext cx="0" cy="0"/>
          <a:chOff x="0" y="0"/>
          <a:chExt cx="0" cy="0"/>
        </a:xfrm>
      </p:grpSpPr>
      <p:grpSp>
        <p:nvGrpSpPr>
          <p:cNvPr id="136" name="Google Shape;136;p10"/>
          <p:cNvGrpSpPr/>
          <p:nvPr/>
        </p:nvGrpSpPr>
        <p:grpSpPr>
          <a:xfrm>
            <a:off x="713373" y="3847119"/>
            <a:ext cx="825392" cy="825392"/>
            <a:chOff x="348199" y="179450"/>
            <a:chExt cx="1116300" cy="1116300"/>
          </a:xfrm>
        </p:grpSpPr>
        <p:sp>
          <p:nvSpPr>
            <p:cNvPr id="137" name="Google Shape;137;p10"/>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10"/>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9" name="Google Shape;139;p10"/>
          <p:cNvSpPr txBox="1">
            <a:spLocks noGrp="1"/>
          </p:cNvSpPr>
          <p:nvPr>
            <p:ph type="body" idx="1"/>
          </p:nvPr>
        </p:nvSpPr>
        <p:spPr>
          <a:xfrm>
            <a:off x="1303800" y="4138975"/>
            <a:ext cx="5843100" cy="534900"/>
          </a:xfrm>
          <a:prstGeom prst="rect">
            <a:avLst/>
          </a:prstGeom>
        </p:spPr>
        <p:txBody>
          <a:bodyPr spcFirstLastPara="1" wrap="square" lIns="91425" tIns="91425" rIns="91425" bIns="91425" anchor="t" anchorCtr="0">
            <a:noAutofit/>
          </a:bodyPr>
          <a:lstStyle>
            <a:lvl1pPr marL="457200" lvl="0" indent="-228600">
              <a:lnSpc>
                <a:spcPct val="100000"/>
              </a:lnSpc>
              <a:spcBef>
                <a:spcPts val="0"/>
              </a:spcBef>
              <a:spcAft>
                <a:spcPts val="0"/>
              </a:spcAft>
              <a:buSzPts val="1300"/>
              <a:buNone/>
              <a:defRPr/>
            </a:lvl1pPr>
          </a:lstStyle>
          <a:p>
            <a:endParaRPr/>
          </a:p>
        </p:txBody>
      </p:sp>
      <p:sp>
        <p:nvSpPr>
          <p:cNvPr id="140" name="Google Shape;140;p10"/>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omentum">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1pPr>
            <a:lvl2pPr lvl="1">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2pPr>
            <a:lvl3pPr lvl="2">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3pPr>
            <a:lvl4pPr lvl="3">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4pPr>
            <a:lvl5pPr lvl="4">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5pPr>
            <a:lvl6pPr lvl="5">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6pPr>
            <a:lvl7pPr lvl="6">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7pPr>
            <a:lvl8pPr lvl="7">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8pPr>
            <a:lvl9pPr lvl="8">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11150">
              <a:lnSpc>
                <a:spcPct val="115000"/>
              </a:lnSpc>
              <a:spcBef>
                <a:spcPts val="0"/>
              </a:spcBef>
              <a:spcAft>
                <a:spcPts val="0"/>
              </a:spcAft>
              <a:buClr>
                <a:schemeClr val="dk2"/>
              </a:buClr>
              <a:buSzPts val="1300"/>
              <a:buFont typeface="Nunito"/>
              <a:buChar char="●"/>
              <a:defRPr sz="1300">
                <a:solidFill>
                  <a:schemeClr val="dk2"/>
                </a:solidFill>
                <a:latin typeface="Nunito"/>
                <a:ea typeface="Nunito"/>
                <a:cs typeface="Nunito"/>
                <a:sym typeface="Nunito"/>
              </a:defRPr>
            </a:lvl1pPr>
            <a:lvl2pPr marL="914400" lvl="1"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2pPr>
            <a:lvl3pPr marL="1371600" lvl="2"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3pPr>
            <a:lvl4pPr marL="1828800" lvl="3"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4pPr>
            <a:lvl5pPr marL="2286000" lvl="4"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5pPr>
            <a:lvl6pPr marL="2743200" lvl="5"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6pPr>
            <a:lvl7pPr marL="3200400" lvl="6"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7pPr>
            <a:lvl8pPr marL="3657600" lvl="7"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8pPr>
            <a:lvl9pPr marL="4114800" lvl="8" indent="-298450">
              <a:lnSpc>
                <a:spcPct val="115000"/>
              </a:lnSpc>
              <a:spcBef>
                <a:spcPts val="1600"/>
              </a:spcBef>
              <a:spcAft>
                <a:spcPts val="1600"/>
              </a:spcAft>
              <a:buClr>
                <a:schemeClr val="dk2"/>
              </a:buClr>
              <a:buSzPts val="1100"/>
              <a:buFont typeface="Nunito"/>
              <a:buChar char="■"/>
              <a:defRPr sz="1100">
                <a:solidFill>
                  <a:schemeClr val="dk2"/>
                </a:solidFill>
                <a:latin typeface="Nunito"/>
                <a:ea typeface="Nunito"/>
                <a:cs typeface="Nunito"/>
                <a:sym typeface="Nunito"/>
              </a:defRPr>
            </a:lvl9pPr>
          </a:lstStyle>
          <a:p>
            <a:endParaRPr/>
          </a:p>
        </p:txBody>
      </p:sp>
      <p:sp>
        <p:nvSpPr>
          <p:cNvPr id="8" name="Google Shape;8;p1"/>
          <p:cNvSpPr txBox="1">
            <a:spLocks noGrp="1"/>
          </p:cNvSpPr>
          <p:nvPr>
            <p:ph type="sldNum" idx="12"/>
          </p:nvPr>
        </p:nvSpPr>
        <p:spPr>
          <a:xfrm>
            <a:off x="8451046" y="4736976"/>
            <a:ext cx="548700" cy="393600"/>
          </a:xfrm>
          <a:prstGeom prst="rect">
            <a:avLst/>
          </a:prstGeom>
          <a:noFill/>
          <a:ln>
            <a:noFill/>
          </a:ln>
        </p:spPr>
        <p:txBody>
          <a:bodyPr spcFirstLastPara="1" wrap="square" lIns="91425" tIns="91425" rIns="91425" bIns="91425" anchor="ctr" anchorCtr="0">
            <a:noAutofit/>
          </a:bodyPr>
          <a:lstStyle>
            <a:lvl1pPr lvl="0" algn="r">
              <a:buNone/>
              <a:defRPr sz="900">
                <a:solidFill>
                  <a:schemeClr val="dk2"/>
                </a:solidFill>
                <a:latin typeface="Nunito"/>
                <a:ea typeface="Nunito"/>
                <a:cs typeface="Nunito"/>
                <a:sym typeface="Nunito"/>
              </a:defRPr>
            </a:lvl1pPr>
            <a:lvl2pPr lvl="1" algn="r">
              <a:buNone/>
              <a:defRPr sz="900">
                <a:solidFill>
                  <a:schemeClr val="dk2"/>
                </a:solidFill>
                <a:latin typeface="Nunito"/>
                <a:ea typeface="Nunito"/>
                <a:cs typeface="Nunito"/>
                <a:sym typeface="Nunito"/>
              </a:defRPr>
            </a:lvl2pPr>
            <a:lvl3pPr lvl="2" algn="r">
              <a:buNone/>
              <a:defRPr sz="900">
                <a:solidFill>
                  <a:schemeClr val="dk2"/>
                </a:solidFill>
                <a:latin typeface="Nunito"/>
                <a:ea typeface="Nunito"/>
                <a:cs typeface="Nunito"/>
                <a:sym typeface="Nunito"/>
              </a:defRPr>
            </a:lvl3pPr>
            <a:lvl4pPr lvl="3" algn="r">
              <a:buNone/>
              <a:defRPr sz="900">
                <a:solidFill>
                  <a:schemeClr val="dk2"/>
                </a:solidFill>
                <a:latin typeface="Nunito"/>
                <a:ea typeface="Nunito"/>
                <a:cs typeface="Nunito"/>
                <a:sym typeface="Nunito"/>
              </a:defRPr>
            </a:lvl4pPr>
            <a:lvl5pPr lvl="4" algn="r">
              <a:buNone/>
              <a:defRPr sz="900">
                <a:solidFill>
                  <a:schemeClr val="dk2"/>
                </a:solidFill>
                <a:latin typeface="Nunito"/>
                <a:ea typeface="Nunito"/>
                <a:cs typeface="Nunito"/>
                <a:sym typeface="Nunito"/>
              </a:defRPr>
            </a:lvl5pPr>
            <a:lvl6pPr lvl="5" algn="r">
              <a:buNone/>
              <a:defRPr sz="900">
                <a:solidFill>
                  <a:schemeClr val="dk2"/>
                </a:solidFill>
                <a:latin typeface="Nunito"/>
                <a:ea typeface="Nunito"/>
                <a:cs typeface="Nunito"/>
                <a:sym typeface="Nunito"/>
              </a:defRPr>
            </a:lvl6pPr>
            <a:lvl7pPr lvl="6" algn="r">
              <a:buNone/>
              <a:defRPr sz="900">
                <a:solidFill>
                  <a:schemeClr val="dk2"/>
                </a:solidFill>
                <a:latin typeface="Nunito"/>
                <a:ea typeface="Nunito"/>
                <a:cs typeface="Nunito"/>
                <a:sym typeface="Nunito"/>
              </a:defRPr>
            </a:lvl7pPr>
            <a:lvl8pPr lvl="7" algn="r">
              <a:buNone/>
              <a:defRPr sz="900">
                <a:solidFill>
                  <a:schemeClr val="dk2"/>
                </a:solidFill>
                <a:latin typeface="Nunito"/>
                <a:ea typeface="Nunito"/>
                <a:cs typeface="Nunito"/>
                <a:sym typeface="Nunito"/>
              </a:defRPr>
            </a:lvl8pPr>
            <a:lvl9pPr lvl="8" algn="r">
              <a:buNone/>
              <a:defRPr sz="900">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es"/>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13"/>
          <p:cNvSpPr txBox="1">
            <a:spLocks noGrp="1"/>
          </p:cNvSpPr>
          <p:nvPr>
            <p:ph type="ctrTitle"/>
          </p:nvPr>
        </p:nvSpPr>
        <p:spPr>
          <a:xfrm>
            <a:off x="568575" y="380488"/>
            <a:ext cx="4255500" cy="1872900"/>
          </a:xfrm>
          <a:prstGeom prst="rect">
            <a:avLst/>
          </a:prstGeom>
        </p:spPr>
        <p:txBody>
          <a:bodyPr spcFirstLastPara="1" wrap="square" lIns="91425" tIns="91425" rIns="91425" bIns="91425" anchor="ctr" anchorCtr="0">
            <a:noAutofit/>
          </a:bodyPr>
          <a:lstStyle/>
          <a:p>
            <a:pPr marL="0" lvl="0" indent="0" algn="l" rtl="0">
              <a:lnSpc>
                <a:spcPct val="115000"/>
              </a:lnSpc>
              <a:spcBef>
                <a:spcPts val="1200"/>
              </a:spcBef>
              <a:spcAft>
                <a:spcPts val="1200"/>
              </a:spcAft>
              <a:buClr>
                <a:schemeClr val="dk1"/>
              </a:buClr>
              <a:buSzPts val="1100"/>
              <a:buFont typeface="Arial"/>
              <a:buNone/>
            </a:pPr>
            <a:r>
              <a:rPr lang="es" sz="1400"/>
              <a:t>Mejores servicios hacen mejores usuarios:</a:t>
            </a:r>
            <a:endParaRPr sz="1400"/>
          </a:p>
        </p:txBody>
      </p:sp>
      <p:sp>
        <p:nvSpPr>
          <p:cNvPr id="278" name="Google Shape;278;p13"/>
          <p:cNvSpPr txBox="1">
            <a:spLocks noGrp="1"/>
          </p:cNvSpPr>
          <p:nvPr>
            <p:ph type="subTitle" idx="1"/>
          </p:nvPr>
        </p:nvSpPr>
        <p:spPr>
          <a:xfrm>
            <a:off x="1826550" y="1660225"/>
            <a:ext cx="5948100" cy="7344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1200"/>
              </a:spcAft>
              <a:buNone/>
            </a:pPr>
            <a:r>
              <a:rPr lang="es" sz="2400" b="1">
                <a:latin typeface="Maven Pro"/>
                <a:ea typeface="Maven Pro"/>
                <a:cs typeface="Maven Pro"/>
                <a:sym typeface="Maven Pro"/>
              </a:rPr>
              <a:t>La formación de usuarios autónomos</a:t>
            </a:r>
            <a:endParaRPr sz="2400" b="1"/>
          </a:p>
        </p:txBody>
      </p:sp>
      <p:sp>
        <p:nvSpPr>
          <p:cNvPr id="279" name="Google Shape;279;p13"/>
          <p:cNvSpPr txBox="1">
            <a:spLocks noGrp="1"/>
          </p:cNvSpPr>
          <p:nvPr>
            <p:ph type="subTitle" idx="1"/>
          </p:nvPr>
        </p:nvSpPr>
        <p:spPr>
          <a:xfrm>
            <a:off x="568575" y="4435725"/>
            <a:ext cx="2278200" cy="4869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s" sz="1100" b="1">
                <a:latin typeface="Maven Pro"/>
                <a:ea typeface="Maven Pro"/>
                <a:cs typeface="Maven Pro"/>
                <a:sym typeface="Maven Pro"/>
              </a:rPr>
              <a:t>Biblioteca Daniel Cosío Villegas</a:t>
            </a:r>
            <a:endParaRPr sz="1100" b="1">
              <a:latin typeface="Maven Pro"/>
              <a:ea typeface="Maven Pro"/>
              <a:cs typeface="Maven Pro"/>
              <a:sym typeface="Maven Pro"/>
            </a:endParaRPr>
          </a:p>
          <a:p>
            <a:pPr marL="0" lvl="0" indent="0" algn="l" rtl="0">
              <a:lnSpc>
                <a:spcPct val="115000"/>
              </a:lnSpc>
              <a:spcBef>
                <a:spcPts val="0"/>
              </a:spcBef>
              <a:spcAft>
                <a:spcPts val="0"/>
              </a:spcAft>
              <a:buNone/>
            </a:pPr>
            <a:r>
              <a:rPr lang="es" sz="1100" b="1">
                <a:latin typeface="Maven Pro"/>
                <a:ea typeface="Maven Pro"/>
                <a:cs typeface="Maven Pro"/>
                <a:sym typeface="Maven Pro"/>
              </a:rPr>
              <a:t>6 de noviembre de 2019</a:t>
            </a:r>
            <a:endParaRPr sz="1100" b="1">
              <a:latin typeface="Maven Pro"/>
              <a:ea typeface="Maven Pro"/>
              <a:cs typeface="Maven Pro"/>
              <a:sym typeface="Maven Pro"/>
            </a:endParaRPr>
          </a:p>
        </p:txBody>
      </p:sp>
      <p:sp>
        <p:nvSpPr>
          <p:cNvPr id="280" name="Google Shape;280;p13"/>
          <p:cNvSpPr txBox="1">
            <a:spLocks noGrp="1"/>
          </p:cNvSpPr>
          <p:nvPr>
            <p:ph type="subTitle" idx="1"/>
          </p:nvPr>
        </p:nvSpPr>
        <p:spPr>
          <a:xfrm>
            <a:off x="2533850" y="2664125"/>
            <a:ext cx="3987600" cy="576000"/>
          </a:xfrm>
          <a:prstGeom prst="rect">
            <a:avLst/>
          </a:prstGeom>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s" b="1" dirty="0">
                <a:latin typeface="Maven Pro"/>
                <a:ea typeface="Maven Pro"/>
                <a:cs typeface="Maven Pro"/>
                <a:sym typeface="Maven Pro"/>
              </a:rPr>
              <a:t>Jonathan Israel Escobar Farfán</a:t>
            </a:r>
          </a:p>
          <a:p>
            <a:pPr marL="0" lvl="0" indent="0" algn="ctr">
              <a:lnSpc>
                <a:spcPct val="115000"/>
              </a:lnSpc>
            </a:pPr>
            <a:r>
              <a:rPr lang="es" sz="1000" b="1" dirty="0">
                <a:latin typeface="Maven Pro"/>
                <a:ea typeface="Maven Pro"/>
                <a:cs typeface="Maven Pro"/>
                <a:sym typeface="Maven Pro"/>
              </a:rPr>
              <a:t>ORCID: </a:t>
            </a:r>
            <a:r>
              <a:rPr lang="es-MX" sz="1000" dirty="0"/>
              <a:t>0000-0001-5109-9301</a:t>
            </a:r>
            <a:endParaRPr sz="1000" b="1" dirty="0">
              <a:latin typeface="Maven Pro"/>
              <a:ea typeface="Maven Pro"/>
              <a:cs typeface="Maven Pro"/>
              <a:sym typeface="Maven Pro"/>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34"/>
        <p:cNvGrpSpPr/>
        <p:nvPr/>
      </p:nvGrpSpPr>
      <p:grpSpPr>
        <a:xfrm>
          <a:off x="0" y="0"/>
          <a:ext cx="0" cy="0"/>
          <a:chOff x="0" y="0"/>
          <a:chExt cx="0" cy="0"/>
        </a:xfrm>
      </p:grpSpPr>
      <p:sp>
        <p:nvSpPr>
          <p:cNvPr id="335" name="Google Shape;335;p22"/>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a:t>Mito 3: La información objetiva puede transmitirse fuera de contexto</a:t>
            </a:r>
            <a:endParaRPr/>
          </a:p>
        </p:txBody>
      </p:sp>
      <p:sp>
        <p:nvSpPr>
          <p:cNvPr id="336" name="Google Shape;336;p22"/>
          <p:cNvSpPr txBox="1">
            <a:spLocks noGrp="1"/>
          </p:cNvSpPr>
          <p:nvPr>
            <p:ph type="body" idx="1"/>
          </p:nvPr>
        </p:nvSpPr>
        <p:spPr>
          <a:xfrm>
            <a:off x="1303800" y="1635875"/>
            <a:ext cx="7030500" cy="303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sz="1600"/>
              <a:t>Fuera de contexto, la información se vuelve irrelevante. Para dotar a la información de significado, entender su contexto es esencial.</a:t>
            </a:r>
            <a:endParaRPr sz="1600"/>
          </a:p>
          <a:p>
            <a:pPr marL="0" lvl="0" indent="0" algn="l" rtl="0">
              <a:spcBef>
                <a:spcPts val="1600"/>
              </a:spcBef>
              <a:spcAft>
                <a:spcPts val="0"/>
              </a:spcAft>
              <a:buNone/>
            </a:pPr>
            <a:r>
              <a:rPr lang="es" sz="1600"/>
              <a:t>Aunque los GenZs parecen entender la importancia del contexto, un porcentaje relativamente alto (37%) considera aceptable citar datos fuera de contexto sólo para probar un punto.</a:t>
            </a:r>
            <a:endParaRPr sz="1600"/>
          </a:p>
          <a:p>
            <a:pPr marL="0" lvl="0" indent="0" algn="l" rtl="0">
              <a:spcBef>
                <a:spcPts val="1600"/>
              </a:spcBef>
              <a:spcAft>
                <a:spcPts val="0"/>
              </a:spcAft>
              <a:buNone/>
            </a:pPr>
            <a:r>
              <a:rPr lang="es" sz="1600"/>
              <a:t>Los bibliotecarios, como educadores, debemos motivar a los usuarios a evaluar la información que encuentran (por ejemplo, en los medios). Idealmente, debemos no sólo comunicar información, sino formar usuarios informados y críticos.</a:t>
            </a:r>
            <a:endParaRPr sz="1600"/>
          </a:p>
          <a:p>
            <a:pPr marL="0" lvl="0" indent="0" algn="l" rtl="0">
              <a:spcBef>
                <a:spcPts val="1600"/>
              </a:spcBef>
              <a:spcAft>
                <a:spcPts val="1600"/>
              </a:spcAft>
              <a:buNone/>
            </a:pP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36">
                                            <p:txEl>
                                              <p:pRg st="0" end="0"/>
                                            </p:txEl>
                                          </p:spTgt>
                                        </p:tgtEl>
                                        <p:attrNameLst>
                                          <p:attrName>style.visibility</p:attrName>
                                        </p:attrNameLst>
                                      </p:cBhvr>
                                      <p:to>
                                        <p:strVal val="visible"/>
                                      </p:to>
                                    </p:set>
                                    <p:animEffect transition="in" filter="fade">
                                      <p:cBhvr>
                                        <p:cTn id="7" dur="1000"/>
                                        <p:tgtEl>
                                          <p:spTgt spid="33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36">
                                            <p:txEl>
                                              <p:pRg st="1" end="1"/>
                                            </p:txEl>
                                          </p:spTgt>
                                        </p:tgtEl>
                                        <p:attrNameLst>
                                          <p:attrName>style.visibility</p:attrName>
                                        </p:attrNameLst>
                                      </p:cBhvr>
                                      <p:to>
                                        <p:strVal val="visible"/>
                                      </p:to>
                                    </p:set>
                                    <p:animEffect transition="in" filter="fade">
                                      <p:cBhvr>
                                        <p:cTn id="12" dur="1000"/>
                                        <p:tgtEl>
                                          <p:spTgt spid="33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36">
                                            <p:txEl>
                                              <p:pRg st="2" end="2"/>
                                            </p:txEl>
                                          </p:spTgt>
                                        </p:tgtEl>
                                        <p:attrNameLst>
                                          <p:attrName>style.visibility</p:attrName>
                                        </p:attrNameLst>
                                      </p:cBhvr>
                                      <p:to>
                                        <p:strVal val="visible"/>
                                      </p:to>
                                    </p:set>
                                    <p:animEffect transition="in" filter="fade">
                                      <p:cBhvr>
                                        <p:cTn id="17" dur="1000"/>
                                        <p:tgtEl>
                                          <p:spTgt spid="33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36">
                                            <p:txEl>
                                              <p:pRg st="3" end="3"/>
                                            </p:txEl>
                                          </p:spTgt>
                                        </p:tgtEl>
                                        <p:attrNameLst>
                                          <p:attrName>style.visibility</p:attrName>
                                        </p:attrNameLst>
                                      </p:cBhvr>
                                      <p:to>
                                        <p:strVal val="visible"/>
                                      </p:to>
                                    </p:set>
                                    <p:animEffect transition="in" filter="fade">
                                      <p:cBhvr>
                                        <p:cTn id="22" dur="1000"/>
                                        <p:tgtEl>
                                          <p:spTgt spid="33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40"/>
        <p:cNvGrpSpPr/>
        <p:nvPr/>
      </p:nvGrpSpPr>
      <p:grpSpPr>
        <a:xfrm>
          <a:off x="0" y="0"/>
          <a:ext cx="0" cy="0"/>
          <a:chOff x="0" y="0"/>
          <a:chExt cx="0" cy="0"/>
        </a:xfrm>
      </p:grpSpPr>
      <p:sp>
        <p:nvSpPr>
          <p:cNvPr id="341" name="Google Shape;341;p23"/>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a:t>Mito 4: La información sólo puede adquirirse de fuentes “formales”</a:t>
            </a:r>
            <a:endParaRPr/>
          </a:p>
        </p:txBody>
      </p:sp>
      <p:sp>
        <p:nvSpPr>
          <p:cNvPr id="342" name="Google Shape;342;p23"/>
          <p:cNvSpPr txBox="1">
            <a:spLocks noGrp="1"/>
          </p:cNvSpPr>
          <p:nvPr>
            <p:ph type="body" idx="1"/>
          </p:nvPr>
        </p:nvSpPr>
        <p:spPr>
          <a:xfrm>
            <a:off x="1303800" y="1635875"/>
            <a:ext cx="7030500" cy="303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sz="1600"/>
              <a:t>Una necesidad de información puede requerir un grupo diverso de fuentes formales e informales para ser satisfecha.</a:t>
            </a:r>
            <a:endParaRPr sz="1600"/>
          </a:p>
          <a:p>
            <a:pPr marL="0" lvl="0" indent="0" algn="l" rtl="0">
              <a:spcBef>
                <a:spcPts val="1600"/>
              </a:spcBef>
              <a:spcAft>
                <a:spcPts val="0"/>
              </a:spcAft>
              <a:buNone/>
            </a:pPr>
            <a:r>
              <a:rPr lang="es" sz="1600"/>
              <a:t>Los GenZs no concuerdan con la afirmación de que las fuentes que se encuentran en una biblioteca son todo lo que necesitan para completar una tarea o contestar una pregunta.</a:t>
            </a:r>
            <a:endParaRPr sz="1600"/>
          </a:p>
          <a:p>
            <a:pPr marL="0" lvl="0" indent="0" algn="l" rtl="0">
              <a:spcBef>
                <a:spcPts val="1600"/>
              </a:spcBef>
              <a:spcAft>
                <a:spcPts val="0"/>
              </a:spcAft>
              <a:buNone/>
            </a:pPr>
            <a:r>
              <a:rPr lang="es" sz="1600"/>
              <a:t>Los bibliotecarios deben buscar inculcar en los usuarios la habilidad de evaluar información “en la jungla”, más que limitarlos a depender exclusivamente de las herramientas y fuentes de la academia formal</a:t>
            </a:r>
            <a:endParaRPr sz="1600"/>
          </a:p>
          <a:p>
            <a:pPr marL="0" lvl="0" indent="0" algn="l" rtl="0">
              <a:spcBef>
                <a:spcPts val="1600"/>
              </a:spcBef>
              <a:spcAft>
                <a:spcPts val="1600"/>
              </a:spcAft>
              <a:buNone/>
            </a:pP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42">
                                            <p:txEl>
                                              <p:pRg st="0" end="0"/>
                                            </p:txEl>
                                          </p:spTgt>
                                        </p:tgtEl>
                                        <p:attrNameLst>
                                          <p:attrName>style.visibility</p:attrName>
                                        </p:attrNameLst>
                                      </p:cBhvr>
                                      <p:to>
                                        <p:strVal val="visible"/>
                                      </p:to>
                                    </p:set>
                                    <p:animEffect transition="in" filter="fade">
                                      <p:cBhvr>
                                        <p:cTn id="7" dur="1000"/>
                                        <p:tgtEl>
                                          <p:spTgt spid="34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42">
                                            <p:txEl>
                                              <p:pRg st="1" end="1"/>
                                            </p:txEl>
                                          </p:spTgt>
                                        </p:tgtEl>
                                        <p:attrNameLst>
                                          <p:attrName>style.visibility</p:attrName>
                                        </p:attrNameLst>
                                      </p:cBhvr>
                                      <p:to>
                                        <p:strVal val="visible"/>
                                      </p:to>
                                    </p:set>
                                    <p:animEffect transition="in" filter="fade">
                                      <p:cBhvr>
                                        <p:cTn id="12" dur="1000"/>
                                        <p:tgtEl>
                                          <p:spTgt spid="34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42">
                                            <p:txEl>
                                              <p:pRg st="2" end="2"/>
                                            </p:txEl>
                                          </p:spTgt>
                                        </p:tgtEl>
                                        <p:attrNameLst>
                                          <p:attrName>style.visibility</p:attrName>
                                        </p:attrNameLst>
                                      </p:cBhvr>
                                      <p:to>
                                        <p:strVal val="visible"/>
                                      </p:to>
                                    </p:set>
                                    <p:animEffect transition="in" filter="fade">
                                      <p:cBhvr>
                                        <p:cTn id="17" dur="1000"/>
                                        <p:tgtEl>
                                          <p:spTgt spid="34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42">
                                            <p:txEl>
                                              <p:pRg st="3" end="3"/>
                                            </p:txEl>
                                          </p:spTgt>
                                        </p:tgtEl>
                                        <p:attrNameLst>
                                          <p:attrName>style.visibility</p:attrName>
                                        </p:attrNameLst>
                                      </p:cBhvr>
                                      <p:to>
                                        <p:strVal val="visible"/>
                                      </p:to>
                                    </p:set>
                                    <p:animEffect transition="in" filter="fade">
                                      <p:cBhvr>
                                        <p:cTn id="22" dur="1000"/>
                                        <p:tgtEl>
                                          <p:spTgt spid="34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46"/>
        <p:cNvGrpSpPr/>
        <p:nvPr/>
      </p:nvGrpSpPr>
      <p:grpSpPr>
        <a:xfrm>
          <a:off x="0" y="0"/>
          <a:ext cx="0" cy="0"/>
          <a:chOff x="0" y="0"/>
          <a:chExt cx="0" cy="0"/>
        </a:xfrm>
      </p:grpSpPr>
      <p:sp>
        <p:nvSpPr>
          <p:cNvPr id="347" name="Google Shape;347;p24"/>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a:t>Mito 5: Hay información relevante disponible para cada necesidad</a:t>
            </a:r>
            <a:endParaRPr/>
          </a:p>
        </p:txBody>
      </p:sp>
      <p:sp>
        <p:nvSpPr>
          <p:cNvPr id="348" name="Google Shape;348;p24"/>
          <p:cNvSpPr txBox="1">
            <a:spLocks noGrp="1"/>
          </p:cNvSpPr>
          <p:nvPr>
            <p:ph type="body" idx="1"/>
          </p:nvPr>
        </p:nvSpPr>
        <p:spPr>
          <a:xfrm>
            <a:off x="1303800" y="1635875"/>
            <a:ext cx="7030500" cy="303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sz="1700"/>
              <a:t>¡Muchos tópicos no han sido totalmente explorados todavía!</a:t>
            </a:r>
            <a:endParaRPr sz="1700"/>
          </a:p>
          <a:p>
            <a:pPr marL="0" lvl="0" indent="0" algn="l" rtl="0">
              <a:spcBef>
                <a:spcPts val="1600"/>
              </a:spcBef>
              <a:spcAft>
                <a:spcPts val="0"/>
              </a:spcAft>
              <a:buNone/>
            </a:pPr>
            <a:r>
              <a:rPr lang="es" sz="1700"/>
              <a:t>Los GenZs tienden a concordar con este mito, quizá porque su experiencia ha consistido en investigar temas relativamente simples, o por su convencimiento de que la tecnología es omnipotente.</a:t>
            </a:r>
            <a:endParaRPr sz="1700"/>
          </a:p>
          <a:p>
            <a:pPr marL="0" lvl="0" indent="0" algn="l" rtl="0">
              <a:spcBef>
                <a:spcPts val="1600"/>
              </a:spcBef>
              <a:spcAft>
                <a:spcPts val="0"/>
              </a:spcAft>
              <a:buNone/>
            </a:pPr>
            <a:r>
              <a:rPr lang="es" sz="1700"/>
              <a:t>Los bibliotecarios deben estar conscientes de este mito, y saber que la investigación no es sólo un medio para un fin: la investigación es también un proceso de preguntas y descubrimiento.</a:t>
            </a:r>
            <a:endParaRPr sz="1700"/>
          </a:p>
          <a:p>
            <a:pPr marL="0" lvl="0" indent="0" algn="l" rtl="0">
              <a:spcBef>
                <a:spcPts val="1600"/>
              </a:spcBef>
              <a:spcAft>
                <a:spcPts val="1600"/>
              </a:spcAft>
              <a:buNone/>
            </a:pP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48">
                                            <p:txEl>
                                              <p:pRg st="0" end="0"/>
                                            </p:txEl>
                                          </p:spTgt>
                                        </p:tgtEl>
                                        <p:attrNameLst>
                                          <p:attrName>style.visibility</p:attrName>
                                        </p:attrNameLst>
                                      </p:cBhvr>
                                      <p:to>
                                        <p:strVal val="visible"/>
                                      </p:to>
                                    </p:set>
                                    <p:animEffect transition="in" filter="fade">
                                      <p:cBhvr>
                                        <p:cTn id="7" dur="1000"/>
                                        <p:tgtEl>
                                          <p:spTgt spid="34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48">
                                            <p:txEl>
                                              <p:pRg st="1" end="1"/>
                                            </p:txEl>
                                          </p:spTgt>
                                        </p:tgtEl>
                                        <p:attrNameLst>
                                          <p:attrName>style.visibility</p:attrName>
                                        </p:attrNameLst>
                                      </p:cBhvr>
                                      <p:to>
                                        <p:strVal val="visible"/>
                                      </p:to>
                                    </p:set>
                                    <p:animEffect transition="in" filter="fade">
                                      <p:cBhvr>
                                        <p:cTn id="12" dur="1000"/>
                                        <p:tgtEl>
                                          <p:spTgt spid="34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48">
                                            <p:txEl>
                                              <p:pRg st="2" end="2"/>
                                            </p:txEl>
                                          </p:spTgt>
                                        </p:tgtEl>
                                        <p:attrNameLst>
                                          <p:attrName>style.visibility</p:attrName>
                                        </p:attrNameLst>
                                      </p:cBhvr>
                                      <p:to>
                                        <p:strVal val="visible"/>
                                      </p:to>
                                    </p:set>
                                    <p:animEffect transition="in" filter="fade">
                                      <p:cBhvr>
                                        <p:cTn id="17" dur="1000"/>
                                        <p:tgtEl>
                                          <p:spTgt spid="34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48">
                                            <p:txEl>
                                              <p:pRg st="3" end="3"/>
                                            </p:txEl>
                                          </p:spTgt>
                                        </p:tgtEl>
                                        <p:attrNameLst>
                                          <p:attrName>style.visibility</p:attrName>
                                        </p:attrNameLst>
                                      </p:cBhvr>
                                      <p:to>
                                        <p:strVal val="visible"/>
                                      </p:to>
                                    </p:set>
                                    <p:animEffect transition="in" filter="fade">
                                      <p:cBhvr>
                                        <p:cTn id="22" dur="1000"/>
                                        <p:tgtEl>
                                          <p:spTgt spid="34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52"/>
        <p:cNvGrpSpPr/>
        <p:nvPr/>
      </p:nvGrpSpPr>
      <p:grpSpPr>
        <a:xfrm>
          <a:off x="0" y="0"/>
          <a:ext cx="0" cy="0"/>
          <a:chOff x="0" y="0"/>
          <a:chExt cx="0" cy="0"/>
        </a:xfrm>
      </p:grpSpPr>
      <p:sp>
        <p:nvSpPr>
          <p:cNvPr id="353" name="Google Shape;353;p25"/>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a:t>Mito 6: Cada problema tiene una solución</a:t>
            </a:r>
            <a:endParaRPr/>
          </a:p>
        </p:txBody>
      </p:sp>
      <p:sp>
        <p:nvSpPr>
          <p:cNvPr id="354" name="Google Shape;354;p25"/>
          <p:cNvSpPr txBox="1">
            <a:spLocks noGrp="1"/>
          </p:cNvSpPr>
          <p:nvPr>
            <p:ph type="body" idx="1"/>
          </p:nvPr>
        </p:nvSpPr>
        <p:spPr>
          <a:xfrm>
            <a:off x="1303800" y="1635875"/>
            <a:ext cx="7030500" cy="303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sz="1700"/>
              <a:t>La información por sí misma no puede resolver cada necesidad, porque cada necesidad no tiene una única, bien definida solución.</a:t>
            </a:r>
            <a:endParaRPr sz="1700"/>
          </a:p>
          <a:p>
            <a:pPr marL="0" lvl="0" indent="0" algn="l" rtl="0">
              <a:spcBef>
                <a:spcPts val="1600"/>
              </a:spcBef>
              <a:spcAft>
                <a:spcPts val="0"/>
              </a:spcAft>
              <a:buNone/>
            </a:pPr>
            <a:r>
              <a:rPr lang="es" sz="1700"/>
              <a:t>Los GenZs tienden a concordar con la idea de que para cada pregunta hay una respuesta.</a:t>
            </a:r>
            <a:endParaRPr sz="1700"/>
          </a:p>
          <a:p>
            <a:pPr marL="0" lvl="0" indent="0" algn="l" rtl="0">
              <a:spcBef>
                <a:spcPts val="1600"/>
              </a:spcBef>
              <a:spcAft>
                <a:spcPts val="0"/>
              </a:spcAft>
              <a:buNone/>
            </a:pPr>
            <a:r>
              <a:rPr lang="es" sz="1700"/>
              <a:t>Los bibliotecarios deben estar conscientes de que la solución buscada por un usuario no siempre tiene una respuesta clara y simple, “en lata”, lista para ser servida.</a:t>
            </a:r>
            <a:endParaRPr sz="1700"/>
          </a:p>
          <a:p>
            <a:pPr marL="0" lvl="0" indent="0" algn="l" rtl="0">
              <a:spcBef>
                <a:spcPts val="1600"/>
              </a:spcBef>
              <a:spcAft>
                <a:spcPts val="1600"/>
              </a:spcAft>
              <a:buNone/>
            </a:pP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54">
                                            <p:txEl>
                                              <p:pRg st="0" end="0"/>
                                            </p:txEl>
                                          </p:spTgt>
                                        </p:tgtEl>
                                        <p:attrNameLst>
                                          <p:attrName>style.visibility</p:attrName>
                                        </p:attrNameLst>
                                      </p:cBhvr>
                                      <p:to>
                                        <p:strVal val="visible"/>
                                      </p:to>
                                    </p:set>
                                    <p:animEffect transition="in" filter="fade">
                                      <p:cBhvr>
                                        <p:cTn id="7" dur="1000"/>
                                        <p:tgtEl>
                                          <p:spTgt spid="35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54">
                                            <p:txEl>
                                              <p:pRg st="1" end="1"/>
                                            </p:txEl>
                                          </p:spTgt>
                                        </p:tgtEl>
                                        <p:attrNameLst>
                                          <p:attrName>style.visibility</p:attrName>
                                        </p:attrNameLst>
                                      </p:cBhvr>
                                      <p:to>
                                        <p:strVal val="visible"/>
                                      </p:to>
                                    </p:set>
                                    <p:animEffect transition="in" filter="fade">
                                      <p:cBhvr>
                                        <p:cTn id="12" dur="1000"/>
                                        <p:tgtEl>
                                          <p:spTgt spid="35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54">
                                            <p:txEl>
                                              <p:pRg st="2" end="2"/>
                                            </p:txEl>
                                          </p:spTgt>
                                        </p:tgtEl>
                                        <p:attrNameLst>
                                          <p:attrName>style.visibility</p:attrName>
                                        </p:attrNameLst>
                                      </p:cBhvr>
                                      <p:to>
                                        <p:strVal val="visible"/>
                                      </p:to>
                                    </p:set>
                                    <p:animEffect transition="in" filter="fade">
                                      <p:cBhvr>
                                        <p:cTn id="17" dur="1000"/>
                                        <p:tgtEl>
                                          <p:spTgt spid="35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54">
                                            <p:txEl>
                                              <p:pRg st="3" end="3"/>
                                            </p:txEl>
                                          </p:spTgt>
                                        </p:tgtEl>
                                        <p:attrNameLst>
                                          <p:attrName>style.visibility</p:attrName>
                                        </p:attrNameLst>
                                      </p:cBhvr>
                                      <p:to>
                                        <p:strVal val="visible"/>
                                      </p:to>
                                    </p:set>
                                    <p:animEffect transition="in" filter="fade">
                                      <p:cBhvr>
                                        <p:cTn id="22" dur="1000"/>
                                        <p:tgtEl>
                                          <p:spTgt spid="35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58"/>
        <p:cNvGrpSpPr/>
        <p:nvPr/>
      </p:nvGrpSpPr>
      <p:grpSpPr>
        <a:xfrm>
          <a:off x="0" y="0"/>
          <a:ext cx="0" cy="0"/>
          <a:chOff x="0" y="0"/>
          <a:chExt cx="0" cy="0"/>
        </a:xfrm>
      </p:grpSpPr>
      <p:sp>
        <p:nvSpPr>
          <p:cNvPr id="359" name="Google Shape;359;p26"/>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a:t>Mito 7: Siempre es posible hacer que la información esté disponible o accesible</a:t>
            </a:r>
            <a:endParaRPr/>
          </a:p>
        </p:txBody>
      </p:sp>
      <p:sp>
        <p:nvSpPr>
          <p:cNvPr id="360" name="Google Shape;360;p26"/>
          <p:cNvSpPr txBox="1">
            <a:spLocks noGrp="1"/>
          </p:cNvSpPr>
          <p:nvPr>
            <p:ph type="body" idx="1"/>
          </p:nvPr>
        </p:nvSpPr>
        <p:spPr>
          <a:xfrm>
            <a:off x="1303800" y="1635875"/>
            <a:ext cx="7030500" cy="303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sz="1700"/>
              <a:t>No vivimos en un universo ideal, donde la información siempre está “a un click de distancia”.</a:t>
            </a:r>
            <a:endParaRPr sz="1700"/>
          </a:p>
          <a:p>
            <a:pPr marL="0" lvl="0" indent="0" algn="l" rtl="0">
              <a:spcBef>
                <a:spcPts val="1600"/>
              </a:spcBef>
              <a:spcAft>
                <a:spcPts val="0"/>
              </a:spcAft>
              <a:buNone/>
            </a:pPr>
            <a:r>
              <a:rPr lang="es" sz="1700"/>
              <a:t>Algunos GenZs empiezan a cuestionar este mito, pues entienden que los sistemas de información están limitados en cuanto a su contenido y disponibilidad.</a:t>
            </a:r>
            <a:endParaRPr sz="1700"/>
          </a:p>
          <a:p>
            <a:pPr marL="0" lvl="0" indent="0" algn="l" rtl="0">
              <a:spcBef>
                <a:spcPts val="1600"/>
              </a:spcBef>
              <a:spcAft>
                <a:spcPts val="0"/>
              </a:spcAft>
              <a:buNone/>
            </a:pPr>
            <a:r>
              <a:rPr lang="es" sz="1700"/>
              <a:t>Los bibliotecarios deben estar preparados para explicar por qué cierta información es difícil, o incluso casi imposible de conseguirse.</a:t>
            </a:r>
            <a:endParaRPr sz="1700"/>
          </a:p>
          <a:p>
            <a:pPr marL="0" lvl="0" indent="0" algn="l" rtl="0">
              <a:spcBef>
                <a:spcPts val="1600"/>
              </a:spcBef>
              <a:spcAft>
                <a:spcPts val="1600"/>
              </a:spcAft>
              <a:buNone/>
            </a:pP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60">
                                            <p:txEl>
                                              <p:pRg st="0" end="0"/>
                                            </p:txEl>
                                          </p:spTgt>
                                        </p:tgtEl>
                                        <p:attrNameLst>
                                          <p:attrName>style.visibility</p:attrName>
                                        </p:attrNameLst>
                                      </p:cBhvr>
                                      <p:to>
                                        <p:strVal val="visible"/>
                                      </p:to>
                                    </p:set>
                                    <p:animEffect transition="in" filter="fade">
                                      <p:cBhvr>
                                        <p:cTn id="7" dur="1000"/>
                                        <p:tgtEl>
                                          <p:spTgt spid="36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60">
                                            <p:txEl>
                                              <p:pRg st="1" end="1"/>
                                            </p:txEl>
                                          </p:spTgt>
                                        </p:tgtEl>
                                        <p:attrNameLst>
                                          <p:attrName>style.visibility</p:attrName>
                                        </p:attrNameLst>
                                      </p:cBhvr>
                                      <p:to>
                                        <p:strVal val="visible"/>
                                      </p:to>
                                    </p:set>
                                    <p:animEffect transition="in" filter="fade">
                                      <p:cBhvr>
                                        <p:cTn id="12" dur="1000"/>
                                        <p:tgtEl>
                                          <p:spTgt spid="36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60">
                                            <p:txEl>
                                              <p:pRg st="2" end="2"/>
                                            </p:txEl>
                                          </p:spTgt>
                                        </p:tgtEl>
                                        <p:attrNameLst>
                                          <p:attrName>style.visibility</p:attrName>
                                        </p:attrNameLst>
                                      </p:cBhvr>
                                      <p:to>
                                        <p:strVal val="visible"/>
                                      </p:to>
                                    </p:set>
                                    <p:animEffect transition="in" filter="fade">
                                      <p:cBhvr>
                                        <p:cTn id="17" dur="1000"/>
                                        <p:tgtEl>
                                          <p:spTgt spid="36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60">
                                            <p:txEl>
                                              <p:pRg st="3" end="3"/>
                                            </p:txEl>
                                          </p:spTgt>
                                        </p:tgtEl>
                                        <p:attrNameLst>
                                          <p:attrName>style.visibility</p:attrName>
                                        </p:attrNameLst>
                                      </p:cBhvr>
                                      <p:to>
                                        <p:strVal val="visible"/>
                                      </p:to>
                                    </p:set>
                                    <p:animEffect transition="in" filter="fade">
                                      <p:cBhvr>
                                        <p:cTn id="22" dur="1000"/>
                                        <p:tgtEl>
                                          <p:spTgt spid="36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64"/>
        <p:cNvGrpSpPr/>
        <p:nvPr/>
      </p:nvGrpSpPr>
      <p:grpSpPr>
        <a:xfrm>
          <a:off x="0" y="0"/>
          <a:ext cx="0" cy="0"/>
          <a:chOff x="0" y="0"/>
          <a:chExt cx="0" cy="0"/>
        </a:xfrm>
      </p:grpSpPr>
      <p:sp>
        <p:nvSpPr>
          <p:cNvPr id="365" name="Google Shape;365;p27"/>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sz="2000"/>
              <a:t>Mito 8: Hay una unidad de información especial, e.g. un libro, perfecta para contestar cualquier pregunta que pueda tener</a:t>
            </a:r>
            <a:endParaRPr sz="2000"/>
          </a:p>
        </p:txBody>
      </p:sp>
      <p:sp>
        <p:nvSpPr>
          <p:cNvPr id="366" name="Google Shape;366;p27"/>
          <p:cNvSpPr txBox="1">
            <a:spLocks noGrp="1"/>
          </p:cNvSpPr>
          <p:nvPr>
            <p:ph type="body" idx="1"/>
          </p:nvPr>
        </p:nvSpPr>
        <p:spPr>
          <a:xfrm>
            <a:off x="1303800" y="1635875"/>
            <a:ext cx="7030500" cy="303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sz="1700"/>
              <a:t>Toda unidad de información puede requerir un esfuerzo o reflexión adicional de parte del usuario.</a:t>
            </a:r>
            <a:endParaRPr sz="1700"/>
          </a:p>
          <a:p>
            <a:pPr marL="0" lvl="0" indent="0" algn="l" rtl="0">
              <a:spcBef>
                <a:spcPts val="1600"/>
              </a:spcBef>
              <a:spcAft>
                <a:spcPts val="0"/>
              </a:spcAft>
              <a:buNone/>
            </a:pPr>
            <a:r>
              <a:rPr lang="es" sz="1700"/>
              <a:t>Al menos el 50% de los GenZs en el estudio parecen creer que existe por lo menos una fuente perfecta para cada necesidad o pregunta.</a:t>
            </a:r>
            <a:endParaRPr sz="1700"/>
          </a:p>
          <a:p>
            <a:pPr marL="0" lvl="0" indent="0" algn="l" rtl="0">
              <a:spcBef>
                <a:spcPts val="1600"/>
              </a:spcBef>
              <a:spcAft>
                <a:spcPts val="0"/>
              </a:spcAft>
              <a:buNone/>
            </a:pPr>
            <a:r>
              <a:rPr lang="es" sz="1700"/>
              <a:t>Los bibliotecarios pueden y deben usar sus oportunidades para mostrar a los usuarios la necesidad de evaluar y navegar a través de las fuentes de información, evaluando cómo integrar piezas relevantes de cada fuente a su conocimiento base.</a:t>
            </a:r>
            <a:endParaRPr sz="1700"/>
          </a:p>
          <a:p>
            <a:pPr marL="0" lvl="0" indent="0" algn="l" rtl="0">
              <a:spcBef>
                <a:spcPts val="1600"/>
              </a:spcBef>
              <a:spcAft>
                <a:spcPts val="1600"/>
              </a:spcAft>
              <a:buNone/>
            </a:pP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66">
                                            <p:txEl>
                                              <p:pRg st="0" end="0"/>
                                            </p:txEl>
                                          </p:spTgt>
                                        </p:tgtEl>
                                        <p:attrNameLst>
                                          <p:attrName>style.visibility</p:attrName>
                                        </p:attrNameLst>
                                      </p:cBhvr>
                                      <p:to>
                                        <p:strVal val="visible"/>
                                      </p:to>
                                    </p:set>
                                    <p:animEffect transition="in" filter="fade">
                                      <p:cBhvr>
                                        <p:cTn id="7" dur="1000"/>
                                        <p:tgtEl>
                                          <p:spTgt spid="36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66">
                                            <p:txEl>
                                              <p:pRg st="1" end="1"/>
                                            </p:txEl>
                                          </p:spTgt>
                                        </p:tgtEl>
                                        <p:attrNameLst>
                                          <p:attrName>style.visibility</p:attrName>
                                        </p:attrNameLst>
                                      </p:cBhvr>
                                      <p:to>
                                        <p:strVal val="visible"/>
                                      </p:to>
                                    </p:set>
                                    <p:animEffect transition="in" filter="fade">
                                      <p:cBhvr>
                                        <p:cTn id="12" dur="1000"/>
                                        <p:tgtEl>
                                          <p:spTgt spid="36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66">
                                            <p:txEl>
                                              <p:pRg st="2" end="2"/>
                                            </p:txEl>
                                          </p:spTgt>
                                        </p:tgtEl>
                                        <p:attrNameLst>
                                          <p:attrName>style.visibility</p:attrName>
                                        </p:attrNameLst>
                                      </p:cBhvr>
                                      <p:to>
                                        <p:strVal val="visible"/>
                                      </p:to>
                                    </p:set>
                                    <p:animEffect transition="in" filter="fade">
                                      <p:cBhvr>
                                        <p:cTn id="17" dur="1000"/>
                                        <p:tgtEl>
                                          <p:spTgt spid="36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66">
                                            <p:txEl>
                                              <p:pRg st="3" end="3"/>
                                            </p:txEl>
                                          </p:spTgt>
                                        </p:tgtEl>
                                        <p:attrNameLst>
                                          <p:attrName>style.visibility</p:attrName>
                                        </p:attrNameLst>
                                      </p:cBhvr>
                                      <p:to>
                                        <p:strVal val="visible"/>
                                      </p:to>
                                    </p:set>
                                    <p:animEffect transition="in" filter="fade">
                                      <p:cBhvr>
                                        <p:cTn id="22" dur="1000"/>
                                        <p:tgtEl>
                                          <p:spTgt spid="36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70"/>
        <p:cNvGrpSpPr/>
        <p:nvPr/>
      </p:nvGrpSpPr>
      <p:grpSpPr>
        <a:xfrm>
          <a:off x="0" y="0"/>
          <a:ext cx="0" cy="0"/>
          <a:chOff x="0" y="0"/>
          <a:chExt cx="0" cy="0"/>
        </a:xfrm>
      </p:grpSpPr>
      <p:sp>
        <p:nvSpPr>
          <p:cNvPr id="371" name="Google Shape;371;p28"/>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sz="2000"/>
              <a:t>Mito 9: Circunstancias individuales --tiempo y espacio-- pueden ignorarse cuando se busca y usa información</a:t>
            </a:r>
            <a:endParaRPr sz="2000"/>
          </a:p>
        </p:txBody>
      </p:sp>
      <p:sp>
        <p:nvSpPr>
          <p:cNvPr id="372" name="Google Shape;372;p28"/>
          <p:cNvSpPr txBox="1">
            <a:spLocks noGrp="1"/>
          </p:cNvSpPr>
          <p:nvPr>
            <p:ph type="body" idx="1"/>
          </p:nvPr>
        </p:nvSpPr>
        <p:spPr>
          <a:xfrm>
            <a:off x="1303800" y="1635875"/>
            <a:ext cx="7030500" cy="3161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sz="1700"/>
              <a:t>Hay que reconocer las limitantes de tiempo y espacio cuando se selecciona información.</a:t>
            </a:r>
            <a:endParaRPr sz="1700"/>
          </a:p>
          <a:p>
            <a:pPr marL="0" lvl="0" indent="0" algn="l" rtl="0">
              <a:spcBef>
                <a:spcPts val="1600"/>
              </a:spcBef>
              <a:spcAft>
                <a:spcPts val="0"/>
              </a:spcAft>
              <a:buNone/>
            </a:pPr>
            <a:r>
              <a:rPr lang="es" sz="1700"/>
              <a:t>Los GenZs parecen estar conscientes de las limitaciones que el tiempo y el espacio pueden imponer en su adquisición de información; lo preocupante es que podrían tener poca disposición para ir un poco más allá del primer intento.</a:t>
            </a:r>
            <a:endParaRPr sz="1700"/>
          </a:p>
          <a:p>
            <a:pPr marL="0" lvl="0" indent="0" algn="l" rtl="0">
              <a:spcBef>
                <a:spcPts val="1600"/>
              </a:spcBef>
              <a:spcAft>
                <a:spcPts val="0"/>
              </a:spcAft>
              <a:buNone/>
            </a:pPr>
            <a:r>
              <a:rPr lang="es" sz="1700"/>
              <a:t>Los bibliotecarios deben estar conscientes de esta poca disposición a ir más allá, y motivar a los usuarios a dar el paso extra y buscar ayuda en caso de duda.</a:t>
            </a:r>
            <a:endParaRPr sz="1700"/>
          </a:p>
          <a:p>
            <a:pPr marL="0" lvl="0" indent="0" algn="l" rtl="0">
              <a:spcBef>
                <a:spcPts val="1600"/>
              </a:spcBef>
              <a:spcAft>
                <a:spcPts val="1600"/>
              </a:spcAft>
              <a:buNone/>
            </a:pP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72">
                                            <p:txEl>
                                              <p:pRg st="0" end="0"/>
                                            </p:txEl>
                                          </p:spTgt>
                                        </p:tgtEl>
                                        <p:attrNameLst>
                                          <p:attrName>style.visibility</p:attrName>
                                        </p:attrNameLst>
                                      </p:cBhvr>
                                      <p:to>
                                        <p:strVal val="visible"/>
                                      </p:to>
                                    </p:set>
                                    <p:animEffect transition="in" filter="fade">
                                      <p:cBhvr>
                                        <p:cTn id="7" dur="1000"/>
                                        <p:tgtEl>
                                          <p:spTgt spid="37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72">
                                            <p:txEl>
                                              <p:pRg st="1" end="1"/>
                                            </p:txEl>
                                          </p:spTgt>
                                        </p:tgtEl>
                                        <p:attrNameLst>
                                          <p:attrName>style.visibility</p:attrName>
                                        </p:attrNameLst>
                                      </p:cBhvr>
                                      <p:to>
                                        <p:strVal val="visible"/>
                                      </p:to>
                                    </p:set>
                                    <p:animEffect transition="in" filter="fade">
                                      <p:cBhvr>
                                        <p:cTn id="12" dur="1000"/>
                                        <p:tgtEl>
                                          <p:spTgt spid="37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72">
                                            <p:txEl>
                                              <p:pRg st="2" end="2"/>
                                            </p:txEl>
                                          </p:spTgt>
                                        </p:tgtEl>
                                        <p:attrNameLst>
                                          <p:attrName>style.visibility</p:attrName>
                                        </p:attrNameLst>
                                      </p:cBhvr>
                                      <p:to>
                                        <p:strVal val="visible"/>
                                      </p:to>
                                    </p:set>
                                    <p:animEffect transition="in" filter="fade">
                                      <p:cBhvr>
                                        <p:cTn id="17" dur="1000"/>
                                        <p:tgtEl>
                                          <p:spTgt spid="37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72">
                                            <p:txEl>
                                              <p:pRg st="3" end="3"/>
                                            </p:txEl>
                                          </p:spTgt>
                                        </p:tgtEl>
                                        <p:attrNameLst>
                                          <p:attrName>style.visibility</p:attrName>
                                        </p:attrNameLst>
                                      </p:cBhvr>
                                      <p:to>
                                        <p:strVal val="visible"/>
                                      </p:to>
                                    </p:set>
                                    <p:animEffect transition="in" filter="fade">
                                      <p:cBhvr>
                                        <p:cTn id="22" dur="1000"/>
                                        <p:tgtEl>
                                          <p:spTgt spid="37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76"/>
        <p:cNvGrpSpPr/>
        <p:nvPr/>
      </p:nvGrpSpPr>
      <p:grpSpPr>
        <a:xfrm>
          <a:off x="0" y="0"/>
          <a:ext cx="0" cy="0"/>
          <a:chOff x="0" y="0"/>
          <a:chExt cx="0" cy="0"/>
        </a:xfrm>
      </p:grpSpPr>
      <p:sp>
        <p:nvSpPr>
          <p:cNvPr id="377" name="Google Shape;377;p29"/>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sz="2000"/>
              <a:t>Mito 10: La gente conecta sin ningún conflicto la información externa con su realidad interna</a:t>
            </a:r>
            <a:endParaRPr sz="2000"/>
          </a:p>
        </p:txBody>
      </p:sp>
      <p:sp>
        <p:nvSpPr>
          <p:cNvPr id="378" name="Google Shape;378;p29"/>
          <p:cNvSpPr txBox="1">
            <a:spLocks noGrp="1"/>
          </p:cNvSpPr>
          <p:nvPr>
            <p:ph type="body" idx="1"/>
          </p:nvPr>
        </p:nvSpPr>
        <p:spPr>
          <a:xfrm>
            <a:off x="1303800" y="1635875"/>
            <a:ext cx="7030500" cy="3161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sz="1700"/>
              <a:t>Nuestra realidad personal no está necesariamente alineada con la información que encontramos, y la divergencia entre estas dos realidades puede ser fuente de conflictos.</a:t>
            </a:r>
            <a:endParaRPr sz="1700"/>
          </a:p>
          <a:p>
            <a:pPr marL="0" lvl="0" indent="0" algn="l" rtl="0">
              <a:spcBef>
                <a:spcPts val="1600"/>
              </a:spcBef>
              <a:spcAft>
                <a:spcPts val="0"/>
              </a:spcAft>
              <a:buNone/>
            </a:pPr>
            <a:r>
              <a:rPr lang="es" sz="1700"/>
              <a:t>Los GenZs parecen mantener un equilibrio entre un sano escepticismo y una disposición a cuestionar sus propias suposiciones a la luz de nueva información.</a:t>
            </a:r>
            <a:endParaRPr sz="1700"/>
          </a:p>
          <a:p>
            <a:pPr marL="0" lvl="0" indent="0" algn="l" rtl="0">
              <a:spcBef>
                <a:spcPts val="1600"/>
              </a:spcBef>
              <a:spcAft>
                <a:spcPts val="0"/>
              </a:spcAft>
              <a:buNone/>
            </a:pPr>
            <a:r>
              <a:rPr lang="es" sz="1700"/>
              <a:t>Sin embargo, los bibliotecarios no deberían dejar de prestar atención a la necesidad de motivar el pensamiento crítico intrínsecamente relacionado a la formación de usuarios independientes.</a:t>
            </a:r>
            <a:endParaRPr sz="1700"/>
          </a:p>
          <a:p>
            <a:pPr marL="0" lvl="0" indent="0" algn="l" rtl="0">
              <a:spcBef>
                <a:spcPts val="1600"/>
              </a:spcBef>
              <a:spcAft>
                <a:spcPts val="1600"/>
              </a:spcAft>
              <a:buNone/>
            </a:pP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78">
                                            <p:txEl>
                                              <p:pRg st="0" end="0"/>
                                            </p:txEl>
                                          </p:spTgt>
                                        </p:tgtEl>
                                        <p:attrNameLst>
                                          <p:attrName>style.visibility</p:attrName>
                                        </p:attrNameLst>
                                      </p:cBhvr>
                                      <p:to>
                                        <p:strVal val="visible"/>
                                      </p:to>
                                    </p:set>
                                    <p:animEffect transition="in" filter="fade">
                                      <p:cBhvr>
                                        <p:cTn id="7" dur="1000"/>
                                        <p:tgtEl>
                                          <p:spTgt spid="37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78">
                                            <p:txEl>
                                              <p:pRg st="1" end="1"/>
                                            </p:txEl>
                                          </p:spTgt>
                                        </p:tgtEl>
                                        <p:attrNameLst>
                                          <p:attrName>style.visibility</p:attrName>
                                        </p:attrNameLst>
                                      </p:cBhvr>
                                      <p:to>
                                        <p:strVal val="visible"/>
                                      </p:to>
                                    </p:set>
                                    <p:animEffect transition="in" filter="fade">
                                      <p:cBhvr>
                                        <p:cTn id="12" dur="1000"/>
                                        <p:tgtEl>
                                          <p:spTgt spid="37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78">
                                            <p:txEl>
                                              <p:pRg st="2" end="2"/>
                                            </p:txEl>
                                          </p:spTgt>
                                        </p:tgtEl>
                                        <p:attrNameLst>
                                          <p:attrName>style.visibility</p:attrName>
                                        </p:attrNameLst>
                                      </p:cBhvr>
                                      <p:to>
                                        <p:strVal val="visible"/>
                                      </p:to>
                                    </p:set>
                                    <p:animEffect transition="in" filter="fade">
                                      <p:cBhvr>
                                        <p:cTn id="17" dur="1000"/>
                                        <p:tgtEl>
                                          <p:spTgt spid="37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78">
                                            <p:txEl>
                                              <p:pRg st="3" end="3"/>
                                            </p:txEl>
                                          </p:spTgt>
                                        </p:tgtEl>
                                        <p:attrNameLst>
                                          <p:attrName>style.visibility</p:attrName>
                                        </p:attrNameLst>
                                      </p:cBhvr>
                                      <p:to>
                                        <p:strVal val="visible"/>
                                      </p:to>
                                    </p:set>
                                    <p:animEffect transition="in" filter="fade">
                                      <p:cBhvr>
                                        <p:cTn id="22" dur="1000"/>
                                        <p:tgtEl>
                                          <p:spTgt spid="37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82"/>
        <p:cNvGrpSpPr/>
        <p:nvPr/>
      </p:nvGrpSpPr>
      <p:grpSpPr>
        <a:xfrm>
          <a:off x="0" y="0"/>
          <a:ext cx="0" cy="0"/>
          <a:chOff x="0" y="0"/>
          <a:chExt cx="0" cy="0"/>
        </a:xfrm>
      </p:grpSpPr>
      <p:sp>
        <p:nvSpPr>
          <p:cNvPr id="383" name="Google Shape;383;p30"/>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a:t>Recapitulando</a:t>
            </a:r>
            <a:endParaRPr/>
          </a:p>
        </p:txBody>
      </p:sp>
      <p:sp>
        <p:nvSpPr>
          <p:cNvPr id="384" name="Google Shape;384;p30"/>
          <p:cNvSpPr txBox="1">
            <a:spLocks noGrp="1"/>
          </p:cNvSpPr>
          <p:nvPr>
            <p:ph type="body" idx="1"/>
          </p:nvPr>
        </p:nvSpPr>
        <p:spPr>
          <a:xfrm>
            <a:off x="1147525" y="1990050"/>
            <a:ext cx="7564200" cy="2541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sz="1800"/>
              <a:t>Los bibliotecarios somos el principal motor de todos los servicios en una biblioteca pública</a:t>
            </a:r>
            <a:endParaRPr sz="1800"/>
          </a:p>
          <a:p>
            <a:pPr marL="0" lvl="0" indent="0" algn="l" rtl="0">
              <a:spcBef>
                <a:spcPts val="1600"/>
              </a:spcBef>
              <a:spcAft>
                <a:spcPts val="0"/>
              </a:spcAft>
              <a:buNone/>
            </a:pPr>
            <a:r>
              <a:rPr lang="es" sz="1800"/>
              <a:t>El mejor servicio que puede prestarse en una biblioteca es la formación de usuarios que sepan acercarse a la información</a:t>
            </a:r>
            <a:endParaRPr sz="1800"/>
          </a:p>
          <a:p>
            <a:pPr marL="0" lvl="0" indent="0" algn="l" rtl="0">
              <a:spcBef>
                <a:spcPts val="1600"/>
              </a:spcBef>
              <a:spcAft>
                <a:spcPts val="1600"/>
              </a:spcAft>
              <a:buNone/>
            </a:pPr>
            <a:r>
              <a:rPr lang="es" sz="1800"/>
              <a:t>Reflexionar sobre los mitos alrededor de la información es un buen principio para ayudar a formar usuarios independientes</a:t>
            </a:r>
            <a:endParaRPr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84"/>
                                        </p:tgtEl>
                                        <p:attrNameLst>
                                          <p:attrName>style.visibility</p:attrName>
                                        </p:attrNameLst>
                                      </p:cBhvr>
                                      <p:to>
                                        <p:strVal val="visible"/>
                                      </p:to>
                                    </p:set>
                                    <p:animEffect transition="in" filter="fade">
                                      <p:cBhvr>
                                        <p:cTn id="7" dur="1000"/>
                                        <p:tgtEl>
                                          <p:spTgt spid="38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84">
                                            <p:txEl>
                                              <p:pRg st="0" end="0"/>
                                            </p:txEl>
                                          </p:spTgt>
                                        </p:tgtEl>
                                        <p:attrNameLst>
                                          <p:attrName>style.visibility</p:attrName>
                                        </p:attrNameLst>
                                      </p:cBhvr>
                                      <p:to>
                                        <p:strVal val="visible"/>
                                      </p:to>
                                    </p:set>
                                    <p:animEffect transition="in" filter="fade">
                                      <p:cBhvr>
                                        <p:cTn id="12" dur="1000"/>
                                        <p:tgtEl>
                                          <p:spTgt spid="38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84">
                                            <p:txEl>
                                              <p:pRg st="1" end="1"/>
                                            </p:txEl>
                                          </p:spTgt>
                                        </p:tgtEl>
                                        <p:attrNameLst>
                                          <p:attrName>style.visibility</p:attrName>
                                        </p:attrNameLst>
                                      </p:cBhvr>
                                      <p:to>
                                        <p:strVal val="visible"/>
                                      </p:to>
                                    </p:set>
                                    <p:animEffect transition="in" filter="fade">
                                      <p:cBhvr>
                                        <p:cTn id="17" dur="1000"/>
                                        <p:tgtEl>
                                          <p:spTgt spid="38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84">
                                            <p:txEl>
                                              <p:pRg st="2" end="2"/>
                                            </p:txEl>
                                          </p:spTgt>
                                        </p:tgtEl>
                                        <p:attrNameLst>
                                          <p:attrName>style.visibility</p:attrName>
                                        </p:attrNameLst>
                                      </p:cBhvr>
                                      <p:to>
                                        <p:strVal val="visible"/>
                                      </p:to>
                                    </p:set>
                                    <p:animEffect transition="in" filter="fade">
                                      <p:cBhvr>
                                        <p:cTn id="22" dur="1000"/>
                                        <p:tgtEl>
                                          <p:spTgt spid="38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88"/>
        <p:cNvGrpSpPr/>
        <p:nvPr/>
      </p:nvGrpSpPr>
      <p:grpSpPr>
        <a:xfrm>
          <a:off x="0" y="0"/>
          <a:ext cx="0" cy="0"/>
          <a:chOff x="0" y="0"/>
          <a:chExt cx="0" cy="0"/>
        </a:xfrm>
      </p:grpSpPr>
      <p:sp>
        <p:nvSpPr>
          <p:cNvPr id="389" name="Google Shape;389;p31"/>
          <p:cNvSpPr txBox="1">
            <a:spLocks noGrp="1"/>
          </p:cNvSpPr>
          <p:nvPr>
            <p:ph type="title"/>
          </p:nvPr>
        </p:nvSpPr>
        <p:spPr>
          <a:xfrm>
            <a:off x="1340300" y="767100"/>
            <a:ext cx="7030500" cy="558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sz="2400"/>
              <a:t>Referencias</a:t>
            </a:r>
            <a:endParaRPr sz="2400"/>
          </a:p>
        </p:txBody>
      </p:sp>
      <p:sp>
        <p:nvSpPr>
          <p:cNvPr id="390" name="Google Shape;390;p31"/>
          <p:cNvSpPr txBox="1">
            <a:spLocks noGrp="1"/>
          </p:cNvSpPr>
          <p:nvPr>
            <p:ph type="body" idx="1"/>
          </p:nvPr>
        </p:nvSpPr>
        <p:spPr>
          <a:xfrm>
            <a:off x="1340300" y="1478100"/>
            <a:ext cx="7030500" cy="2642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a:t>Cole, A., Napier, T., &amp; Marcum, B. (2015). Generation Z: information facts and fictions. En T. Swanson &amp; H. Jagman (Eds.), </a:t>
            </a:r>
            <a:r>
              <a:rPr lang="es" i="1"/>
              <a:t>Not just where to click: Teaching students how to think about information</a:t>
            </a:r>
            <a:r>
              <a:rPr lang="es"/>
              <a:t> (pp. 107–137). Chicago: Association of College and Research Libraries.</a:t>
            </a:r>
            <a:endParaRPr/>
          </a:p>
          <a:p>
            <a:pPr marL="0" lvl="0" indent="0" algn="l" rtl="0">
              <a:spcBef>
                <a:spcPts val="1600"/>
              </a:spcBef>
              <a:spcAft>
                <a:spcPts val="0"/>
              </a:spcAft>
              <a:buNone/>
            </a:pPr>
            <a:r>
              <a:rPr lang="es"/>
              <a:t>Dervin, B. (1976). Strategies for dealing with human information needs: Information or communication? </a:t>
            </a:r>
            <a:r>
              <a:rPr lang="es" i="1"/>
              <a:t>Journal of Broadcasting</a:t>
            </a:r>
            <a:r>
              <a:rPr lang="es"/>
              <a:t>, 20(3), 323–333. https://doi.org/10.1080/08838157609386402</a:t>
            </a:r>
            <a:endParaRPr/>
          </a:p>
          <a:p>
            <a:pPr marL="0" lvl="0" indent="0" algn="l" rtl="0">
              <a:spcBef>
                <a:spcPts val="1600"/>
              </a:spcBef>
              <a:spcAft>
                <a:spcPts val="0"/>
              </a:spcAft>
              <a:buNone/>
            </a:pPr>
            <a:r>
              <a:rPr lang="es"/>
              <a:t>Dervin, B. (1999). On studying information seeking methodologically: The implications of connecting metatheory to method. </a:t>
            </a:r>
            <a:r>
              <a:rPr lang="es" i="1"/>
              <a:t>Information Processing and Management</a:t>
            </a:r>
            <a:r>
              <a:rPr lang="es"/>
              <a:t>, 35(6), 727–750. https://doi.org/10.1016/S0306-4573(99)00023-0</a:t>
            </a:r>
            <a:endParaRPr/>
          </a:p>
          <a:p>
            <a:pPr marL="0" lvl="0" indent="0" algn="l" rtl="0">
              <a:spcBef>
                <a:spcPts val="1600"/>
              </a:spcBef>
              <a:spcAft>
                <a:spcPts val="160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Google Shape;285;p14"/>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a:t>Objetivos</a:t>
            </a:r>
            <a:endParaRPr/>
          </a:p>
        </p:txBody>
      </p:sp>
      <p:sp>
        <p:nvSpPr>
          <p:cNvPr id="286" name="Google Shape;286;p14"/>
          <p:cNvSpPr txBox="1">
            <a:spLocks noGrp="1"/>
          </p:cNvSpPr>
          <p:nvPr>
            <p:ph type="body" idx="1"/>
          </p:nvPr>
        </p:nvSpPr>
        <p:spPr>
          <a:xfrm>
            <a:off x="1147525" y="1990050"/>
            <a:ext cx="7564200" cy="2541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sz="1800"/>
              <a:t>Reflexionar sobre la importancia del personal bibliotecario como el principal motor de todos los servicios en una biblioteca pública</a:t>
            </a:r>
            <a:endParaRPr sz="1800"/>
          </a:p>
          <a:p>
            <a:pPr marL="0" lvl="0" indent="0" algn="l" rtl="0">
              <a:spcBef>
                <a:spcPts val="1600"/>
              </a:spcBef>
              <a:spcAft>
                <a:spcPts val="1600"/>
              </a:spcAft>
              <a:buNone/>
            </a:pPr>
            <a:r>
              <a:rPr lang="es" sz="1800"/>
              <a:t>Revisar algunos mitos sobre la información como base para la formación de usuarios independientes</a:t>
            </a:r>
            <a:endParaRPr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86">
                                            <p:txEl>
                                              <p:pRg st="0" end="0"/>
                                            </p:txEl>
                                          </p:spTgt>
                                        </p:tgtEl>
                                        <p:attrNameLst>
                                          <p:attrName>style.visibility</p:attrName>
                                        </p:attrNameLst>
                                      </p:cBhvr>
                                      <p:to>
                                        <p:strVal val="visible"/>
                                      </p:to>
                                    </p:set>
                                    <p:animEffect transition="in" filter="fade">
                                      <p:cBhvr>
                                        <p:cTn id="7" dur="1000"/>
                                        <p:tgtEl>
                                          <p:spTgt spid="28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86">
                                            <p:txEl>
                                              <p:pRg st="1" end="1"/>
                                            </p:txEl>
                                          </p:spTgt>
                                        </p:tgtEl>
                                        <p:attrNameLst>
                                          <p:attrName>style.visibility</p:attrName>
                                        </p:attrNameLst>
                                      </p:cBhvr>
                                      <p:to>
                                        <p:strVal val="visible"/>
                                      </p:to>
                                    </p:set>
                                    <p:animEffect transition="in" filter="fade">
                                      <p:cBhvr>
                                        <p:cTn id="12" dur="1000"/>
                                        <p:tgtEl>
                                          <p:spTgt spid="28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94"/>
        <p:cNvGrpSpPr/>
        <p:nvPr/>
      </p:nvGrpSpPr>
      <p:grpSpPr>
        <a:xfrm>
          <a:off x="0" y="0"/>
          <a:ext cx="0" cy="0"/>
          <a:chOff x="0" y="0"/>
          <a:chExt cx="0" cy="0"/>
        </a:xfrm>
      </p:grpSpPr>
      <p:sp>
        <p:nvSpPr>
          <p:cNvPr id="395" name="Google Shape;395;p32"/>
          <p:cNvSpPr txBox="1">
            <a:spLocks noGrp="1"/>
          </p:cNvSpPr>
          <p:nvPr>
            <p:ph type="title"/>
          </p:nvPr>
        </p:nvSpPr>
        <p:spPr>
          <a:xfrm>
            <a:off x="1340300" y="767100"/>
            <a:ext cx="7030500" cy="558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sz="2400"/>
              <a:t>Dos lecturas recomendadas</a:t>
            </a:r>
            <a:endParaRPr sz="2400"/>
          </a:p>
        </p:txBody>
      </p:sp>
      <p:sp>
        <p:nvSpPr>
          <p:cNvPr id="396" name="Google Shape;396;p32"/>
          <p:cNvSpPr txBox="1">
            <a:spLocks noGrp="1"/>
          </p:cNvSpPr>
          <p:nvPr>
            <p:ph type="body" idx="1"/>
          </p:nvPr>
        </p:nvSpPr>
        <p:spPr>
          <a:xfrm>
            <a:off x="1340300" y="1782900"/>
            <a:ext cx="7030500" cy="2642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a:t>García-Gómez, F. and Díaz-Grau, A. (2007) Formación de usuarios y Alfabetización informacional: dinámicas de trabajo en bibliotecas públicas. En R. Gómez de la Iglesia (Ed.), </a:t>
            </a:r>
            <a:r>
              <a:rPr lang="es" i="1"/>
              <a:t>Acción pedagógica en instituciones artísticas y culturales.</a:t>
            </a:r>
            <a:r>
              <a:rPr lang="es"/>
              <a:t> Vitoria: Grupo Xabide, pp. 215-247.</a:t>
            </a:r>
            <a:endParaRPr/>
          </a:p>
          <a:p>
            <a:pPr marL="0" lvl="0" indent="0" algn="l" rtl="0">
              <a:spcBef>
                <a:spcPts val="1600"/>
              </a:spcBef>
              <a:spcAft>
                <a:spcPts val="0"/>
              </a:spcAft>
              <a:buNone/>
            </a:pPr>
            <a:endParaRPr/>
          </a:p>
          <a:p>
            <a:pPr marL="0" lvl="0" indent="0" algn="l" rtl="0">
              <a:spcBef>
                <a:spcPts val="1600"/>
              </a:spcBef>
              <a:spcAft>
                <a:spcPts val="0"/>
              </a:spcAft>
              <a:buNone/>
            </a:pPr>
            <a:r>
              <a:rPr lang="es"/>
              <a:t>Hernández Salazar, P. (2008). La relación entre los estudios y la formación de usuarios de la información. </a:t>
            </a:r>
            <a:r>
              <a:rPr lang="es" i="1"/>
              <a:t>Revista General de Información y Documentación</a:t>
            </a:r>
            <a:r>
              <a:rPr lang="es"/>
              <a:t>, 17(2), 103 - 121.</a:t>
            </a:r>
            <a:endParaRPr/>
          </a:p>
          <a:p>
            <a:pPr marL="0" lvl="0" indent="0" algn="l" rtl="0">
              <a:spcBef>
                <a:spcPts val="1600"/>
              </a:spcBef>
              <a:spcAft>
                <a:spcPts val="0"/>
              </a:spcAft>
              <a:buNone/>
            </a:pPr>
            <a:endParaRPr/>
          </a:p>
          <a:p>
            <a:pPr marL="0" lvl="0" indent="0" algn="l" rtl="0">
              <a:spcBef>
                <a:spcPts val="1600"/>
              </a:spcBef>
              <a:spcAft>
                <a:spcPts val="160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90"/>
        <p:cNvGrpSpPr/>
        <p:nvPr/>
      </p:nvGrpSpPr>
      <p:grpSpPr>
        <a:xfrm>
          <a:off x="0" y="0"/>
          <a:ext cx="0" cy="0"/>
          <a:chOff x="0" y="0"/>
          <a:chExt cx="0" cy="0"/>
        </a:xfrm>
      </p:grpSpPr>
      <p:sp>
        <p:nvSpPr>
          <p:cNvPr id="291" name="Google Shape;291;p15"/>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a:t>Los servicios bibliotecarios: hacer lo mejor posible con lo que hay disponible</a:t>
            </a:r>
            <a:endParaRPr/>
          </a:p>
        </p:txBody>
      </p:sp>
      <p:sp>
        <p:nvSpPr>
          <p:cNvPr id="292" name="Google Shape;292;p15"/>
          <p:cNvSpPr txBox="1">
            <a:spLocks noGrp="1"/>
          </p:cNvSpPr>
          <p:nvPr>
            <p:ph type="body" idx="1"/>
          </p:nvPr>
        </p:nvSpPr>
        <p:spPr>
          <a:xfrm>
            <a:off x="1303800" y="1990050"/>
            <a:ext cx="7030500" cy="2541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sz="1800"/>
              <a:t>Una biblioteca presta sus servicios coordinando diferentes recursos:</a:t>
            </a:r>
            <a:endParaRPr sz="1800"/>
          </a:p>
          <a:p>
            <a:pPr marL="457200" lvl="0" indent="-342900" algn="l" rtl="0">
              <a:spcBef>
                <a:spcPts val="1600"/>
              </a:spcBef>
              <a:spcAft>
                <a:spcPts val="0"/>
              </a:spcAft>
              <a:buSzPts val="1800"/>
              <a:buChar char="●"/>
            </a:pPr>
            <a:r>
              <a:rPr lang="es" sz="1800"/>
              <a:t>Colecciones</a:t>
            </a:r>
            <a:endParaRPr sz="1800"/>
          </a:p>
          <a:p>
            <a:pPr marL="457200" lvl="0" indent="-342900" algn="l" rtl="0">
              <a:spcBef>
                <a:spcPts val="0"/>
              </a:spcBef>
              <a:spcAft>
                <a:spcPts val="0"/>
              </a:spcAft>
              <a:buSzPts val="1800"/>
              <a:buChar char="●"/>
            </a:pPr>
            <a:r>
              <a:rPr lang="es" sz="1800"/>
              <a:t>Instalaciones</a:t>
            </a:r>
            <a:endParaRPr sz="1800"/>
          </a:p>
          <a:p>
            <a:pPr marL="457200" lvl="0" indent="-342900" algn="l" rtl="0">
              <a:spcBef>
                <a:spcPts val="0"/>
              </a:spcBef>
              <a:spcAft>
                <a:spcPts val="0"/>
              </a:spcAft>
              <a:buSzPts val="1800"/>
              <a:buChar char="●"/>
            </a:pPr>
            <a:r>
              <a:rPr lang="es" sz="1800"/>
              <a:t>Infraestructura tecnológica</a:t>
            </a:r>
            <a:endParaRPr sz="1800"/>
          </a:p>
          <a:p>
            <a:pPr marL="457200" lvl="0" indent="-342900" algn="l" rtl="0">
              <a:spcBef>
                <a:spcPts val="0"/>
              </a:spcBef>
              <a:spcAft>
                <a:spcPts val="0"/>
              </a:spcAft>
              <a:buSzPts val="1800"/>
              <a:buChar char="●"/>
            </a:pPr>
            <a:r>
              <a:rPr lang="es" sz="1800"/>
              <a:t>El personal bibliotecario</a:t>
            </a:r>
            <a:endParaRPr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92"/>
                                        </p:tgtEl>
                                        <p:attrNameLst>
                                          <p:attrName>style.visibility</p:attrName>
                                        </p:attrNameLst>
                                      </p:cBhvr>
                                      <p:to>
                                        <p:strVal val="visible"/>
                                      </p:to>
                                    </p:set>
                                    <p:animEffect transition="in" filter="fade">
                                      <p:cBhvr>
                                        <p:cTn id="7" dur="1000"/>
                                        <p:tgtEl>
                                          <p:spTgt spid="29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92">
                                            <p:txEl>
                                              <p:pRg st="0" end="0"/>
                                            </p:txEl>
                                          </p:spTgt>
                                        </p:tgtEl>
                                        <p:attrNameLst>
                                          <p:attrName>style.visibility</p:attrName>
                                        </p:attrNameLst>
                                      </p:cBhvr>
                                      <p:to>
                                        <p:strVal val="visible"/>
                                      </p:to>
                                    </p:set>
                                    <p:animEffect transition="in" filter="fade">
                                      <p:cBhvr>
                                        <p:cTn id="12" dur="1000"/>
                                        <p:tgtEl>
                                          <p:spTgt spid="29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92">
                                            <p:txEl>
                                              <p:pRg st="1" end="1"/>
                                            </p:txEl>
                                          </p:spTgt>
                                        </p:tgtEl>
                                        <p:attrNameLst>
                                          <p:attrName>style.visibility</p:attrName>
                                        </p:attrNameLst>
                                      </p:cBhvr>
                                      <p:to>
                                        <p:strVal val="visible"/>
                                      </p:to>
                                    </p:set>
                                    <p:animEffect transition="in" filter="fade">
                                      <p:cBhvr>
                                        <p:cTn id="17" dur="1000"/>
                                        <p:tgtEl>
                                          <p:spTgt spid="29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92">
                                            <p:txEl>
                                              <p:pRg st="2" end="2"/>
                                            </p:txEl>
                                          </p:spTgt>
                                        </p:tgtEl>
                                        <p:attrNameLst>
                                          <p:attrName>style.visibility</p:attrName>
                                        </p:attrNameLst>
                                      </p:cBhvr>
                                      <p:to>
                                        <p:strVal val="visible"/>
                                      </p:to>
                                    </p:set>
                                    <p:animEffect transition="in" filter="fade">
                                      <p:cBhvr>
                                        <p:cTn id="22" dur="1000"/>
                                        <p:tgtEl>
                                          <p:spTgt spid="29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92">
                                            <p:txEl>
                                              <p:pRg st="3" end="3"/>
                                            </p:txEl>
                                          </p:spTgt>
                                        </p:tgtEl>
                                        <p:attrNameLst>
                                          <p:attrName>style.visibility</p:attrName>
                                        </p:attrNameLst>
                                      </p:cBhvr>
                                      <p:to>
                                        <p:strVal val="visible"/>
                                      </p:to>
                                    </p:set>
                                    <p:animEffect transition="in" filter="fade">
                                      <p:cBhvr>
                                        <p:cTn id="27" dur="1000"/>
                                        <p:tgtEl>
                                          <p:spTgt spid="29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92">
                                            <p:txEl>
                                              <p:pRg st="4" end="4"/>
                                            </p:txEl>
                                          </p:spTgt>
                                        </p:tgtEl>
                                        <p:attrNameLst>
                                          <p:attrName>style.visibility</p:attrName>
                                        </p:attrNameLst>
                                      </p:cBhvr>
                                      <p:to>
                                        <p:strVal val="visible"/>
                                      </p:to>
                                    </p:set>
                                    <p:animEffect transition="in" filter="fade">
                                      <p:cBhvr>
                                        <p:cTn id="32" dur="1000"/>
                                        <p:tgtEl>
                                          <p:spTgt spid="29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16"/>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a:t>El personal bibliotecario	</a:t>
            </a:r>
            <a:endParaRPr/>
          </a:p>
        </p:txBody>
      </p:sp>
      <p:sp>
        <p:nvSpPr>
          <p:cNvPr id="298" name="Google Shape;298;p16"/>
          <p:cNvSpPr txBox="1">
            <a:spLocks noGrp="1"/>
          </p:cNvSpPr>
          <p:nvPr>
            <p:ph type="body" idx="1"/>
          </p:nvPr>
        </p:nvSpPr>
        <p:spPr>
          <a:xfrm>
            <a:off x="1303800" y="1990050"/>
            <a:ext cx="7030500" cy="1874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sz="1800"/>
              <a:t>El único recurso cuya calidad depende directamente de nosotros como bibliotecarios, es precisamente NOSOTROS MISMOS</a:t>
            </a:r>
            <a:endParaRPr sz="1800"/>
          </a:p>
          <a:p>
            <a:pPr marL="0" lvl="0" indent="0" algn="l" rtl="0">
              <a:spcBef>
                <a:spcPts val="1600"/>
              </a:spcBef>
              <a:spcAft>
                <a:spcPts val="0"/>
              </a:spcAft>
              <a:buNone/>
            </a:pPr>
            <a:r>
              <a:rPr lang="es" sz="1800"/>
              <a:t>De ahí la importancia de la formación del personal bibliotecario.</a:t>
            </a:r>
            <a:endParaRPr sz="1800"/>
          </a:p>
          <a:p>
            <a:pPr marL="0" lvl="0" indent="0" algn="l" rtl="0">
              <a:spcBef>
                <a:spcPts val="1600"/>
              </a:spcBef>
              <a:spcAft>
                <a:spcPts val="0"/>
              </a:spcAft>
              <a:buNone/>
            </a:pPr>
            <a:endParaRPr/>
          </a:p>
          <a:p>
            <a:pPr marL="0" lvl="0" indent="0" algn="l" rtl="0">
              <a:spcBef>
                <a:spcPts val="1600"/>
              </a:spcBef>
              <a:spcAft>
                <a:spcPts val="1600"/>
              </a:spcAft>
              <a:buNone/>
            </a:pP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98"/>
                                        </p:tgtEl>
                                        <p:attrNameLst>
                                          <p:attrName>style.visibility</p:attrName>
                                        </p:attrNameLst>
                                      </p:cBhvr>
                                      <p:to>
                                        <p:strVal val="visible"/>
                                      </p:to>
                                    </p:set>
                                    <p:animEffect transition="in" filter="fade">
                                      <p:cBhvr>
                                        <p:cTn id="7" dur="1000"/>
                                        <p:tgtEl>
                                          <p:spTgt spid="2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02"/>
        <p:cNvGrpSpPr/>
        <p:nvPr/>
      </p:nvGrpSpPr>
      <p:grpSpPr>
        <a:xfrm>
          <a:off x="0" y="0"/>
          <a:ext cx="0" cy="0"/>
          <a:chOff x="0" y="0"/>
          <a:chExt cx="0" cy="0"/>
        </a:xfrm>
      </p:grpSpPr>
      <p:pic>
        <p:nvPicPr>
          <p:cNvPr id="303" name="Google Shape;303;p17"/>
          <p:cNvPicPr preferRelativeResize="0"/>
          <p:nvPr/>
        </p:nvPicPr>
        <p:blipFill>
          <a:blip r:embed="rId3">
            <a:alphaModFix/>
          </a:blip>
          <a:stretch>
            <a:fillRect/>
          </a:stretch>
        </p:blipFill>
        <p:spPr>
          <a:xfrm>
            <a:off x="1588525" y="184825"/>
            <a:ext cx="3101732" cy="4838702"/>
          </a:xfrm>
          <a:prstGeom prst="rect">
            <a:avLst/>
          </a:prstGeom>
          <a:noFill/>
          <a:ln>
            <a:noFill/>
          </a:ln>
        </p:spPr>
      </p:pic>
      <p:sp>
        <p:nvSpPr>
          <p:cNvPr id="304" name="Google Shape;304;p17"/>
          <p:cNvSpPr txBox="1"/>
          <p:nvPr/>
        </p:nvSpPr>
        <p:spPr>
          <a:xfrm>
            <a:off x="5336025" y="1519175"/>
            <a:ext cx="3451800" cy="4842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s" sz="1800">
                <a:solidFill>
                  <a:schemeClr val="dk2"/>
                </a:solidFill>
                <a:latin typeface="Nunito"/>
                <a:ea typeface="Nunito"/>
                <a:cs typeface="Nunito"/>
                <a:sym typeface="Nunito"/>
              </a:rPr>
              <a:t>-Muchos se ríen de ti</a:t>
            </a:r>
            <a:endParaRPr sz="1800" b="1">
              <a:latin typeface="Nunito"/>
              <a:ea typeface="Nunito"/>
              <a:cs typeface="Nunito"/>
              <a:sym typeface="Nunito"/>
            </a:endParaRPr>
          </a:p>
        </p:txBody>
      </p:sp>
      <p:sp>
        <p:nvSpPr>
          <p:cNvPr id="305" name="Google Shape;305;p17"/>
          <p:cNvSpPr txBox="1"/>
          <p:nvPr/>
        </p:nvSpPr>
        <p:spPr>
          <a:xfrm>
            <a:off x="4947825" y="4638125"/>
            <a:ext cx="3933300" cy="385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 sz="1000" b="1" i="1">
                <a:latin typeface="Nunito"/>
                <a:ea typeface="Nunito"/>
                <a:cs typeface="Nunito"/>
                <a:sym typeface="Nunito"/>
              </a:rPr>
              <a:t>Diógenes </a:t>
            </a:r>
            <a:r>
              <a:rPr lang="es" sz="1000">
                <a:latin typeface="Nunito"/>
                <a:ea typeface="Nunito"/>
                <a:cs typeface="Nunito"/>
                <a:sym typeface="Nunito"/>
              </a:rPr>
              <a:t>(1882). John William Waterhouse</a:t>
            </a:r>
            <a:r>
              <a:rPr lang="es">
                <a:latin typeface="Nunito"/>
                <a:ea typeface="Nunito"/>
                <a:cs typeface="Nunito"/>
                <a:sym typeface="Nunito"/>
              </a:rPr>
              <a:t> </a:t>
            </a:r>
            <a:endParaRPr>
              <a:latin typeface="Nunito"/>
              <a:ea typeface="Nunito"/>
              <a:cs typeface="Nunito"/>
              <a:sym typeface="Nunito"/>
            </a:endParaRPr>
          </a:p>
        </p:txBody>
      </p:sp>
      <p:sp>
        <p:nvSpPr>
          <p:cNvPr id="306" name="Google Shape;306;p17"/>
          <p:cNvSpPr txBox="1"/>
          <p:nvPr/>
        </p:nvSpPr>
        <p:spPr>
          <a:xfrm>
            <a:off x="5336025" y="2329650"/>
            <a:ext cx="3156900" cy="4842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s" sz="1800" b="1">
                <a:solidFill>
                  <a:schemeClr val="dk2"/>
                </a:solidFill>
                <a:latin typeface="Nunito"/>
                <a:ea typeface="Nunito"/>
                <a:cs typeface="Nunito"/>
                <a:sym typeface="Nunito"/>
              </a:rPr>
              <a:t>-Pero yo me tomo en serio</a:t>
            </a:r>
            <a:endParaRPr sz="1800" b="1">
              <a:latin typeface="Nunito"/>
              <a:ea typeface="Nunito"/>
              <a:cs typeface="Nunito"/>
              <a:sym typeface="Nunito"/>
            </a:endParaRPr>
          </a:p>
          <a:p>
            <a:pPr marL="0" lvl="0" indent="0" algn="l" rtl="0">
              <a:spcBef>
                <a:spcPts val="1600"/>
              </a:spcBef>
              <a:spcAft>
                <a:spcPts val="0"/>
              </a:spcAft>
              <a:buNone/>
            </a:pPr>
            <a:endParaRPr>
              <a:latin typeface="Nunito"/>
              <a:ea typeface="Nunito"/>
              <a:cs typeface="Nunito"/>
              <a:sym typeface="Nunito"/>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04"/>
                                        </p:tgtEl>
                                        <p:attrNameLst>
                                          <p:attrName>style.visibility</p:attrName>
                                        </p:attrNameLst>
                                      </p:cBhvr>
                                      <p:to>
                                        <p:strVal val="visible"/>
                                      </p:to>
                                    </p:set>
                                    <p:animEffect transition="in" filter="fade">
                                      <p:cBhvr>
                                        <p:cTn id="11" dur="1000"/>
                                        <p:tgtEl>
                                          <p:spTgt spid="304"/>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306"/>
                                        </p:tgtEl>
                                        <p:attrNameLst>
                                          <p:attrName>style.visibility</p:attrName>
                                        </p:attrNameLst>
                                      </p:cBhvr>
                                      <p:to>
                                        <p:strVal val="visible"/>
                                      </p:to>
                                    </p:set>
                                    <p:animEffect transition="in" filter="fade">
                                      <p:cBhvr>
                                        <p:cTn id="16" dur="1000"/>
                                        <p:tgtEl>
                                          <p:spTgt spid="3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10"/>
        <p:cNvGrpSpPr/>
        <p:nvPr/>
      </p:nvGrpSpPr>
      <p:grpSpPr>
        <a:xfrm>
          <a:off x="0" y="0"/>
          <a:ext cx="0" cy="0"/>
          <a:chOff x="0" y="0"/>
          <a:chExt cx="0" cy="0"/>
        </a:xfrm>
      </p:grpSpPr>
      <p:sp>
        <p:nvSpPr>
          <p:cNvPr id="311" name="Google Shape;311;p18"/>
          <p:cNvSpPr txBox="1">
            <a:spLocks noGrp="1"/>
          </p:cNvSpPr>
          <p:nvPr>
            <p:ph type="title"/>
          </p:nvPr>
        </p:nvSpPr>
        <p:spPr>
          <a:xfrm>
            <a:off x="1365400" y="252100"/>
            <a:ext cx="7030500" cy="51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sz="2400"/>
              <a:t>Mejores servicios?</a:t>
            </a:r>
            <a:endParaRPr sz="2400"/>
          </a:p>
        </p:txBody>
      </p:sp>
      <p:sp>
        <p:nvSpPr>
          <p:cNvPr id="312" name="Google Shape;312;p18"/>
          <p:cNvSpPr txBox="1">
            <a:spLocks noGrp="1"/>
          </p:cNvSpPr>
          <p:nvPr>
            <p:ph type="body" idx="1"/>
          </p:nvPr>
        </p:nvSpPr>
        <p:spPr>
          <a:xfrm>
            <a:off x="1303800" y="839275"/>
            <a:ext cx="7030500" cy="3927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sz="1400"/>
              <a:t>El mejor servicio es el que requiere cada vez menos dependencia del personal que lo presta.</a:t>
            </a:r>
            <a:endParaRPr sz="1400"/>
          </a:p>
          <a:p>
            <a:pPr marL="0" lvl="0" indent="0" algn="l" rtl="0">
              <a:spcBef>
                <a:spcPts val="1600"/>
              </a:spcBef>
              <a:spcAft>
                <a:spcPts val="0"/>
              </a:spcAft>
              <a:buNone/>
            </a:pPr>
            <a:r>
              <a:rPr lang="es" sz="1400"/>
              <a:t>“El mejor bibliotecario es aquel cuyos usuarios pueden prescindir de él”</a:t>
            </a:r>
            <a:endParaRPr sz="1400"/>
          </a:p>
          <a:p>
            <a:pPr marL="0" lvl="0" indent="0" algn="l" rtl="0">
              <a:spcBef>
                <a:spcPts val="1600"/>
              </a:spcBef>
              <a:spcAft>
                <a:spcPts val="0"/>
              </a:spcAft>
              <a:buNone/>
            </a:pPr>
            <a:r>
              <a:rPr lang="es" sz="1400"/>
              <a:t>Por ello, la formación de usuarios independientes es el primer foco de atención en una biblioteca</a:t>
            </a:r>
            <a:endParaRPr sz="1400"/>
          </a:p>
          <a:p>
            <a:pPr marL="0" lvl="0" indent="0" algn="l" rtl="0">
              <a:spcBef>
                <a:spcPts val="1600"/>
              </a:spcBef>
              <a:spcAft>
                <a:spcPts val="0"/>
              </a:spcAft>
              <a:buNone/>
            </a:pPr>
            <a:r>
              <a:rPr lang="es" sz="1400"/>
              <a:t>La clave para ofrecer un buen servicio, es conocer la naturaleza de nuestra materia de trabajo ¿Cómo sugerir a un usuario estrategias para que trabaje con algo sobre cuya naturaleza no hemos reflexionado nosotros mismos? El primer paso indispensable para formar usuarios independientes, es reflexionar sobre la materia central de nuestro servicio: la información. </a:t>
            </a:r>
            <a:endParaRPr sz="1400"/>
          </a:p>
          <a:p>
            <a:pPr marL="0" lvl="0" indent="0" algn="l" rtl="0">
              <a:spcBef>
                <a:spcPts val="1600"/>
              </a:spcBef>
              <a:spcAft>
                <a:spcPts val="1600"/>
              </a:spcAft>
              <a:buNone/>
            </a:pPr>
            <a:r>
              <a:rPr lang="es" sz="1400"/>
              <a:t>El usuario las circunstancias determinarán cómo transmitir este conocimiento que como bibliotecarios desarrollemos sobre la naturaleza de la información.</a:t>
            </a:r>
            <a:endParaRPr sz="1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12">
                                            <p:txEl>
                                              <p:pRg st="0" end="0"/>
                                            </p:txEl>
                                          </p:spTgt>
                                        </p:tgtEl>
                                        <p:attrNameLst>
                                          <p:attrName>style.visibility</p:attrName>
                                        </p:attrNameLst>
                                      </p:cBhvr>
                                      <p:to>
                                        <p:strVal val="visible"/>
                                      </p:to>
                                    </p:set>
                                    <p:animEffect transition="in" filter="fade">
                                      <p:cBhvr>
                                        <p:cTn id="7" dur="1000"/>
                                        <p:tgtEl>
                                          <p:spTgt spid="3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12">
                                            <p:txEl>
                                              <p:pRg st="1" end="1"/>
                                            </p:txEl>
                                          </p:spTgt>
                                        </p:tgtEl>
                                        <p:attrNameLst>
                                          <p:attrName>style.visibility</p:attrName>
                                        </p:attrNameLst>
                                      </p:cBhvr>
                                      <p:to>
                                        <p:strVal val="visible"/>
                                      </p:to>
                                    </p:set>
                                    <p:animEffect transition="in" filter="fade">
                                      <p:cBhvr>
                                        <p:cTn id="12" dur="1000"/>
                                        <p:tgtEl>
                                          <p:spTgt spid="31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12">
                                            <p:txEl>
                                              <p:pRg st="2" end="2"/>
                                            </p:txEl>
                                          </p:spTgt>
                                        </p:tgtEl>
                                        <p:attrNameLst>
                                          <p:attrName>style.visibility</p:attrName>
                                        </p:attrNameLst>
                                      </p:cBhvr>
                                      <p:to>
                                        <p:strVal val="visible"/>
                                      </p:to>
                                    </p:set>
                                    <p:animEffect transition="in" filter="fade">
                                      <p:cBhvr>
                                        <p:cTn id="17" dur="1000"/>
                                        <p:tgtEl>
                                          <p:spTgt spid="31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12">
                                            <p:txEl>
                                              <p:pRg st="3" end="3"/>
                                            </p:txEl>
                                          </p:spTgt>
                                        </p:tgtEl>
                                        <p:attrNameLst>
                                          <p:attrName>style.visibility</p:attrName>
                                        </p:attrNameLst>
                                      </p:cBhvr>
                                      <p:to>
                                        <p:strVal val="visible"/>
                                      </p:to>
                                    </p:set>
                                    <p:animEffect transition="in" filter="fade">
                                      <p:cBhvr>
                                        <p:cTn id="22" dur="1000"/>
                                        <p:tgtEl>
                                          <p:spTgt spid="31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12">
                                            <p:txEl>
                                              <p:pRg st="4" end="4"/>
                                            </p:txEl>
                                          </p:spTgt>
                                        </p:tgtEl>
                                        <p:attrNameLst>
                                          <p:attrName>style.visibility</p:attrName>
                                        </p:attrNameLst>
                                      </p:cBhvr>
                                      <p:to>
                                        <p:strVal val="visible"/>
                                      </p:to>
                                    </p:set>
                                    <p:animEffect transition="in" filter="fade">
                                      <p:cBhvr>
                                        <p:cTn id="27" dur="1000"/>
                                        <p:tgtEl>
                                          <p:spTgt spid="31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16"/>
        <p:cNvGrpSpPr/>
        <p:nvPr/>
      </p:nvGrpSpPr>
      <p:grpSpPr>
        <a:xfrm>
          <a:off x="0" y="0"/>
          <a:ext cx="0" cy="0"/>
          <a:chOff x="0" y="0"/>
          <a:chExt cx="0" cy="0"/>
        </a:xfrm>
      </p:grpSpPr>
      <p:sp>
        <p:nvSpPr>
          <p:cNvPr id="317" name="Google Shape;317;p19"/>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a:t>Algunos mitos sobre la información</a:t>
            </a:r>
            <a:endParaRPr/>
          </a:p>
        </p:txBody>
      </p:sp>
      <p:sp>
        <p:nvSpPr>
          <p:cNvPr id="318" name="Google Shape;318;p19"/>
          <p:cNvSpPr txBox="1">
            <a:spLocks noGrp="1"/>
          </p:cNvSpPr>
          <p:nvPr>
            <p:ph type="body" idx="1"/>
          </p:nvPr>
        </p:nvSpPr>
        <p:spPr>
          <a:xfrm>
            <a:off x="1303800" y="1343275"/>
            <a:ext cx="7030500" cy="3107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sz="1600" b="1"/>
              <a:t>Dervin (1976, 1999)</a:t>
            </a:r>
            <a:r>
              <a:rPr lang="es" sz="1600"/>
              <a:t> propuso que hay ciertos mitos (suposiciones comunes pero falsas) que interfieren con la forma en la que entendemos y aplicamos la información en nuestras necesidades.</a:t>
            </a:r>
            <a:endParaRPr sz="1600"/>
          </a:p>
          <a:p>
            <a:pPr marL="0" lvl="0" indent="0" algn="l" rtl="0">
              <a:spcBef>
                <a:spcPts val="1600"/>
              </a:spcBef>
              <a:spcAft>
                <a:spcPts val="0"/>
              </a:spcAft>
              <a:buNone/>
            </a:pPr>
            <a:r>
              <a:rPr lang="es" sz="1600"/>
              <a:t>Reflexionar sobre estos mitos pueden ser un valioso principio para conocer nuestra materia de trabajo, mejorarnos como prestadores de un servicio, y para guiar usuarios de forma que se hagan independientes.</a:t>
            </a:r>
            <a:endParaRPr sz="1600"/>
          </a:p>
          <a:p>
            <a:pPr marL="0" lvl="0" indent="0" algn="l" rtl="0">
              <a:spcBef>
                <a:spcPts val="1600"/>
              </a:spcBef>
              <a:spcAft>
                <a:spcPts val="1600"/>
              </a:spcAft>
              <a:buNone/>
            </a:pPr>
            <a:r>
              <a:rPr lang="es" sz="1600" b="1"/>
              <a:t>Cole, Napier, &amp; Marcum (2015)</a:t>
            </a:r>
            <a:r>
              <a:rPr lang="es" sz="1600"/>
              <a:t> probaron si la generación Generación Z conserva estos mitos, haciendo algunas observaciones que vale mucho la pena retomar para nuestro trabajo diario.</a:t>
            </a:r>
            <a:endParaRPr sz="1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18">
                                            <p:txEl>
                                              <p:pRg st="0" end="0"/>
                                            </p:txEl>
                                          </p:spTgt>
                                        </p:tgtEl>
                                        <p:attrNameLst>
                                          <p:attrName>style.visibility</p:attrName>
                                        </p:attrNameLst>
                                      </p:cBhvr>
                                      <p:to>
                                        <p:strVal val="visible"/>
                                      </p:to>
                                    </p:set>
                                    <p:anim calcmode="lin" valueType="num">
                                      <p:cBhvr additive="base">
                                        <p:cTn id="7" dur="700"/>
                                        <p:tgtEl>
                                          <p:spTgt spid="31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18">
                                            <p:txEl>
                                              <p:pRg st="1" end="1"/>
                                            </p:txEl>
                                          </p:spTgt>
                                        </p:tgtEl>
                                        <p:attrNameLst>
                                          <p:attrName>style.visibility</p:attrName>
                                        </p:attrNameLst>
                                      </p:cBhvr>
                                      <p:to>
                                        <p:strVal val="visible"/>
                                      </p:to>
                                    </p:set>
                                    <p:anim calcmode="lin" valueType="num">
                                      <p:cBhvr additive="base">
                                        <p:cTn id="12" dur="700"/>
                                        <p:tgtEl>
                                          <p:spTgt spid="31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18">
                                            <p:txEl>
                                              <p:pRg st="2" end="2"/>
                                            </p:txEl>
                                          </p:spTgt>
                                        </p:tgtEl>
                                        <p:attrNameLst>
                                          <p:attrName>style.visibility</p:attrName>
                                        </p:attrNameLst>
                                      </p:cBhvr>
                                      <p:to>
                                        <p:strVal val="visible"/>
                                      </p:to>
                                    </p:set>
                                    <p:anim calcmode="lin" valueType="num">
                                      <p:cBhvr additive="base">
                                        <p:cTn id="17" dur="700"/>
                                        <p:tgtEl>
                                          <p:spTgt spid="318">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22"/>
        <p:cNvGrpSpPr/>
        <p:nvPr/>
      </p:nvGrpSpPr>
      <p:grpSpPr>
        <a:xfrm>
          <a:off x="0" y="0"/>
          <a:ext cx="0" cy="0"/>
          <a:chOff x="0" y="0"/>
          <a:chExt cx="0" cy="0"/>
        </a:xfrm>
      </p:grpSpPr>
      <p:sp>
        <p:nvSpPr>
          <p:cNvPr id="323" name="Google Shape;323;p20"/>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sz="2400"/>
              <a:t>Mito 1: Sólo la información “objetiva” tiene valor</a:t>
            </a:r>
            <a:endParaRPr sz="2400"/>
          </a:p>
        </p:txBody>
      </p:sp>
      <p:sp>
        <p:nvSpPr>
          <p:cNvPr id="324" name="Google Shape;324;p20"/>
          <p:cNvSpPr txBox="1">
            <a:spLocks noGrp="1"/>
          </p:cNvSpPr>
          <p:nvPr>
            <p:ph type="body" idx="1"/>
          </p:nvPr>
        </p:nvSpPr>
        <p:spPr>
          <a:xfrm>
            <a:off x="1303800" y="1651275"/>
            <a:ext cx="7030500" cy="2860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sz="1600"/>
              <a:t>No existe la objetividad absoluta; todas las fuentes de información son creadas bajo sesgos ideológicos, y los acarrean consigo en mayor o menor medida</a:t>
            </a:r>
            <a:endParaRPr sz="1600"/>
          </a:p>
          <a:p>
            <a:pPr marL="0" lvl="0" indent="0" algn="l" rtl="0">
              <a:spcBef>
                <a:spcPts val="1600"/>
              </a:spcBef>
              <a:spcAft>
                <a:spcPts val="0"/>
              </a:spcAft>
              <a:buNone/>
            </a:pPr>
            <a:r>
              <a:rPr lang="es" sz="1600"/>
              <a:t>GenZs podrían tener más confianza analizando fuentes de información basadas en meras opiniones</a:t>
            </a:r>
            <a:endParaRPr sz="1600"/>
          </a:p>
          <a:p>
            <a:pPr marL="0" lvl="0" indent="0" algn="l" rtl="0">
              <a:spcBef>
                <a:spcPts val="1600"/>
              </a:spcBef>
              <a:spcAft>
                <a:spcPts val="1600"/>
              </a:spcAft>
              <a:buNone/>
            </a:pPr>
            <a:r>
              <a:rPr lang="es" sz="1600"/>
              <a:t>Aunque la información basada en investigación académica es generalmente más confiable, la información sesgada o basada en meras opiniones puede ser útil si es evaluada y usada con un ojo crítico</a:t>
            </a:r>
            <a:endParaRPr sz="1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24">
                                            <p:txEl>
                                              <p:pRg st="0" end="0"/>
                                            </p:txEl>
                                          </p:spTgt>
                                        </p:tgtEl>
                                        <p:attrNameLst>
                                          <p:attrName>style.visibility</p:attrName>
                                        </p:attrNameLst>
                                      </p:cBhvr>
                                      <p:to>
                                        <p:strVal val="visible"/>
                                      </p:to>
                                    </p:set>
                                    <p:animEffect transition="in" filter="fade">
                                      <p:cBhvr>
                                        <p:cTn id="7" dur="1000"/>
                                        <p:tgtEl>
                                          <p:spTgt spid="32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24">
                                            <p:txEl>
                                              <p:pRg st="1" end="1"/>
                                            </p:txEl>
                                          </p:spTgt>
                                        </p:tgtEl>
                                        <p:attrNameLst>
                                          <p:attrName>style.visibility</p:attrName>
                                        </p:attrNameLst>
                                      </p:cBhvr>
                                      <p:to>
                                        <p:strVal val="visible"/>
                                      </p:to>
                                    </p:set>
                                    <p:animEffect transition="in" filter="fade">
                                      <p:cBhvr>
                                        <p:cTn id="12" dur="1000"/>
                                        <p:tgtEl>
                                          <p:spTgt spid="32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24">
                                            <p:txEl>
                                              <p:pRg st="2" end="2"/>
                                            </p:txEl>
                                          </p:spTgt>
                                        </p:tgtEl>
                                        <p:attrNameLst>
                                          <p:attrName>style.visibility</p:attrName>
                                        </p:attrNameLst>
                                      </p:cBhvr>
                                      <p:to>
                                        <p:strVal val="visible"/>
                                      </p:to>
                                    </p:set>
                                    <p:animEffect transition="in" filter="fade">
                                      <p:cBhvr>
                                        <p:cTn id="17" dur="1000"/>
                                        <p:tgtEl>
                                          <p:spTgt spid="32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28"/>
        <p:cNvGrpSpPr/>
        <p:nvPr/>
      </p:nvGrpSpPr>
      <p:grpSpPr>
        <a:xfrm>
          <a:off x="0" y="0"/>
          <a:ext cx="0" cy="0"/>
          <a:chOff x="0" y="0"/>
          <a:chExt cx="0" cy="0"/>
        </a:xfrm>
      </p:grpSpPr>
      <p:sp>
        <p:nvSpPr>
          <p:cNvPr id="329" name="Google Shape;329;p21"/>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a:t>Mito 2: Tener más información es siempre mejor</a:t>
            </a:r>
            <a:endParaRPr/>
          </a:p>
        </p:txBody>
      </p:sp>
      <p:sp>
        <p:nvSpPr>
          <p:cNvPr id="330" name="Google Shape;330;p21"/>
          <p:cNvSpPr txBox="1">
            <a:spLocks noGrp="1"/>
          </p:cNvSpPr>
          <p:nvPr>
            <p:ph type="body" idx="1"/>
          </p:nvPr>
        </p:nvSpPr>
        <p:spPr>
          <a:xfrm>
            <a:off x="1303800" y="1838675"/>
            <a:ext cx="7030500" cy="2845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 sz="1600"/>
              <a:t>Enfocarse en la cantidad de información recuperada tiende a ignorar el porqué y el cómo los usuarios seleccionan información</a:t>
            </a:r>
            <a:endParaRPr sz="1600"/>
          </a:p>
          <a:p>
            <a:pPr marL="0" lvl="0" indent="0" algn="l" rtl="0">
              <a:spcBef>
                <a:spcPts val="1600"/>
              </a:spcBef>
              <a:spcAft>
                <a:spcPts val="0"/>
              </a:spcAft>
              <a:buNone/>
            </a:pPr>
            <a:r>
              <a:rPr lang="es" sz="1600"/>
              <a:t>GenZs tienden a aceptar que tener más información es siempre mejor, pero al mismo tiempo parecen divididos respecto a qué tan confiados se sienten seleccionando ese exceso de fuentes de información</a:t>
            </a:r>
            <a:endParaRPr sz="1600"/>
          </a:p>
          <a:p>
            <a:pPr marL="0" lvl="0" indent="0" algn="l" rtl="0">
              <a:spcBef>
                <a:spcPts val="1600"/>
              </a:spcBef>
              <a:spcAft>
                <a:spcPts val="1600"/>
              </a:spcAft>
              <a:buNone/>
            </a:pPr>
            <a:r>
              <a:rPr lang="es" sz="1600"/>
              <a:t>Cada necesidad individual de información debe ser evaluada en el contexto de esa necesidad, las herramientas y recursos disponibles, y las experiencias previas de cada usuario buscando información.</a:t>
            </a:r>
            <a:endParaRPr sz="1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30">
                                            <p:txEl>
                                              <p:pRg st="0" end="0"/>
                                            </p:txEl>
                                          </p:spTgt>
                                        </p:tgtEl>
                                        <p:attrNameLst>
                                          <p:attrName>style.visibility</p:attrName>
                                        </p:attrNameLst>
                                      </p:cBhvr>
                                      <p:to>
                                        <p:strVal val="visible"/>
                                      </p:to>
                                    </p:set>
                                    <p:animEffect transition="in" filter="fade">
                                      <p:cBhvr>
                                        <p:cTn id="7" dur="1000"/>
                                        <p:tgtEl>
                                          <p:spTgt spid="33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30">
                                            <p:txEl>
                                              <p:pRg st="1" end="1"/>
                                            </p:txEl>
                                          </p:spTgt>
                                        </p:tgtEl>
                                        <p:attrNameLst>
                                          <p:attrName>style.visibility</p:attrName>
                                        </p:attrNameLst>
                                      </p:cBhvr>
                                      <p:to>
                                        <p:strVal val="visible"/>
                                      </p:to>
                                    </p:set>
                                    <p:animEffect transition="in" filter="fade">
                                      <p:cBhvr>
                                        <p:cTn id="12" dur="1000"/>
                                        <p:tgtEl>
                                          <p:spTgt spid="33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30">
                                            <p:txEl>
                                              <p:pRg st="2" end="2"/>
                                            </p:txEl>
                                          </p:spTgt>
                                        </p:tgtEl>
                                        <p:attrNameLst>
                                          <p:attrName>style.visibility</p:attrName>
                                        </p:attrNameLst>
                                      </p:cBhvr>
                                      <p:to>
                                        <p:strVal val="visible"/>
                                      </p:to>
                                    </p:set>
                                    <p:animEffect transition="in" filter="fade">
                                      <p:cBhvr>
                                        <p:cTn id="17" dur="1000"/>
                                        <p:tgtEl>
                                          <p:spTgt spid="33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1864</Words>
  <Application>Microsoft Office PowerPoint</Application>
  <PresentationFormat>Presentación en pantalla (16:9)</PresentationFormat>
  <Paragraphs>108</Paragraphs>
  <Slides>20</Slides>
  <Notes>20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20</vt:i4>
      </vt:variant>
    </vt:vector>
  </HeadingPairs>
  <TitlesOfParts>
    <vt:vector size="24" baseType="lpstr">
      <vt:lpstr>Nunito</vt:lpstr>
      <vt:lpstr>Maven Pro</vt:lpstr>
      <vt:lpstr>Arial</vt:lpstr>
      <vt:lpstr>Momentum</vt:lpstr>
      <vt:lpstr>Mejores servicios hacen mejores usuarios:</vt:lpstr>
      <vt:lpstr>Objetivos</vt:lpstr>
      <vt:lpstr>Los servicios bibliotecarios: hacer lo mejor posible con lo que hay disponible</vt:lpstr>
      <vt:lpstr>El personal bibliotecario </vt:lpstr>
      <vt:lpstr>Presentación de PowerPoint</vt:lpstr>
      <vt:lpstr>Mejores servicios?</vt:lpstr>
      <vt:lpstr>Algunos mitos sobre la información</vt:lpstr>
      <vt:lpstr>Mito 1: Sólo la información “objetiva” tiene valor</vt:lpstr>
      <vt:lpstr>Mito 2: Tener más información es siempre mejor</vt:lpstr>
      <vt:lpstr>Mito 3: La información objetiva puede transmitirse fuera de contexto</vt:lpstr>
      <vt:lpstr>Mito 4: La información sólo puede adquirirse de fuentes “formales”</vt:lpstr>
      <vt:lpstr>Mito 5: Hay información relevante disponible para cada necesidad</vt:lpstr>
      <vt:lpstr>Mito 6: Cada problema tiene una solución</vt:lpstr>
      <vt:lpstr>Mito 7: Siempre es posible hacer que la información esté disponible o accesible</vt:lpstr>
      <vt:lpstr>Mito 8: Hay una unidad de información especial, e.g. un libro, perfecta para contestar cualquier pregunta que pueda tener</vt:lpstr>
      <vt:lpstr>Mito 9: Circunstancias individuales --tiempo y espacio-- pueden ignorarse cuando se busca y usa información</vt:lpstr>
      <vt:lpstr>Mito 10: La gente conecta sin ningún conflicto la información externa con su realidad interna</vt:lpstr>
      <vt:lpstr>Recapitulando</vt:lpstr>
      <vt:lpstr>Referencias</vt:lpstr>
      <vt:lpstr>Dos lecturas recomendadas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Mejores servicios hacen mejores usuarios:</dc:title>
  <cp:lastModifiedBy>Jose Valentin Ortiz Reyes</cp:lastModifiedBy>
  <cp:revision>1</cp:revision>
  <dcterms:modified xsi:type="dcterms:W3CDTF">2019-12-02T22:27:42Z</dcterms:modified>
</cp:coreProperties>
</file>