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ia Lourdes Ibañez Toda" initials="MLIT" lastIdx="3" clrIdx="0">
    <p:extLst>
      <p:ext uri="{19B8F6BF-5375-455C-9EA6-DF929625EA0E}">
        <p15:presenceInfo xmlns:p15="http://schemas.microsoft.com/office/powerpoint/2012/main" userId="S::louibanez@ub.edu::16972cd6-59f1-4c68-9ab6-b97cb6b40d3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94"/>
  </p:normalViewPr>
  <p:slideViewPr>
    <p:cSldViewPr>
      <p:cViewPr varScale="1">
        <p:scale>
          <a:sx n="68" d="100"/>
          <a:sy n="68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BD6482-6B25-4A98-94AF-77546F24E974}" type="datetimeFigureOut">
              <a:rPr lang="es-ES" smtClean="0"/>
              <a:t>19/06/2020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1CBC88-A9BD-4AC5-A5D4-DE3BC33DC7C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868638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sz="1200" b="0" i="1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7F0432-88D7-4300-BF41-9A4CCE2ADBEF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192653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5FDF5-3C3B-44C3-99CB-646D939347FE}" type="datetimeFigureOut">
              <a:rPr lang="es-ES" smtClean="0"/>
              <a:t>19/06/2020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CD87B-29BC-42DE-85C1-A74C844396C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223282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5FDF5-3C3B-44C3-99CB-646D939347FE}" type="datetimeFigureOut">
              <a:rPr lang="es-ES" smtClean="0"/>
              <a:t>19/06/2020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CD87B-29BC-42DE-85C1-A74C844396C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900108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5FDF5-3C3B-44C3-99CB-646D939347FE}" type="datetimeFigureOut">
              <a:rPr lang="es-ES" smtClean="0"/>
              <a:t>19/06/2020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CD87B-29BC-42DE-85C1-A74C844396C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441983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5FDF5-3C3B-44C3-99CB-646D939347FE}" type="datetimeFigureOut">
              <a:rPr lang="es-ES" smtClean="0"/>
              <a:t>19/06/2020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CD87B-29BC-42DE-85C1-A74C844396C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844136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5FDF5-3C3B-44C3-99CB-646D939347FE}" type="datetimeFigureOut">
              <a:rPr lang="es-ES" smtClean="0"/>
              <a:t>19/06/2020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CD87B-29BC-42DE-85C1-A74C844396C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601562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5FDF5-3C3B-44C3-99CB-646D939347FE}" type="datetimeFigureOut">
              <a:rPr lang="es-ES" smtClean="0"/>
              <a:t>19/06/2020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CD87B-29BC-42DE-85C1-A74C844396C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27332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5FDF5-3C3B-44C3-99CB-646D939347FE}" type="datetimeFigureOut">
              <a:rPr lang="es-ES" smtClean="0"/>
              <a:t>19/06/2020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CD87B-29BC-42DE-85C1-A74C844396C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951163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5FDF5-3C3B-44C3-99CB-646D939347FE}" type="datetimeFigureOut">
              <a:rPr lang="es-ES" smtClean="0"/>
              <a:t>19/06/2020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CD87B-29BC-42DE-85C1-A74C844396C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59489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5FDF5-3C3B-44C3-99CB-646D939347FE}" type="datetimeFigureOut">
              <a:rPr lang="es-ES" smtClean="0"/>
              <a:t>19/06/2020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CD87B-29BC-42DE-85C1-A74C844396C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2004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5FDF5-3C3B-44C3-99CB-646D939347FE}" type="datetimeFigureOut">
              <a:rPr lang="es-ES" smtClean="0"/>
              <a:t>19/06/2020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CD87B-29BC-42DE-85C1-A74C844396C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997358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5FDF5-3C3B-44C3-99CB-646D939347FE}" type="datetimeFigureOut">
              <a:rPr lang="es-ES" smtClean="0"/>
              <a:t>19/06/2020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CD87B-29BC-42DE-85C1-A74C844396C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95530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C5FDF5-3C3B-44C3-99CB-646D939347FE}" type="datetimeFigureOut">
              <a:rPr lang="es-ES" smtClean="0"/>
              <a:t>19/06/2020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7CD87B-29BC-42DE-85C1-A74C844396C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389051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42 Rectángulo"/>
          <p:cNvSpPr/>
          <p:nvPr/>
        </p:nvSpPr>
        <p:spPr>
          <a:xfrm>
            <a:off x="251520" y="260648"/>
            <a:ext cx="418845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en-US" sz="1400" b="1" dirty="0">
                <a:latin typeface="+mj-lt"/>
                <a:cs typeface="Times New Roman" panose="02020603050405020304" pitchFamily="18" charset="0"/>
              </a:rPr>
              <a:t>Supplemental Figure 1. </a:t>
            </a:r>
            <a:r>
              <a:rPr lang="en-US" sz="1400" dirty="0">
                <a:latin typeface="+mj-lt"/>
                <a:cs typeface="Times New Roman" panose="02020603050405020304" pitchFamily="18" charset="0"/>
              </a:rPr>
              <a:t>Flow Chart  of the recruitment</a:t>
            </a:r>
          </a:p>
        </p:txBody>
      </p:sp>
      <p:sp>
        <p:nvSpPr>
          <p:cNvPr id="44" name="Afgeronde rechthoek 57"/>
          <p:cNvSpPr>
            <a:spLocks noChangeArrowheads="1"/>
          </p:cNvSpPr>
          <p:nvPr/>
        </p:nvSpPr>
        <p:spPr bwMode="auto">
          <a:xfrm>
            <a:off x="539553" y="744959"/>
            <a:ext cx="1377738" cy="307777"/>
          </a:xfrm>
          <a:prstGeom prst="roundRect">
            <a:avLst>
              <a:gd name="adj" fmla="val 16667"/>
            </a:avLst>
          </a:prstGeom>
          <a:solidFill>
            <a:schemeClr val="bg1">
              <a:lumMod val="85000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es-ES" sz="1100" i="1" dirty="0">
                <a:latin typeface="+mj-lt"/>
                <a:cs typeface="Times New Roman" panose="02020603050405020304" pitchFamily="18" charset="0"/>
              </a:rPr>
              <a:t>ISRCTN11062950</a:t>
            </a:r>
            <a:endParaRPr lang="es-ES" sz="1100" dirty="0"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12" name="Rectangle 41"/>
          <p:cNvSpPr>
            <a:spLocks noChangeArrowheads="1"/>
          </p:cNvSpPr>
          <p:nvPr/>
        </p:nvSpPr>
        <p:spPr bwMode="auto">
          <a:xfrm>
            <a:off x="4917913" y="1268760"/>
            <a:ext cx="2749465" cy="7920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91440" rIns="91440" bIns="91440" anchor="ctr" anchorCtr="0" upright="1">
            <a:no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CA" sz="1100" dirty="0">
                <a:effectLst/>
                <a:latin typeface="+mj-lt"/>
                <a:ea typeface="Calibri"/>
                <a:cs typeface="Times New Roman" panose="02020603050405020304" pitchFamily="18" charset="0"/>
              </a:rPr>
              <a:t>Excluded (N= 6)</a:t>
            </a:r>
            <a:endParaRPr lang="es-ES" sz="1100" dirty="0">
              <a:latin typeface="+mj-lt"/>
              <a:ea typeface="Calibri"/>
              <a:cs typeface="Times New Roman" panose="02020603050405020304" pitchFamily="18" charset="0"/>
            </a:endParaRPr>
          </a:p>
          <a:p>
            <a:pPr marL="171450" indent="-171450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CA" sz="1100" dirty="0">
                <a:effectLst/>
                <a:latin typeface="+mj-lt"/>
                <a:ea typeface="Calibri"/>
                <a:cs typeface="Times New Roman" panose="02020603050405020304" pitchFamily="18" charset="0"/>
              </a:rPr>
              <a:t>Not meeting inclusion criteria (N= 5)</a:t>
            </a:r>
            <a:endParaRPr lang="es-ES" sz="1100" dirty="0">
              <a:latin typeface="+mj-lt"/>
              <a:ea typeface="Calibri"/>
              <a:cs typeface="Times New Roman" panose="02020603050405020304" pitchFamily="18" charset="0"/>
            </a:endParaRPr>
          </a:p>
          <a:p>
            <a:pPr marL="171450" indent="-171450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CA" sz="1100" dirty="0">
                <a:effectLst/>
                <a:latin typeface="+mj-lt"/>
                <a:ea typeface="Calibri"/>
                <a:cs typeface="Times New Roman" panose="02020603050405020304" pitchFamily="18" charset="0"/>
              </a:rPr>
              <a:t>Declined participation (N= 1)</a:t>
            </a:r>
            <a:endParaRPr lang="es-ES" sz="1100" dirty="0">
              <a:latin typeface="+mj-lt"/>
              <a:ea typeface="Calibri"/>
              <a:cs typeface="Times New Roman" panose="02020603050405020304" pitchFamily="18" charset="0"/>
            </a:endParaRPr>
          </a:p>
          <a:p>
            <a:pPr marL="171450" indent="-171450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CA" sz="1100" dirty="0">
                <a:effectLst/>
                <a:latin typeface="+mj-lt"/>
                <a:ea typeface="Calibri"/>
                <a:cs typeface="Times New Roman" panose="02020603050405020304" pitchFamily="18" charset="0"/>
              </a:rPr>
              <a:t>Other reasons (N= 0)</a:t>
            </a:r>
            <a:endParaRPr lang="es-ES" sz="1100" dirty="0">
              <a:latin typeface="+mj-lt"/>
              <a:ea typeface="Calibri"/>
              <a:cs typeface="Times New Roman" panose="02020603050405020304" pitchFamily="18" charset="0"/>
            </a:endParaRPr>
          </a:p>
        </p:txBody>
      </p:sp>
      <p:sp>
        <p:nvSpPr>
          <p:cNvPr id="19" name="Rectangle 41"/>
          <p:cNvSpPr>
            <a:spLocks noChangeArrowheads="1"/>
          </p:cNvSpPr>
          <p:nvPr/>
        </p:nvSpPr>
        <p:spPr bwMode="auto">
          <a:xfrm>
            <a:off x="395216" y="3356992"/>
            <a:ext cx="3456383" cy="70759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91440" rIns="91440" bIns="91440" anchor="ctr" anchorCtr="0" upright="1">
            <a:no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CA" sz="1100" dirty="0">
                <a:effectLst/>
                <a:latin typeface="+mj-lt"/>
                <a:ea typeface="Calibri"/>
                <a:cs typeface="Times New Roman" panose="02020603050405020304" pitchFamily="18" charset="0"/>
              </a:rPr>
              <a:t>Allocated to OC (N= 17)</a:t>
            </a:r>
            <a:endParaRPr lang="es-ES" sz="1100" dirty="0">
              <a:latin typeface="+mj-lt"/>
              <a:ea typeface="Calibri"/>
              <a:cs typeface="Times New Roman" panose="02020603050405020304" pitchFamily="18" charset="0"/>
            </a:endParaRPr>
          </a:p>
          <a:p>
            <a:pPr marL="171450" indent="-171450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CA" sz="1100" dirty="0">
                <a:effectLst/>
                <a:latin typeface="+mj-lt"/>
                <a:ea typeface="Calibri"/>
                <a:cs typeface="Times New Roman" panose="02020603050405020304" pitchFamily="18" charset="0"/>
              </a:rPr>
              <a:t>Received allocated intervention (N= 17)</a:t>
            </a:r>
            <a:endParaRPr lang="es-ES" sz="1100" dirty="0">
              <a:latin typeface="+mj-lt"/>
              <a:ea typeface="Calibri"/>
              <a:cs typeface="Times New Roman" panose="02020603050405020304" pitchFamily="18" charset="0"/>
            </a:endParaRPr>
          </a:p>
          <a:p>
            <a:pPr marL="171450" indent="-171450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CA" sz="1100" dirty="0">
                <a:effectLst/>
                <a:latin typeface="+mj-lt"/>
                <a:ea typeface="Calibri"/>
                <a:cs typeface="Times New Roman" panose="02020603050405020304" pitchFamily="18" charset="0"/>
              </a:rPr>
              <a:t>Did not receive allocated intervention (N= 0)</a:t>
            </a:r>
            <a:endParaRPr lang="es-ES" sz="1100" dirty="0">
              <a:latin typeface="+mj-lt"/>
              <a:ea typeface="Calibri"/>
              <a:cs typeface="Times New Roman" panose="02020603050405020304" pitchFamily="18" charset="0"/>
            </a:endParaRPr>
          </a:p>
        </p:txBody>
      </p:sp>
      <p:sp>
        <p:nvSpPr>
          <p:cNvPr id="29" name="Rectangle 41"/>
          <p:cNvSpPr>
            <a:spLocks noChangeArrowheads="1"/>
          </p:cNvSpPr>
          <p:nvPr/>
        </p:nvSpPr>
        <p:spPr bwMode="auto">
          <a:xfrm>
            <a:off x="395536" y="4437112"/>
            <a:ext cx="3456063" cy="60167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91440" rIns="91440" bIns="91440" anchor="ctr" anchorCtr="0" upright="1"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US" sz="1100" dirty="0">
                <a:latin typeface="+mj-lt"/>
                <a:ea typeface="Calibri"/>
                <a:cs typeface="Times New Roman" panose="02020603050405020304" pitchFamily="18" charset="0"/>
              </a:rPr>
              <a:t>Stool sample available for microbiota analysis at baseline (N= 15)*</a:t>
            </a:r>
          </a:p>
        </p:txBody>
      </p:sp>
      <p:sp>
        <p:nvSpPr>
          <p:cNvPr id="35" name="Rectangle 41"/>
          <p:cNvSpPr>
            <a:spLocks noChangeArrowheads="1"/>
          </p:cNvSpPr>
          <p:nvPr/>
        </p:nvSpPr>
        <p:spPr bwMode="auto">
          <a:xfrm>
            <a:off x="395537" y="5491624"/>
            <a:ext cx="3456384" cy="60167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91440" rIns="91440" bIns="91440" anchor="ctr" anchorCtr="0" upright="1"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US" sz="1100" dirty="0">
                <a:latin typeface="+mj-lt"/>
                <a:ea typeface="Calibri"/>
                <a:cs typeface="Times New Roman" panose="02020603050405020304" pitchFamily="18" charset="0"/>
              </a:rPr>
              <a:t>Stool sample available for microbiota analysis after 1 yr on treatment (N= 12)</a:t>
            </a:r>
          </a:p>
        </p:txBody>
      </p:sp>
      <p:sp>
        <p:nvSpPr>
          <p:cNvPr id="31" name="Afgeronde rechthoek 57"/>
          <p:cNvSpPr>
            <a:spLocks noChangeArrowheads="1"/>
          </p:cNvSpPr>
          <p:nvPr/>
        </p:nvSpPr>
        <p:spPr bwMode="auto">
          <a:xfrm>
            <a:off x="323849" y="6315516"/>
            <a:ext cx="4176143" cy="425852"/>
          </a:xfrm>
          <a:prstGeom prst="roundRect">
            <a:avLst>
              <a:gd name="adj" fmla="val 16667"/>
            </a:avLst>
          </a:prstGeom>
          <a:noFill/>
          <a:ln w="9525" algn="ctr">
            <a:noFill/>
            <a:round/>
            <a:headEnd/>
            <a:tailEnd/>
          </a:ln>
        </p:spPr>
        <p:txBody>
          <a:bodyPr anchor="ctr"/>
          <a:lstStyle/>
          <a:p>
            <a:r>
              <a:rPr lang="en-US" sz="900" dirty="0">
                <a:latin typeface="+mj-lt"/>
                <a:cs typeface="Times New Roman" panose="02020603050405020304" pitchFamily="18" charset="0"/>
              </a:rPr>
              <a:t>OC, oral contraceptives; SPIOMET, spironolactone plus pioglitazone plus metformin</a:t>
            </a:r>
          </a:p>
        </p:txBody>
      </p:sp>
      <p:sp>
        <p:nvSpPr>
          <p:cNvPr id="41" name="Afgeronde rechthoek 57"/>
          <p:cNvSpPr>
            <a:spLocks noChangeArrowheads="1"/>
          </p:cNvSpPr>
          <p:nvPr/>
        </p:nvSpPr>
        <p:spPr bwMode="auto">
          <a:xfrm>
            <a:off x="4355654" y="6374069"/>
            <a:ext cx="4608834" cy="295291"/>
          </a:xfrm>
          <a:prstGeom prst="roundRect">
            <a:avLst>
              <a:gd name="adj" fmla="val 50000"/>
            </a:avLst>
          </a:prstGeom>
          <a:noFill/>
          <a:ln w="9525" algn="ctr">
            <a:noFill/>
            <a:round/>
            <a:headEnd/>
            <a:tailEnd/>
          </a:ln>
        </p:spPr>
        <p:txBody>
          <a:bodyPr anchor="ctr"/>
          <a:lstStyle/>
          <a:p>
            <a:r>
              <a:rPr lang="en-US" sz="900" dirty="0">
                <a:latin typeface="+mj-lt"/>
                <a:cs typeface="Times New Roman" panose="02020603050405020304" pitchFamily="18" charset="0"/>
              </a:rPr>
              <a:t>*One sample was excluded from the diversity analysis (alpha and beta) due to low coverage</a:t>
            </a:r>
          </a:p>
        </p:txBody>
      </p:sp>
      <p:sp>
        <p:nvSpPr>
          <p:cNvPr id="37" name="Rectangle 41">
            <a:extLst>
              <a:ext uri="{FF2B5EF4-FFF2-40B4-BE49-F238E27FC236}">
                <a16:creationId xmlns:a16="http://schemas.microsoft.com/office/drawing/2014/main" id="{F67A96D3-2C7A-4B31-89A3-C614CDD054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92080" y="3356992"/>
            <a:ext cx="3456383" cy="70759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91440" rIns="91440" bIns="91440" anchor="ctr" anchorCtr="0" upright="1">
            <a:no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CA" sz="1100" dirty="0">
                <a:effectLst/>
                <a:latin typeface="+mj-lt"/>
                <a:ea typeface="Calibri"/>
                <a:cs typeface="Times New Roman" panose="02020603050405020304" pitchFamily="18" charset="0"/>
              </a:rPr>
              <a:t>Allocated to </a:t>
            </a:r>
            <a:r>
              <a:rPr lang="en-CA" sz="1100" dirty="0">
                <a:latin typeface="+mj-lt"/>
                <a:ea typeface="Calibri"/>
                <a:cs typeface="Times New Roman" panose="02020603050405020304" pitchFamily="18" charset="0"/>
              </a:rPr>
              <a:t>SPIOMET</a:t>
            </a:r>
            <a:r>
              <a:rPr lang="en-CA" sz="1100" dirty="0">
                <a:effectLst/>
                <a:latin typeface="+mj-lt"/>
                <a:ea typeface="Calibri"/>
                <a:cs typeface="Times New Roman" panose="02020603050405020304" pitchFamily="18" charset="0"/>
              </a:rPr>
              <a:t> (N= 18)</a:t>
            </a:r>
            <a:endParaRPr lang="es-ES" sz="1100" dirty="0">
              <a:latin typeface="+mj-lt"/>
              <a:ea typeface="Calibri"/>
              <a:cs typeface="Times New Roman" panose="02020603050405020304" pitchFamily="18" charset="0"/>
            </a:endParaRPr>
          </a:p>
          <a:p>
            <a:pPr marL="171450" indent="-171450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CA" sz="1100" dirty="0">
                <a:effectLst/>
                <a:latin typeface="+mj-lt"/>
                <a:ea typeface="Calibri"/>
                <a:cs typeface="Times New Roman" panose="02020603050405020304" pitchFamily="18" charset="0"/>
              </a:rPr>
              <a:t>Received allocated intervention (N= 18)</a:t>
            </a:r>
            <a:endParaRPr lang="es-ES" sz="1100" dirty="0">
              <a:latin typeface="+mj-lt"/>
              <a:ea typeface="Calibri"/>
              <a:cs typeface="Times New Roman" panose="02020603050405020304" pitchFamily="18" charset="0"/>
            </a:endParaRPr>
          </a:p>
          <a:p>
            <a:pPr marL="171450" indent="-171450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CA" sz="1100" dirty="0">
                <a:effectLst/>
                <a:latin typeface="+mj-lt"/>
                <a:ea typeface="Calibri"/>
                <a:cs typeface="Times New Roman" panose="02020603050405020304" pitchFamily="18" charset="0"/>
              </a:rPr>
              <a:t>Did not receive allocated intervention (N= 0)</a:t>
            </a:r>
            <a:endParaRPr lang="es-ES" sz="1100" dirty="0">
              <a:latin typeface="+mj-lt"/>
              <a:ea typeface="Calibri"/>
              <a:cs typeface="Times New Roman" panose="02020603050405020304" pitchFamily="18" charset="0"/>
            </a:endParaRPr>
          </a:p>
        </p:txBody>
      </p:sp>
      <p:sp>
        <p:nvSpPr>
          <p:cNvPr id="38" name="Rectangle 41">
            <a:extLst>
              <a:ext uri="{FF2B5EF4-FFF2-40B4-BE49-F238E27FC236}">
                <a16:creationId xmlns:a16="http://schemas.microsoft.com/office/drawing/2014/main" id="{F09A7ACB-D3FB-4581-A8D5-BD7A4A7020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92080" y="4437112"/>
            <a:ext cx="3456063" cy="60167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91440" rIns="91440" bIns="91440" anchor="ctr" anchorCtr="0" upright="1"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US" sz="1100" dirty="0">
                <a:latin typeface="+mj-lt"/>
                <a:ea typeface="Calibri"/>
                <a:cs typeface="Times New Roman" panose="02020603050405020304" pitchFamily="18" charset="0"/>
              </a:rPr>
              <a:t>Stool sample available for microbiota analysis at baseline (N= 15)</a:t>
            </a:r>
          </a:p>
        </p:txBody>
      </p:sp>
      <p:sp>
        <p:nvSpPr>
          <p:cNvPr id="39" name="Rectangle 41">
            <a:extLst>
              <a:ext uri="{FF2B5EF4-FFF2-40B4-BE49-F238E27FC236}">
                <a16:creationId xmlns:a16="http://schemas.microsoft.com/office/drawing/2014/main" id="{BADADCA1-48E0-43B7-A446-6251BF62A3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92401" y="5491624"/>
            <a:ext cx="3455742" cy="60167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91440" rIns="91440" bIns="91440" anchor="ctr" anchorCtr="0" upright="1"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US" sz="1100" dirty="0">
                <a:latin typeface="+mj-lt"/>
                <a:ea typeface="Calibri"/>
                <a:cs typeface="Times New Roman" panose="02020603050405020304" pitchFamily="18" charset="0"/>
              </a:rPr>
              <a:t>Stool sample available for microbiota analysis after 1 yr on treatment (N= 11)</a:t>
            </a:r>
          </a:p>
        </p:txBody>
      </p:sp>
      <p:sp>
        <p:nvSpPr>
          <p:cNvPr id="48" name="Afgeronde rechthoek 57">
            <a:extLst>
              <a:ext uri="{FF2B5EF4-FFF2-40B4-BE49-F238E27FC236}">
                <a16:creationId xmlns:a16="http://schemas.microsoft.com/office/drawing/2014/main" id="{ED6A3EFB-329C-4944-B9C1-B0BCC14D7C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51920" y="2977208"/>
            <a:ext cx="1428446" cy="307776"/>
          </a:xfrm>
          <a:prstGeom prst="roundRect">
            <a:avLst>
              <a:gd name="adj" fmla="val 16667"/>
            </a:avLst>
          </a:prstGeom>
          <a:solidFill>
            <a:schemeClr val="bg1">
              <a:lumMod val="85000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es-ES" sz="1100" b="1" dirty="0">
                <a:latin typeface="+mj-lt"/>
                <a:cs typeface="Times New Roman" panose="02020603050405020304" pitchFamily="18" charset="0"/>
              </a:rPr>
              <a:t>Allocation</a:t>
            </a:r>
          </a:p>
        </p:txBody>
      </p:sp>
      <p:sp>
        <p:nvSpPr>
          <p:cNvPr id="50" name="Rectangle 41">
            <a:extLst>
              <a:ext uri="{FF2B5EF4-FFF2-40B4-BE49-F238E27FC236}">
                <a16:creationId xmlns:a16="http://schemas.microsoft.com/office/drawing/2014/main" id="{EF23142D-5A27-4AF3-AE22-F096788F30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51598" y="2173570"/>
            <a:ext cx="1440481" cy="46334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91440" rIns="91440" bIns="91440" anchor="ctr" anchorCtr="0" upright="1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CA" sz="1100" dirty="0">
                <a:effectLst/>
                <a:latin typeface="+mj-lt"/>
                <a:ea typeface="Calibri"/>
                <a:cs typeface="Times New Roman" panose="02020603050405020304" pitchFamily="18" charset="0"/>
              </a:rPr>
              <a:t>Randomized</a:t>
            </a:r>
            <a:r>
              <a:rPr lang="es-ES" sz="1100" dirty="0">
                <a:latin typeface="+mj-lt"/>
                <a:ea typeface="Calibri"/>
                <a:cs typeface="Times New Roman" panose="02020603050405020304" pitchFamily="18" charset="0"/>
              </a:rPr>
              <a:t>                  (N= 35)</a:t>
            </a:r>
            <a:endParaRPr lang="en-CA" sz="1100" dirty="0">
              <a:effectLst/>
              <a:latin typeface="+mj-lt"/>
              <a:ea typeface="Calibri"/>
              <a:cs typeface="Times New Roman" panose="02020603050405020304" pitchFamily="18" charset="0"/>
            </a:endParaRPr>
          </a:p>
        </p:txBody>
      </p:sp>
      <p:cxnSp>
        <p:nvCxnSpPr>
          <p:cNvPr id="18" name="Conector recto de flecha 17">
            <a:extLst>
              <a:ext uri="{FF2B5EF4-FFF2-40B4-BE49-F238E27FC236}">
                <a16:creationId xmlns:a16="http://schemas.microsoft.com/office/drawing/2014/main" id="{0ABD3B8F-B57E-4176-9F44-ACA3BCCC2065}"/>
              </a:ext>
            </a:extLst>
          </p:cNvPr>
          <p:cNvCxnSpPr>
            <a:cxnSpLocks/>
            <a:stCxn id="19" idx="2"/>
            <a:endCxn id="29" idx="0"/>
          </p:cNvCxnSpPr>
          <p:nvPr/>
        </p:nvCxnSpPr>
        <p:spPr>
          <a:xfrm>
            <a:off x="2123408" y="4064587"/>
            <a:ext cx="160" cy="3725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Conector recto de flecha 21">
            <a:extLst>
              <a:ext uri="{FF2B5EF4-FFF2-40B4-BE49-F238E27FC236}">
                <a16:creationId xmlns:a16="http://schemas.microsoft.com/office/drawing/2014/main" id="{E53715DE-7F01-47AD-A624-AAAC01D17AC1}"/>
              </a:ext>
            </a:extLst>
          </p:cNvPr>
          <p:cNvCxnSpPr>
            <a:cxnSpLocks/>
            <a:stCxn id="29" idx="2"/>
            <a:endCxn id="35" idx="0"/>
          </p:cNvCxnSpPr>
          <p:nvPr/>
        </p:nvCxnSpPr>
        <p:spPr>
          <a:xfrm>
            <a:off x="2123568" y="5038784"/>
            <a:ext cx="161" cy="45284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Rectangle 41">
            <a:extLst>
              <a:ext uri="{FF2B5EF4-FFF2-40B4-BE49-F238E27FC236}">
                <a16:creationId xmlns:a16="http://schemas.microsoft.com/office/drawing/2014/main" id="{9E402962-891B-4A17-868B-3B79CCEBFF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51920" y="692696"/>
            <a:ext cx="1440481" cy="46334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91440" rIns="91440" bIns="91440" anchor="ctr" anchorCtr="0" upright="1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AU" sz="1100" dirty="0">
                <a:effectLst/>
                <a:latin typeface="+mj-lt"/>
                <a:ea typeface="Calibri"/>
                <a:cs typeface="Times New Roman" panose="02020603050405020304" pitchFamily="18" charset="0"/>
              </a:rPr>
              <a:t>Assessed for eligibility (N= 41)</a:t>
            </a:r>
          </a:p>
        </p:txBody>
      </p:sp>
      <p:cxnSp>
        <p:nvCxnSpPr>
          <p:cNvPr id="24" name="Conector recto de flecha 23">
            <a:extLst>
              <a:ext uri="{FF2B5EF4-FFF2-40B4-BE49-F238E27FC236}">
                <a16:creationId xmlns:a16="http://schemas.microsoft.com/office/drawing/2014/main" id="{33CFDBD3-E64E-4F76-B880-29F2A31C79D8}"/>
              </a:ext>
            </a:extLst>
          </p:cNvPr>
          <p:cNvCxnSpPr>
            <a:stCxn id="52" idx="2"/>
            <a:endCxn id="50" idx="0"/>
          </p:cNvCxnSpPr>
          <p:nvPr/>
        </p:nvCxnSpPr>
        <p:spPr>
          <a:xfrm flipH="1">
            <a:off x="4571839" y="1156038"/>
            <a:ext cx="322" cy="10175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Conector recto 27">
            <a:extLst>
              <a:ext uri="{FF2B5EF4-FFF2-40B4-BE49-F238E27FC236}">
                <a16:creationId xmlns:a16="http://schemas.microsoft.com/office/drawing/2014/main" id="{398FBF1B-0BF8-459A-974F-03D0BB97AD4B}"/>
              </a:ext>
            </a:extLst>
          </p:cNvPr>
          <p:cNvCxnSpPr>
            <a:cxnSpLocks/>
          </p:cNvCxnSpPr>
          <p:nvPr/>
        </p:nvCxnSpPr>
        <p:spPr>
          <a:xfrm flipH="1">
            <a:off x="2123407" y="2780928"/>
            <a:ext cx="2448434" cy="0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6" name="Conector recto 65">
            <a:extLst>
              <a:ext uri="{FF2B5EF4-FFF2-40B4-BE49-F238E27FC236}">
                <a16:creationId xmlns:a16="http://schemas.microsoft.com/office/drawing/2014/main" id="{6117887F-DE50-41EB-8F47-E67CE1AFA488}"/>
              </a:ext>
            </a:extLst>
          </p:cNvPr>
          <p:cNvCxnSpPr>
            <a:cxnSpLocks/>
          </p:cNvCxnSpPr>
          <p:nvPr/>
        </p:nvCxnSpPr>
        <p:spPr>
          <a:xfrm flipH="1">
            <a:off x="4572001" y="2780928"/>
            <a:ext cx="244811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8" name="Afgeronde rechthoek 57">
            <a:extLst>
              <a:ext uri="{FF2B5EF4-FFF2-40B4-BE49-F238E27FC236}">
                <a16:creationId xmlns:a16="http://schemas.microsoft.com/office/drawing/2014/main" id="{1890FE69-726E-47D0-B965-14A15EDBD3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51920" y="5137448"/>
            <a:ext cx="1428446" cy="307776"/>
          </a:xfrm>
          <a:prstGeom prst="roundRect">
            <a:avLst>
              <a:gd name="adj" fmla="val 16667"/>
            </a:avLst>
          </a:prstGeom>
          <a:solidFill>
            <a:schemeClr val="bg1">
              <a:lumMod val="85000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es-ES" sz="1100" b="1" dirty="0">
                <a:latin typeface="+mj-lt"/>
                <a:cs typeface="Times New Roman" panose="02020603050405020304" pitchFamily="18" charset="0"/>
              </a:rPr>
              <a:t>Follow-up</a:t>
            </a:r>
          </a:p>
        </p:txBody>
      </p:sp>
      <p:cxnSp>
        <p:nvCxnSpPr>
          <p:cNvPr id="61" name="Conector recto 60">
            <a:extLst>
              <a:ext uri="{FF2B5EF4-FFF2-40B4-BE49-F238E27FC236}">
                <a16:creationId xmlns:a16="http://schemas.microsoft.com/office/drawing/2014/main" id="{F62570BE-9623-4FEB-B64B-1107AD94CC27}"/>
              </a:ext>
            </a:extLst>
          </p:cNvPr>
          <p:cNvCxnSpPr>
            <a:stCxn id="50" idx="2"/>
          </p:cNvCxnSpPr>
          <p:nvPr/>
        </p:nvCxnSpPr>
        <p:spPr>
          <a:xfrm>
            <a:off x="4571839" y="2636912"/>
            <a:ext cx="0" cy="14401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3" name="Conector recto de flecha 62">
            <a:extLst>
              <a:ext uri="{FF2B5EF4-FFF2-40B4-BE49-F238E27FC236}">
                <a16:creationId xmlns:a16="http://schemas.microsoft.com/office/drawing/2014/main" id="{066DDD16-058A-46B4-9E11-C1878015CD7A}"/>
              </a:ext>
            </a:extLst>
          </p:cNvPr>
          <p:cNvCxnSpPr>
            <a:cxnSpLocks/>
            <a:endCxn id="12" idx="1"/>
          </p:cNvCxnSpPr>
          <p:nvPr/>
        </p:nvCxnSpPr>
        <p:spPr>
          <a:xfrm>
            <a:off x="4571839" y="1664804"/>
            <a:ext cx="34607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9" name="Conector recto de flecha 68">
            <a:extLst>
              <a:ext uri="{FF2B5EF4-FFF2-40B4-BE49-F238E27FC236}">
                <a16:creationId xmlns:a16="http://schemas.microsoft.com/office/drawing/2014/main" id="{456AC99E-7EA9-47B2-B10A-BA38D7F5877A}"/>
              </a:ext>
            </a:extLst>
          </p:cNvPr>
          <p:cNvCxnSpPr>
            <a:cxnSpLocks/>
            <a:stCxn id="37" idx="2"/>
            <a:endCxn id="38" idx="0"/>
          </p:cNvCxnSpPr>
          <p:nvPr/>
        </p:nvCxnSpPr>
        <p:spPr>
          <a:xfrm flipH="1">
            <a:off x="7020112" y="4064587"/>
            <a:ext cx="160" cy="3725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1" name="Conector recto de flecha 70">
            <a:extLst>
              <a:ext uri="{FF2B5EF4-FFF2-40B4-BE49-F238E27FC236}">
                <a16:creationId xmlns:a16="http://schemas.microsoft.com/office/drawing/2014/main" id="{ED8C621D-9ED6-4F5F-9E42-4860494352F6}"/>
              </a:ext>
            </a:extLst>
          </p:cNvPr>
          <p:cNvCxnSpPr>
            <a:cxnSpLocks/>
            <a:stCxn id="38" idx="2"/>
            <a:endCxn id="39" idx="0"/>
          </p:cNvCxnSpPr>
          <p:nvPr/>
        </p:nvCxnSpPr>
        <p:spPr>
          <a:xfrm>
            <a:off x="7020112" y="5038784"/>
            <a:ext cx="160" cy="45284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ector recto de flecha 14">
            <a:extLst>
              <a:ext uri="{FF2B5EF4-FFF2-40B4-BE49-F238E27FC236}">
                <a16:creationId xmlns:a16="http://schemas.microsoft.com/office/drawing/2014/main" id="{D0428F40-41B6-48C8-A658-D7054BE8DAD3}"/>
              </a:ext>
            </a:extLst>
          </p:cNvPr>
          <p:cNvCxnSpPr>
            <a:cxnSpLocks/>
            <a:endCxn id="19" idx="0"/>
          </p:cNvCxnSpPr>
          <p:nvPr/>
        </p:nvCxnSpPr>
        <p:spPr>
          <a:xfrm>
            <a:off x="2123407" y="2780928"/>
            <a:ext cx="1" cy="5760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Conector recto de flecha 20">
            <a:extLst>
              <a:ext uri="{FF2B5EF4-FFF2-40B4-BE49-F238E27FC236}">
                <a16:creationId xmlns:a16="http://schemas.microsoft.com/office/drawing/2014/main" id="{3C625304-98DE-4955-8556-EAFEDFD76B06}"/>
              </a:ext>
            </a:extLst>
          </p:cNvPr>
          <p:cNvCxnSpPr>
            <a:endCxn id="37" idx="0"/>
          </p:cNvCxnSpPr>
          <p:nvPr/>
        </p:nvCxnSpPr>
        <p:spPr>
          <a:xfrm>
            <a:off x="7020111" y="2780928"/>
            <a:ext cx="161" cy="5760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5515788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216</TotalTime>
  <Words>197</Words>
  <Application>Microsoft Office PowerPoint</Application>
  <PresentationFormat>Presentación en pantalla (4:3)</PresentationFormat>
  <Paragraphs>23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de Office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Cristina Garcia Beltran</dc:creator>
  <cp:lastModifiedBy>Cristina Garcia Beltram</cp:lastModifiedBy>
  <cp:revision>20</cp:revision>
  <dcterms:created xsi:type="dcterms:W3CDTF">2020-02-13T10:41:19Z</dcterms:created>
  <dcterms:modified xsi:type="dcterms:W3CDTF">2020-06-19T08:32:33Z</dcterms:modified>
</cp:coreProperties>
</file>