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0691813" cy="15119350"/>
  <p:notesSz cx="10234613" cy="14663738"/>
  <p:defaultTextStyle>
    <a:defPPr>
      <a:defRPr lang="fr-FR"/>
    </a:defPPr>
    <a:lvl1pPr marL="0" algn="l" defTabSz="1474430" rtl="0" eaLnBrk="1" latinLnBrk="0" hangingPunct="1">
      <a:defRPr sz="2895" kern="1200">
        <a:solidFill>
          <a:schemeClr val="tx1"/>
        </a:solidFill>
        <a:latin typeface="+mn-lt"/>
        <a:ea typeface="+mn-ea"/>
        <a:cs typeface="+mn-cs"/>
      </a:defRPr>
    </a:lvl1pPr>
    <a:lvl2pPr marL="737215" algn="l" defTabSz="1474430" rtl="0" eaLnBrk="1" latinLnBrk="0" hangingPunct="1">
      <a:defRPr sz="2895" kern="1200">
        <a:solidFill>
          <a:schemeClr val="tx1"/>
        </a:solidFill>
        <a:latin typeface="+mn-lt"/>
        <a:ea typeface="+mn-ea"/>
        <a:cs typeface="+mn-cs"/>
      </a:defRPr>
    </a:lvl2pPr>
    <a:lvl3pPr marL="1474430" algn="l" defTabSz="1474430" rtl="0" eaLnBrk="1" latinLnBrk="0" hangingPunct="1">
      <a:defRPr sz="2895" kern="1200">
        <a:solidFill>
          <a:schemeClr val="tx1"/>
        </a:solidFill>
        <a:latin typeface="+mn-lt"/>
        <a:ea typeface="+mn-ea"/>
        <a:cs typeface="+mn-cs"/>
      </a:defRPr>
    </a:lvl3pPr>
    <a:lvl4pPr marL="2211644" algn="l" defTabSz="1474430" rtl="0" eaLnBrk="1" latinLnBrk="0" hangingPunct="1">
      <a:defRPr sz="2895" kern="1200">
        <a:solidFill>
          <a:schemeClr val="tx1"/>
        </a:solidFill>
        <a:latin typeface="+mn-lt"/>
        <a:ea typeface="+mn-ea"/>
        <a:cs typeface="+mn-cs"/>
      </a:defRPr>
    </a:lvl4pPr>
    <a:lvl5pPr marL="2948860" algn="l" defTabSz="1474430" rtl="0" eaLnBrk="1" latinLnBrk="0" hangingPunct="1">
      <a:defRPr sz="2895" kern="1200">
        <a:solidFill>
          <a:schemeClr val="tx1"/>
        </a:solidFill>
        <a:latin typeface="+mn-lt"/>
        <a:ea typeface="+mn-ea"/>
        <a:cs typeface="+mn-cs"/>
      </a:defRPr>
    </a:lvl5pPr>
    <a:lvl6pPr marL="3686074" algn="l" defTabSz="1474430" rtl="0" eaLnBrk="1" latinLnBrk="0" hangingPunct="1">
      <a:defRPr sz="2895" kern="1200">
        <a:solidFill>
          <a:schemeClr val="tx1"/>
        </a:solidFill>
        <a:latin typeface="+mn-lt"/>
        <a:ea typeface="+mn-ea"/>
        <a:cs typeface="+mn-cs"/>
      </a:defRPr>
    </a:lvl6pPr>
    <a:lvl7pPr marL="4423290" algn="l" defTabSz="1474430" rtl="0" eaLnBrk="1" latinLnBrk="0" hangingPunct="1">
      <a:defRPr sz="2895" kern="1200">
        <a:solidFill>
          <a:schemeClr val="tx1"/>
        </a:solidFill>
        <a:latin typeface="+mn-lt"/>
        <a:ea typeface="+mn-ea"/>
        <a:cs typeface="+mn-cs"/>
      </a:defRPr>
    </a:lvl7pPr>
    <a:lvl8pPr marL="5160505" algn="l" defTabSz="1474430" rtl="0" eaLnBrk="1" latinLnBrk="0" hangingPunct="1">
      <a:defRPr sz="2895" kern="1200">
        <a:solidFill>
          <a:schemeClr val="tx1"/>
        </a:solidFill>
        <a:latin typeface="+mn-lt"/>
        <a:ea typeface="+mn-ea"/>
        <a:cs typeface="+mn-cs"/>
      </a:defRPr>
    </a:lvl8pPr>
    <a:lvl9pPr marL="5897720" algn="l" defTabSz="1474430" rtl="0" eaLnBrk="1" latinLnBrk="0" hangingPunct="1">
      <a:defRPr sz="289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ersion 2022" id="{03569F93-87EB-499B-87E9-156BFC639A46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5577" userDrawn="1">
          <p15:clr>
            <a:srgbClr val="A4A3A4"/>
          </p15:clr>
        </p15:guide>
        <p15:guide id="2" pos="359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loriane Sophie Muller" initials="FSM" lastIdx="9" clrIdx="0">
    <p:extLst>
      <p:ext uri="{19B8F6BF-5375-455C-9EA6-DF929625EA0E}">
        <p15:presenceInfo xmlns:p15="http://schemas.microsoft.com/office/powerpoint/2012/main" userId="S-1-5-21-2549886845-264585227-397852783-58385" providerId="AD"/>
      </p:ext>
    </p:extLst>
  </p:cmAuthor>
  <p:cmAuthor id="2" name="Dimitri Donzé" initials="DD" lastIdx="6" clrIdx="1">
    <p:extLst>
      <p:ext uri="{19B8F6BF-5375-455C-9EA6-DF929625EA0E}">
        <p15:presenceInfo xmlns:p15="http://schemas.microsoft.com/office/powerpoint/2012/main" userId="S-1-5-21-2549886845-264585227-397852783-30799" providerId="AD"/>
      </p:ext>
    </p:extLst>
  </p:cmAuthor>
  <p:cmAuthor id="3" name="Jean-Blaise Claivaz" initials="JC" lastIdx="5" clrIdx="2">
    <p:extLst>
      <p:ext uri="{19B8F6BF-5375-455C-9EA6-DF929625EA0E}">
        <p15:presenceInfo xmlns:p15="http://schemas.microsoft.com/office/powerpoint/2012/main" userId="S-1-5-21-2549886845-264585227-397852783-32795" providerId="AD"/>
      </p:ext>
    </p:extLst>
  </p:cmAuthor>
  <p:cmAuthor id="4" name="Claire Wuillemin" initials="CW" lastIdx="3" clrIdx="3">
    <p:extLst>
      <p:ext uri="{19B8F6BF-5375-455C-9EA6-DF929625EA0E}">
        <p15:presenceInfo xmlns:p15="http://schemas.microsoft.com/office/powerpoint/2012/main" userId="S-1-5-21-2549886845-264585227-397852783-547083" providerId="AD"/>
      </p:ext>
    </p:extLst>
  </p:cmAuthor>
  <p:cmAuthor id="5" name="Elena Maria Fachinotti" initials="EMF" lastIdx="1" clrIdx="4">
    <p:extLst>
      <p:ext uri="{19B8F6BF-5375-455C-9EA6-DF929625EA0E}">
        <p15:presenceInfo xmlns:p15="http://schemas.microsoft.com/office/powerpoint/2012/main" userId="S-1-5-21-2549886845-264585227-397852783-98107" providerId="AD"/>
      </p:ext>
    </p:extLst>
  </p:cmAuthor>
  <p:cmAuthor id="6" name="Floriane Sophie Muller" initials="FSM [2]" lastIdx="9" clrIdx="5">
    <p:extLst>
      <p:ext uri="{19B8F6BF-5375-455C-9EA6-DF929625EA0E}">
        <p15:presenceInfo xmlns:p15="http://schemas.microsoft.com/office/powerpoint/2012/main" userId="S::floriane.muller@unige.ch::6b4d021e-e778-4371-88a5-9f255b274ac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98BD"/>
    <a:srgbClr val="CC0000"/>
    <a:srgbClr val="CF0063"/>
    <a:srgbClr val="DE0000"/>
    <a:srgbClr val="E1EDF3"/>
    <a:srgbClr val="F68212"/>
    <a:srgbClr val="FCE4E2"/>
    <a:srgbClr val="FDEFE9"/>
    <a:srgbClr val="F47115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93D81CF-94F2-401A-BA57-92F5A7B2D0C5}" styleName="Style moye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0" autoAdjust="0"/>
    <p:restoredTop sz="94690" autoAdjust="0"/>
  </p:normalViewPr>
  <p:slideViewPr>
    <p:cSldViewPr>
      <p:cViewPr>
        <p:scale>
          <a:sx n="66" d="100"/>
          <a:sy n="66" d="100"/>
        </p:scale>
        <p:origin x="288" y="48"/>
      </p:cViewPr>
      <p:guideLst>
        <p:guide orient="horz" pos="5577"/>
        <p:guide pos="3595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435053" cy="735373"/>
          </a:xfrm>
          <a:prstGeom prst="rect">
            <a:avLst/>
          </a:prstGeom>
        </p:spPr>
        <p:txBody>
          <a:bodyPr vert="horz" lIns="93627" tIns="46814" rIns="93627" bIns="46814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797927" y="0"/>
            <a:ext cx="4435053" cy="735373"/>
          </a:xfrm>
          <a:prstGeom prst="rect">
            <a:avLst/>
          </a:prstGeom>
        </p:spPr>
        <p:txBody>
          <a:bodyPr vert="horz" lIns="93627" tIns="46814" rIns="93627" bIns="46814" rtlCol="0"/>
          <a:lstStyle>
            <a:lvl1pPr algn="r">
              <a:defRPr sz="1200"/>
            </a:lvl1pPr>
          </a:lstStyle>
          <a:p>
            <a:fld id="{F7AFE537-9651-4CB0-B2AA-03DF37A33F2D}" type="datetimeFigureOut">
              <a:rPr lang="fr-CH" smtClean="0"/>
              <a:t>18.10.2023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367088" y="1833563"/>
            <a:ext cx="3500437" cy="49482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627" tIns="46814" rIns="93627" bIns="46814" rtlCol="0" anchor="ctr"/>
          <a:lstStyle/>
          <a:p>
            <a:endParaRPr lang="fr-CH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1022972" y="7057320"/>
            <a:ext cx="8188671" cy="5772844"/>
          </a:xfrm>
          <a:prstGeom prst="rect">
            <a:avLst/>
          </a:prstGeom>
        </p:spPr>
        <p:txBody>
          <a:bodyPr vert="horz" lIns="93627" tIns="46814" rIns="93627" bIns="46814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13928365"/>
            <a:ext cx="4435053" cy="735373"/>
          </a:xfrm>
          <a:prstGeom prst="rect">
            <a:avLst/>
          </a:prstGeom>
        </p:spPr>
        <p:txBody>
          <a:bodyPr vert="horz" lIns="93627" tIns="46814" rIns="93627" bIns="46814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797927" y="13928365"/>
            <a:ext cx="4435053" cy="735373"/>
          </a:xfrm>
          <a:prstGeom prst="rect">
            <a:avLst/>
          </a:prstGeom>
        </p:spPr>
        <p:txBody>
          <a:bodyPr vert="horz" lIns="93627" tIns="46814" rIns="93627" bIns="46814" rtlCol="0" anchor="b"/>
          <a:lstStyle>
            <a:lvl1pPr algn="r">
              <a:defRPr sz="1200"/>
            </a:lvl1pPr>
          </a:lstStyle>
          <a:p>
            <a:fld id="{A2BDA3B5-5F0E-423F-ACBB-1F6337CF9AC9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2054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46407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1pPr>
    <a:lvl2pPr marL="323204" algn="l" defTabSz="646407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2pPr>
    <a:lvl3pPr marL="646407" algn="l" defTabSz="646407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3pPr>
    <a:lvl4pPr marL="969612" algn="l" defTabSz="646407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4pPr>
    <a:lvl5pPr marL="1292815" algn="l" defTabSz="646407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5pPr>
    <a:lvl6pPr marL="1616020" algn="l" defTabSz="646407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6pPr>
    <a:lvl7pPr marL="1939223" algn="l" defTabSz="646407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7pPr>
    <a:lvl8pPr marL="2262427" algn="l" defTabSz="646407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8pPr>
    <a:lvl9pPr marL="2585631" algn="l" defTabSz="646407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1886" y="4696800"/>
            <a:ext cx="9088041" cy="324086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3773" y="8567631"/>
            <a:ext cx="7484269" cy="386383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64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28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09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56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2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185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49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1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18.10.2023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70658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18.10.2023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1885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25669633" y="3779838"/>
            <a:ext cx="7965029" cy="805245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770832" y="3779838"/>
            <a:ext cx="23720605" cy="805245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18.10.2023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65897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18.10.2023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07810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579" y="9715584"/>
            <a:ext cx="9088041" cy="3002871"/>
          </a:xfrm>
        </p:spPr>
        <p:txBody>
          <a:bodyPr anchor="t"/>
          <a:lstStyle>
            <a:lvl1pPr algn="l">
              <a:defRPr sz="6453" b="1" cap="all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579" y="6408228"/>
            <a:ext cx="9088041" cy="3307357"/>
          </a:xfrm>
        </p:spPr>
        <p:txBody>
          <a:bodyPr anchor="b"/>
          <a:lstStyle>
            <a:lvl1pPr marL="0" indent="0">
              <a:buNone/>
              <a:defRPr sz="3210">
                <a:solidFill>
                  <a:schemeClr val="tx1">
                    <a:tint val="75000"/>
                  </a:schemeClr>
                </a:solidFill>
              </a:defRPr>
            </a:lvl1pPr>
            <a:lvl2pPr marL="736422" indent="0">
              <a:buNone/>
              <a:defRPr sz="2892">
                <a:solidFill>
                  <a:schemeClr val="tx1">
                    <a:tint val="75000"/>
                  </a:schemeClr>
                </a:solidFill>
              </a:defRPr>
            </a:lvl2pPr>
            <a:lvl3pPr marL="1472844" indent="0">
              <a:buNone/>
              <a:defRPr sz="2574">
                <a:solidFill>
                  <a:schemeClr val="tx1">
                    <a:tint val="75000"/>
                  </a:schemeClr>
                </a:solidFill>
              </a:defRPr>
            </a:lvl3pPr>
            <a:lvl4pPr marL="2209267" indent="0">
              <a:buNone/>
              <a:defRPr sz="2257">
                <a:solidFill>
                  <a:schemeClr val="tx1">
                    <a:tint val="75000"/>
                  </a:schemeClr>
                </a:solidFill>
              </a:defRPr>
            </a:lvl4pPr>
            <a:lvl5pPr marL="2945689" indent="0">
              <a:buNone/>
              <a:defRPr sz="2257">
                <a:solidFill>
                  <a:schemeClr val="tx1">
                    <a:tint val="75000"/>
                  </a:schemeClr>
                </a:solidFill>
              </a:defRPr>
            </a:lvl5pPr>
            <a:lvl6pPr marL="3682111" indent="0">
              <a:buNone/>
              <a:defRPr sz="2257">
                <a:solidFill>
                  <a:schemeClr val="tx1">
                    <a:tint val="75000"/>
                  </a:schemeClr>
                </a:solidFill>
              </a:defRPr>
            </a:lvl6pPr>
            <a:lvl7pPr marL="4418533" indent="0">
              <a:buNone/>
              <a:defRPr sz="2257">
                <a:solidFill>
                  <a:schemeClr val="tx1">
                    <a:tint val="75000"/>
                  </a:schemeClr>
                </a:solidFill>
              </a:defRPr>
            </a:lvl7pPr>
            <a:lvl8pPr marL="5154956" indent="0">
              <a:buNone/>
              <a:defRPr sz="2257">
                <a:solidFill>
                  <a:schemeClr val="tx1">
                    <a:tint val="75000"/>
                  </a:schemeClr>
                </a:solidFill>
              </a:defRPr>
            </a:lvl8pPr>
            <a:lvl9pPr marL="5891378" indent="0">
              <a:buNone/>
              <a:defRPr sz="22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18.10.2023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74757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770832" y="22021054"/>
            <a:ext cx="15842817" cy="62283322"/>
          </a:xfrm>
        </p:spPr>
        <p:txBody>
          <a:bodyPr/>
          <a:lstStyle>
            <a:lvl1pPr>
              <a:defRPr sz="4514"/>
            </a:lvl1pPr>
            <a:lvl2pPr>
              <a:defRPr sz="3879"/>
            </a:lvl2pPr>
            <a:lvl3pPr>
              <a:defRPr sz="3210"/>
            </a:lvl3pPr>
            <a:lvl4pPr>
              <a:defRPr sz="2892"/>
            </a:lvl4pPr>
            <a:lvl5pPr>
              <a:defRPr sz="2892"/>
            </a:lvl5pPr>
            <a:lvl6pPr>
              <a:defRPr sz="2892"/>
            </a:lvl6pPr>
            <a:lvl7pPr>
              <a:defRPr sz="2892"/>
            </a:lvl7pPr>
            <a:lvl8pPr>
              <a:defRPr sz="2892"/>
            </a:lvl8pPr>
            <a:lvl9pPr>
              <a:defRPr sz="2892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7791847" y="22021054"/>
            <a:ext cx="15842816" cy="62283322"/>
          </a:xfrm>
        </p:spPr>
        <p:txBody>
          <a:bodyPr/>
          <a:lstStyle>
            <a:lvl1pPr>
              <a:defRPr sz="4514"/>
            </a:lvl1pPr>
            <a:lvl2pPr>
              <a:defRPr sz="3879"/>
            </a:lvl2pPr>
            <a:lvl3pPr>
              <a:defRPr sz="3210"/>
            </a:lvl3pPr>
            <a:lvl4pPr>
              <a:defRPr sz="2892"/>
            </a:lvl4pPr>
            <a:lvl5pPr>
              <a:defRPr sz="2892"/>
            </a:lvl5pPr>
            <a:lvl6pPr>
              <a:defRPr sz="2892"/>
            </a:lvl6pPr>
            <a:lvl7pPr>
              <a:defRPr sz="2892"/>
            </a:lvl7pPr>
            <a:lvl8pPr>
              <a:defRPr sz="2892"/>
            </a:lvl8pPr>
            <a:lvl9pPr>
              <a:defRPr sz="2892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18.10.2023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23377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592" y="605477"/>
            <a:ext cx="9622632" cy="2519891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591" y="3384357"/>
            <a:ext cx="4724075" cy="1410438"/>
          </a:xfrm>
        </p:spPr>
        <p:txBody>
          <a:bodyPr anchor="b"/>
          <a:lstStyle>
            <a:lvl1pPr marL="0" indent="0">
              <a:buNone/>
              <a:defRPr sz="3879" b="1"/>
            </a:lvl1pPr>
            <a:lvl2pPr marL="736422" indent="0">
              <a:buNone/>
              <a:defRPr sz="3210" b="1"/>
            </a:lvl2pPr>
            <a:lvl3pPr marL="1472844" indent="0">
              <a:buNone/>
              <a:defRPr sz="2892" b="1"/>
            </a:lvl3pPr>
            <a:lvl4pPr marL="2209267" indent="0">
              <a:buNone/>
              <a:defRPr sz="2574" b="1"/>
            </a:lvl4pPr>
            <a:lvl5pPr marL="2945689" indent="0">
              <a:buNone/>
              <a:defRPr sz="2574" b="1"/>
            </a:lvl5pPr>
            <a:lvl6pPr marL="3682111" indent="0">
              <a:buNone/>
              <a:defRPr sz="2574" b="1"/>
            </a:lvl6pPr>
            <a:lvl7pPr marL="4418533" indent="0">
              <a:buNone/>
              <a:defRPr sz="2574" b="1"/>
            </a:lvl7pPr>
            <a:lvl8pPr marL="5154956" indent="0">
              <a:buNone/>
              <a:defRPr sz="2574" b="1"/>
            </a:lvl8pPr>
            <a:lvl9pPr marL="5891378" indent="0">
              <a:buNone/>
              <a:defRPr sz="2574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591" y="4794794"/>
            <a:ext cx="4724075" cy="8711127"/>
          </a:xfrm>
        </p:spPr>
        <p:txBody>
          <a:bodyPr/>
          <a:lstStyle>
            <a:lvl1pPr>
              <a:defRPr sz="3879"/>
            </a:lvl1pPr>
            <a:lvl2pPr>
              <a:defRPr sz="3210"/>
            </a:lvl2pPr>
            <a:lvl3pPr>
              <a:defRPr sz="2892"/>
            </a:lvl3pPr>
            <a:lvl4pPr>
              <a:defRPr sz="2574"/>
            </a:lvl4pPr>
            <a:lvl5pPr>
              <a:defRPr sz="2574"/>
            </a:lvl5pPr>
            <a:lvl6pPr>
              <a:defRPr sz="2574"/>
            </a:lvl6pPr>
            <a:lvl7pPr>
              <a:defRPr sz="2574"/>
            </a:lvl7pPr>
            <a:lvl8pPr>
              <a:defRPr sz="2574"/>
            </a:lvl8pPr>
            <a:lvl9pPr>
              <a:defRPr sz="2574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31293" y="3384357"/>
            <a:ext cx="4725930" cy="1410438"/>
          </a:xfrm>
        </p:spPr>
        <p:txBody>
          <a:bodyPr anchor="b"/>
          <a:lstStyle>
            <a:lvl1pPr marL="0" indent="0">
              <a:buNone/>
              <a:defRPr sz="3879" b="1"/>
            </a:lvl1pPr>
            <a:lvl2pPr marL="736422" indent="0">
              <a:buNone/>
              <a:defRPr sz="3210" b="1"/>
            </a:lvl2pPr>
            <a:lvl3pPr marL="1472844" indent="0">
              <a:buNone/>
              <a:defRPr sz="2892" b="1"/>
            </a:lvl3pPr>
            <a:lvl4pPr marL="2209267" indent="0">
              <a:buNone/>
              <a:defRPr sz="2574" b="1"/>
            </a:lvl4pPr>
            <a:lvl5pPr marL="2945689" indent="0">
              <a:buNone/>
              <a:defRPr sz="2574" b="1"/>
            </a:lvl5pPr>
            <a:lvl6pPr marL="3682111" indent="0">
              <a:buNone/>
              <a:defRPr sz="2574" b="1"/>
            </a:lvl6pPr>
            <a:lvl7pPr marL="4418533" indent="0">
              <a:buNone/>
              <a:defRPr sz="2574" b="1"/>
            </a:lvl7pPr>
            <a:lvl8pPr marL="5154956" indent="0">
              <a:buNone/>
              <a:defRPr sz="2574" b="1"/>
            </a:lvl8pPr>
            <a:lvl9pPr marL="5891378" indent="0">
              <a:buNone/>
              <a:defRPr sz="2574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1293" y="4794794"/>
            <a:ext cx="4725930" cy="8711127"/>
          </a:xfrm>
        </p:spPr>
        <p:txBody>
          <a:bodyPr/>
          <a:lstStyle>
            <a:lvl1pPr>
              <a:defRPr sz="3879"/>
            </a:lvl1pPr>
            <a:lvl2pPr>
              <a:defRPr sz="3210"/>
            </a:lvl2pPr>
            <a:lvl3pPr>
              <a:defRPr sz="2892"/>
            </a:lvl3pPr>
            <a:lvl4pPr>
              <a:defRPr sz="2574"/>
            </a:lvl4pPr>
            <a:lvl5pPr>
              <a:defRPr sz="2574"/>
            </a:lvl5pPr>
            <a:lvl6pPr>
              <a:defRPr sz="2574"/>
            </a:lvl6pPr>
            <a:lvl7pPr>
              <a:defRPr sz="2574"/>
            </a:lvl7pPr>
            <a:lvl8pPr>
              <a:defRPr sz="2574"/>
            </a:lvl8pPr>
            <a:lvl9pPr>
              <a:defRPr sz="2574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18.10.2023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2607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18.10.2023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20286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18.10.2023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56286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591" y="601975"/>
            <a:ext cx="3517533" cy="2561890"/>
          </a:xfrm>
        </p:spPr>
        <p:txBody>
          <a:bodyPr anchor="b"/>
          <a:lstStyle>
            <a:lvl1pPr algn="l">
              <a:defRPr sz="3210" b="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0203" y="601977"/>
            <a:ext cx="5977021" cy="12903946"/>
          </a:xfrm>
        </p:spPr>
        <p:txBody>
          <a:bodyPr/>
          <a:lstStyle>
            <a:lvl1pPr>
              <a:defRPr sz="5149"/>
            </a:lvl1pPr>
            <a:lvl2pPr>
              <a:defRPr sz="4514"/>
            </a:lvl2pPr>
            <a:lvl3pPr>
              <a:defRPr sz="3879"/>
            </a:lvl3pPr>
            <a:lvl4pPr>
              <a:defRPr sz="3210"/>
            </a:lvl4pPr>
            <a:lvl5pPr>
              <a:defRPr sz="3210"/>
            </a:lvl5pPr>
            <a:lvl6pPr>
              <a:defRPr sz="3210"/>
            </a:lvl6pPr>
            <a:lvl7pPr>
              <a:defRPr sz="3210"/>
            </a:lvl7pPr>
            <a:lvl8pPr>
              <a:defRPr sz="3210"/>
            </a:lvl8pPr>
            <a:lvl9pPr>
              <a:defRPr sz="321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591" y="3163867"/>
            <a:ext cx="3517533" cy="10342057"/>
          </a:xfrm>
        </p:spPr>
        <p:txBody>
          <a:bodyPr/>
          <a:lstStyle>
            <a:lvl1pPr marL="0" indent="0">
              <a:buNone/>
              <a:defRPr sz="2257"/>
            </a:lvl1pPr>
            <a:lvl2pPr marL="736422" indent="0">
              <a:buNone/>
              <a:defRPr sz="1940"/>
            </a:lvl2pPr>
            <a:lvl3pPr marL="1472844" indent="0">
              <a:buNone/>
              <a:defRPr sz="1623"/>
            </a:lvl3pPr>
            <a:lvl4pPr marL="2209267" indent="0">
              <a:buNone/>
              <a:defRPr sz="1446"/>
            </a:lvl4pPr>
            <a:lvl5pPr marL="2945689" indent="0">
              <a:buNone/>
              <a:defRPr sz="1446"/>
            </a:lvl5pPr>
            <a:lvl6pPr marL="3682111" indent="0">
              <a:buNone/>
              <a:defRPr sz="1446"/>
            </a:lvl6pPr>
            <a:lvl7pPr marL="4418533" indent="0">
              <a:buNone/>
              <a:defRPr sz="1446"/>
            </a:lvl7pPr>
            <a:lvl8pPr marL="5154956" indent="0">
              <a:buNone/>
              <a:defRPr sz="1446"/>
            </a:lvl8pPr>
            <a:lvl9pPr marL="5891378" indent="0">
              <a:buNone/>
              <a:defRPr sz="1446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18.10.2023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00124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671" y="10583547"/>
            <a:ext cx="6415088" cy="1249448"/>
          </a:xfrm>
        </p:spPr>
        <p:txBody>
          <a:bodyPr anchor="b"/>
          <a:lstStyle>
            <a:lvl1pPr algn="l">
              <a:defRPr sz="3210" b="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95671" y="1350943"/>
            <a:ext cx="6415088" cy="9071610"/>
          </a:xfrm>
        </p:spPr>
        <p:txBody>
          <a:bodyPr/>
          <a:lstStyle>
            <a:lvl1pPr marL="0" indent="0">
              <a:buNone/>
              <a:defRPr sz="5149"/>
            </a:lvl1pPr>
            <a:lvl2pPr marL="736422" indent="0">
              <a:buNone/>
              <a:defRPr sz="4514"/>
            </a:lvl2pPr>
            <a:lvl3pPr marL="1472844" indent="0">
              <a:buNone/>
              <a:defRPr sz="3879"/>
            </a:lvl3pPr>
            <a:lvl4pPr marL="2209267" indent="0">
              <a:buNone/>
              <a:defRPr sz="3210"/>
            </a:lvl4pPr>
            <a:lvl5pPr marL="2945689" indent="0">
              <a:buNone/>
              <a:defRPr sz="3210"/>
            </a:lvl5pPr>
            <a:lvl6pPr marL="3682111" indent="0">
              <a:buNone/>
              <a:defRPr sz="3210"/>
            </a:lvl6pPr>
            <a:lvl7pPr marL="4418533" indent="0">
              <a:buNone/>
              <a:defRPr sz="3210"/>
            </a:lvl7pPr>
            <a:lvl8pPr marL="5154956" indent="0">
              <a:buNone/>
              <a:defRPr sz="3210"/>
            </a:lvl8pPr>
            <a:lvl9pPr marL="5891378" indent="0">
              <a:buNone/>
              <a:defRPr sz="321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671" y="11832993"/>
            <a:ext cx="6415088" cy="1774422"/>
          </a:xfrm>
        </p:spPr>
        <p:txBody>
          <a:bodyPr/>
          <a:lstStyle>
            <a:lvl1pPr marL="0" indent="0">
              <a:buNone/>
              <a:defRPr sz="2257"/>
            </a:lvl1pPr>
            <a:lvl2pPr marL="736422" indent="0">
              <a:buNone/>
              <a:defRPr sz="1940"/>
            </a:lvl2pPr>
            <a:lvl3pPr marL="1472844" indent="0">
              <a:buNone/>
              <a:defRPr sz="1623"/>
            </a:lvl3pPr>
            <a:lvl4pPr marL="2209267" indent="0">
              <a:buNone/>
              <a:defRPr sz="1446"/>
            </a:lvl4pPr>
            <a:lvl5pPr marL="2945689" indent="0">
              <a:buNone/>
              <a:defRPr sz="1446"/>
            </a:lvl5pPr>
            <a:lvl6pPr marL="3682111" indent="0">
              <a:buNone/>
              <a:defRPr sz="1446"/>
            </a:lvl6pPr>
            <a:lvl7pPr marL="4418533" indent="0">
              <a:buNone/>
              <a:defRPr sz="1446"/>
            </a:lvl7pPr>
            <a:lvl8pPr marL="5154956" indent="0">
              <a:buNone/>
              <a:defRPr sz="1446"/>
            </a:lvl8pPr>
            <a:lvl9pPr marL="5891378" indent="0">
              <a:buNone/>
              <a:defRPr sz="1446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18.10.2023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71333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4592" y="605477"/>
            <a:ext cx="9622632" cy="2519891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592" y="3527850"/>
            <a:ext cx="9622632" cy="9978072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4592" y="14013398"/>
            <a:ext cx="2494757" cy="804966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19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5A451-AE96-48FF-8B39-B683EF0913A9}" type="datetimeFigureOut">
              <a:rPr lang="fr-CH" smtClean="0"/>
              <a:t>18.10.2023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53036" y="14013398"/>
            <a:ext cx="3385741" cy="804966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19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62467" y="14013398"/>
            <a:ext cx="2494757" cy="804966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19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C7945-9B6C-4A53-BC3D-06A4A9DAFCA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09264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2844" rtl="0" eaLnBrk="1" latinLnBrk="0" hangingPunct="1">
        <a:spcBef>
          <a:spcPct val="0"/>
        </a:spcBef>
        <a:buNone/>
        <a:defRPr sz="708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316" indent="-552316" algn="l" defTabSz="1472844" rtl="0" eaLnBrk="1" latinLnBrk="0" hangingPunct="1">
        <a:spcBef>
          <a:spcPct val="20000"/>
        </a:spcBef>
        <a:buFont typeface="Arial" pitchFamily="34" charset="0"/>
        <a:buChar char="•"/>
        <a:defRPr sz="5149" kern="1200">
          <a:solidFill>
            <a:schemeClr val="tx1"/>
          </a:solidFill>
          <a:latin typeface="+mn-lt"/>
          <a:ea typeface="+mn-ea"/>
          <a:cs typeface="+mn-cs"/>
        </a:defRPr>
      </a:lvl1pPr>
      <a:lvl2pPr marL="1196686" indent="-460264" algn="l" defTabSz="1472844" rtl="0" eaLnBrk="1" latinLnBrk="0" hangingPunct="1">
        <a:spcBef>
          <a:spcPct val="20000"/>
        </a:spcBef>
        <a:buFont typeface="Arial" pitchFamily="34" charset="0"/>
        <a:buChar char="–"/>
        <a:defRPr sz="4514" kern="1200">
          <a:solidFill>
            <a:schemeClr val="tx1"/>
          </a:solidFill>
          <a:latin typeface="+mn-lt"/>
          <a:ea typeface="+mn-ea"/>
          <a:cs typeface="+mn-cs"/>
        </a:defRPr>
      </a:lvl2pPr>
      <a:lvl3pPr marL="1841056" indent="-368211" algn="l" defTabSz="1472844" rtl="0" eaLnBrk="1" latinLnBrk="0" hangingPunct="1">
        <a:spcBef>
          <a:spcPct val="20000"/>
        </a:spcBef>
        <a:buFont typeface="Arial" pitchFamily="34" charset="0"/>
        <a:buChar char="•"/>
        <a:defRPr sz="3879" kern="1200">
          <a:solidFill>
            <a:schemeClr val="tx1"/>
          </a:solidFill>
          <a:latin typeface="+mn-lt"/>
          <a:ea typeface="+mn-ea"/>
          <a:cs typeface="+mn-cs"/>
        </a:defRPr>
      </a:lvl3pPr>
      <a:lvl4pPr marL="2577477" indent="-368211" algn="l" defTabSz="1472844" rtl="0" eaLnBrk="1" latinLnBrk="0" hangingPunct="1">
        <a:spcBef>
          <a:spcPct val="20000"/>
        </a:spcBef>
        <a:buFont typeface="Arial" pitchFamily="34" charset="0"/>
        <a:buChar char="–"/>
        <a:defRPr sz="3210" kern="1200">
          <a:solidFill>
            <a:schemeClr val="tx1"/>
          </a:solidFill>
          <a:latin typeface="+mn-lt"/>
          <a:ea typeface="+mn-ea"/>
          <a:cs typeface="+mn-cs"/>
        </a:defRPr>
      </a:lvl4pPr>
      <a:lvl5pPr marL="3313901" indent="-368211" algn="l" defTabSz="1472844" rtl="0" eaLnBrk="1" latinLnBrk="0" hangingPunct="1">
        <a:spcBef>
          <a:spcPct val="20000"/>
        </a:spcBef>
        <a:buFont typeface="Arial" pitchFamily="34" charset="0"/>
        <a:buChar char="»"/>
        <a:defRPr sz="3210" kern="1200">
          <a:solidFill>
            <a:schemeClr val="tx1"/>
          </a:solidFill>
          <a:latin typeface="+mn-lt"/>
          <a:ea typeface="+mn-ea"/>
          <a:cs typeface="+mn-cs"/>
        </a:defRPr>
      </a:lvl5pPr>
      <a:lvl6pPr marL="4050322" indent="-368211" algn="l" defTabSz="1472844" rtl="0" eaLnBrk="1" latinLnBrk="0" hangingPunct="1">
        <a:spcBef>
          <a:spcPct val="20000"/>
        </a:spcBef>
        <a:buFont typeface="Arial" pitchFamily="34" charset="0"/>
        <a:buChar char="•"/>
        <a:defRPr sz="3210" kern="1200">
          <a:solidFill>
            <a:schemeClr val="tx1"/>
          </a:solidFill>
          <a:latin typeface="+mn-lt"/>
          <a:ea typeface="+mn-ea"/>
          <a:cs typeface="+mn-cs"/>
        </a:defRPr>
      </a:lvl6pPr>
      <a:lvl7pPr marL="4786745" indent="-368211" algn="l" defTabSz="1472844" rtl="0" eaLnBrk="1" latinLnBrk="0" hangingPunct="1">
        <a:spcBef>
          <a:spcPct val="20000"/>
        </a:spcBef>
        <a:buFont typeface="Arial" pitchFamily="34" charset="0"/>
        <a:buChar char="•"/>
        <a:defRPr sz="3210" kern="1200">
          <a:solidFill>
            <a:schemeClr val="tx1"/>
          </a:solidFill>
          <a:latin typeface="+mn-lt"/>
          <a:ea typeface="+mn-ea"/>
          <a:cs typeface="+mn-cs"/>
        </a:defRPr>
      </a:lvl7pPr>
      <a:lvl8pPr marL="5523167" indent="-368211" algn="l" defTabSz="1472844" rtl="0" eaLnBrk="1" latinLnBrk="0" hangingPunct="1">
        <a:spcBef>
          <a:spcPct val="20000"/>
        </a:spcBef>
        <a:buFont typeface="Arial" pitchFamily="34" charset="0"/>
        <a:buChar char="•"/>
        <a:defRPr sz="3210" kern="1200">
          <a:solidFill>
            <a:schemeClr val="tx1"/>
          </a:solidFill>
          <a:latin typeface="+mn-lt"/>
          <a:ea typeface="+mn-ea"/>
          <a:cs typeface="+mn-cs"/>
        </a:defRPr>
      </a:lvl8pPr>
      <a:lvl9pPr marL="6259589" indent="-368211" algn="l" defTabSz="1472844" rtl="0" eaLnBrk="1" latinLnBrk="0" hangingPunct="1">
        <a:spcBef>
          <a:spcPct val="20000"/>
        </a:spcBef>
        <a:buFont typeface="Arial" pitchFamily="34" charset="0"/>
        <a:buChar char="•"/>
        <a:defRPr sz="32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472844" rtl="0" eaLnBrk="1" latinLnBrk="0" hangingPunct="1">
        <a:defRPr sz="2892" kern="1200">
          <a:solidFill>
            <a:schemeClr val="tx1"/>
          </a:solidFill>
          <a:latin typeface="+mn-lt"/>
          <a:ea typeface="+mn-ea"/>
          <a:cs typeface="+mn-cs"/>
        </a:defRPr>
      </a:lvl1pPr>
      <a:lvl2pPr marL="736422" algn="l" defTabSz="1472844" rtl="0" eaLnBrk="1" latinLnBrk="0" hangingPunct="1">
        <a:defRPr sz="2892" kern="1200">
          <a:solidFill>
            <a:schemeClr val="tx1"/>
          </a:solidFill>
          <a:latin typeface="+mn-lt"/>
          <a:ea typeface="+mn-ea"/>
          <a:cs typeface="+mn-cs"/>
        </a:defRPr>
      </a:lvl2pPr>
      <a:lvl3pPr marL="1472844" algn="l" defTabSz="1472844" rtl="0" eaLnBrk="1" latinLnBrk="0" hangingPunct="1">
        <a:defRPr sz="2892" kern="1200">
          <a:solidFill>
            <a:schemeClr val="tx1"/>
          </a:solidFill>
          <a:latin typeface="+mn-lt"/>
          <a:ea typeface="+mn-ea"/>
          <a:cs typeface="+mn-cs"/>
        </a:defRPr>
      </a:lvl3pPr>
      <a:lvl4pPr marL="2209267" algn="l" defTabSz="1472844" rtl="0" eaLnBrk="1" latinLnBrk="0" hangingPunct="1">
        <a:defRPr sz="2892" kern="1200">
          <a:solidFill>
            <a:schemeClr val="tx1"/>
          </a:solidFill>
          <a:latin typeface="+mn-lt"/>
          <a:ea typeface="+mn-ea"/>
          <a:cs typeface="+mn-cs"/>
        </a:defRPr>
      </a:lvl4pPr>
      <a:lvl5pPr marL="2945689" algn="l" defTabSz="1472844" rtl="0" eaLnBrk="1" latinLnBrk="0" hangingPunct="1">
        <a:defRPr sz="2892" kern="1200">
          <a:solidFill>
            <a:schemeClr val="tx1"/>
          </a:solidFill>
          <a:latin typeface="+mn-lt"/>
          <a:ea typeface="+mn-ea"/>
          <a:cs typeface="+mn-cs"/>
        </a:defRPr>
      </a:lvl5pPr>
      <a:lvl6pPr marL="3682111" algn="l" defTabSz="1472844" rtl="0" eaLnBrk="1" latinLnBrk="0" hangingPunct="1">
        <a:defRPr sz="2892" kern="1200">
          <a:solidFill>
            <a:schemeClr val="tx1"/>
          </a:solidFill>
          <a:latin typeface="+mn-lt"/>
          <a:ea typeface="+mn-ea"/>
          <a:cs typeface="+mn-cs"/>
        </a:defRPr>
      </a:lvl6pPr>
      <a:lvl7pPr marL="4418533" algn="l" defTabSz="1472844" rtl="0" eaLnBrk="1" latinLnBrk="0" hangingPunct="1">
        <a:defRPr sz="2892" kern="1200">
          <a:solidFill>
            <a:schemeClr val="tx1"/>
          </a:solidFill>
          <a:latin typeface="+mn-lt"/>
          <a:ea typeface="+mn-ea"/>
          <a:cs typeface="+mn-cs"/>
        </a:defRPr>
      </a:lvl7pPr>
      <a:lvl8pPr marL="5154956" algn="l" defTabSz="1472844" rtl="0" eaLnBrk="1" latinLnBrk="0" hangingPunct="1">
        <a:defRPr sz="2892" kern="1200">
          <a:solidFill>
            <a:schemeClr val="tx1"/>
          </a:solidFill>
          <a:latin typeface="+mn-lt"/>
          <a:ea typeface="+mn-ea"/>
          <a:cs typeface="+mn-cs"/>
        </a:defRPr>
      </a:lvl8pPr>
      <a:lvl9pPr marL="5891378" algn="l" defTabSz="1472844" rtl="0" eaLnBrk="1" latinLnBrk="0" hangingPunct="1">
        <a:defRPr sz="289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7.svg"/><Relationship Id="rId18" Type="http://schemas.openxmlformats.org/officeDocument/2006/relationships/image" Target="../media/image11.svg"/><Relationship Id="rId26" Type="http://schemas.microsoft.com/office/2007/relationships/hdphoto" Target="../media/hdphoto1.wdp"/><Relationship Id="rId3" Type="http://schemas.openxmlformats.org/officeDocument/2006/relationships/image" Target="../media/image2.svg"/><Relationship Id="rId21" Type="http://schemas.openxmlformats.org/officeDocument/2006/relationships/image" Target="../media/image14.png"/><Relationship Id="rId7" Type="http://schemas.openxmlformats.org/officeDocument/2006/relationships/image" Target="../media/image5.png"/><Relationship Id="rId25" Type="http://schemas.openxmlformats.org/officeDocument/2006/relationships/image" Target="../media/image18.png"/><Relationship Id="rId2" Type="http://schemas.openxmlformats.org/officeDocument/2006/relationships/image" Target="../media/image1.png"/><Relationship Id="rId16" Type="http://schemas.openxmlformats.org/officeDocument/2006/relationships/image" Target="../media/image11.png"/><Relationship Id="rId20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5.svg"/><Relationship Id="rId24" Type="http://schemas.openxmlformats.org/officeDocument/2006/relationships/image" Target="../media/image17.gif"/><Relationship Id="rId5" Type="http://schemas.openxmlformats.org/officeDocument/2006/relationships/image" Target="../media/image3.png"/><Relationship Id="rId15" Type="http://schemas.openxmlformats.org/officeDocument/2006/relationships/image" Target="../media/image10.png"/><Relationship Id="rId23" Type="http://schemas.openxmlformats.org/officeDocument/2006/relationships/image" Target="../media/image16.png"/><Relationship Id="rId10" Type="http://schemas.openxmlformats.org/officeDocument/2006/relationships/image" Target="../media/image8.png"/><Relationship Id="rId19" Type="http://schemas.openxmlformats.org/officeDocument/2006/relationships/image" Target="../media/image12.gif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9.png"/><Relationship Id="rId22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05D4F94-765B-48BB-BFAA-1736894F570C}"/>
              </a:ext>
            </a:extLst>
          </p:cNvPr>
          <p:cNvSpPr/>
          <p:nvPr/>
        </p:nvSpPr>
        <p:spPr>
          <a:xfrm>
            <a:off x="550426" y="511473"/>
            <a:ext cx="9596080" cy="190448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4093" dirty="0"/>
          </a:p>
        </p:txBody>
      </p:sp>
      <p:pic>
        <p:nvPicPr>
          <p:cNvPr id="13" name="Graphique 12" descr="Déverrouiller">
            <a:extLst>
              <a:ext uri="{FF2B5EF4-FFF2-40B4-BE49-F238E27FC236}">
                <a16:creationId xmlns:a16="http://schemas.microsoft.com/office/drawing/2014/main" id="{6EEA555A-0E20-4FB3-8FE5-29CF96C787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907926">
            <a:off x="9164495" y="1255259"/>
            <a:ext cx="645848" cy="645848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5814ED3D-FBD9-4C2D-8EFC-4E383E70DC30}"/>
              </a:ext>
            </a:extLst>
          </p:cNvPr>
          <p:cNvSpPr txBox="1"/>
          <p:nvPr/>
        </p:nvSpPr>
        <p:spPr>
          <a:xfrm>
            <a:off x="1681873" y="934939"/>
            <a:ext cx="7227971" cy="125991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CH" sz="4800" dirty="0">
                <a:solidFill>
                  <a:schemeClr val="bg2">
                    <a:lumMod val="50000"/>
                  </a:schemeClr>
                </a:solidFill>
                <a:latin typeface="Gotham Narrow Ultra" pitchFamily="2" charset="0"/>
                <a:cs typeface="Arial" panose="020B0604020202020204" pitchFamily="34" charset="0"/>
              </a:rPr>
              <a:t>Open Access </a:t>
            </a:r>
            <a:r>
              <a:rPr lang="fr-CH" sz="4800" dirty="0" err="1" smtClean="0">
                <a:solidFill>
                  <a:schemeClr val="bg2">
                    <a:lumMod val="50000"/>
                  </a:schemeClr>
                </a:solidFill>
                <a:latin typeface="Gotham Narrow Ultra" pitchFamily="2" charset="0"/>
                <a:cs typeface="Arial" panose="020B0604020202020204" pitchFamily="34" charset="0"/>
              </a:rPr>
              <a:t>Policies</a:t>
            </a:r>
            <a:endParaRPr lang="fr-CH" sz="4800" dirty="0" smtClean="0">
              <a:solidFill>
                <a:schemeClr val="bg2">
                  <a:lumMod val="50000"/>
                </a:schemeClr>
              </a:solidFill>
              <a:latin typeface="Gotham Narrow Ultra" pitchFamily="2" charset="0"/>
              <a:cs typeface="Arial" panose="020B0604020202020204" pitchFamily="34" charset="0"/>
            </a:endParaRPr>
          </a:p>
          <a:p>
            <a:pPr algn="ctr"/>
            <a:r>
              <a:rPr lang="fr-CH" sz="2000" dirty="0" smtClean="0">
                <a:solidFill>
                  <a:schemeClr val="bg2">
                    <a:lumMod val="50000"/>
                  </a:schemeClr>
                </a:solidFill>
                <a:latin typeface="Gotham Narrow Bold" pitchFamily="2" charset="0"/>
                <a:cs typeface="Arial" panose="020B0604020202020204" pitchFamily="34" charset="0"/>
              </a:rPr>
              <a:t>SNSF vs UNIGE vs IHEID</a:t>
            </a:r>
            <a:endParaRPr lang="fr-CH" sz="2000" dirty="0">
              <a:solidFill>
                <a:schemeClr val="bg2">
                  <a:lumMod val="50000"/>
                </a:schemeClr>
              </a:solidFill>
              <a:latin typeface="Gotham Narrow Bold" pitchFamily="2" charset="0"/>
              <a:cs typeface="Arial" panose="020B0604020202020204" pitchFamily="34" charset="0"/>
            </a:endParaRPr>
          </a:p>
        </p:txBody>
      </p:sp>
      <p:pic>
        <p:nvPicPr>
          <p:cNvPr id="57" name="Graphique 56" descr="Déverrouiller">
            <a:extLst>
              <a:ext uri="{FF2B5EF4-FFF2-40B4-BE49-F238E27FC236}">
                <a16:creationId xmlns:a16="http://schemas.microsoft.com/office/drawing/2014/main" id="{9F94BFD8-F27C-4B9C-8243-F21354A689E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0157902">
            <a:off x="9935915" y="669245"/>
            <a:ext cx="411404" cy="411404"/>
          </a:xfrm>
          <a:prstGeom prst="rect">
            <a:avLst/>
          </a:prstGeom>
        </p:spPr>
      </p:pic>
      <p:pic>
        <p:nvPicPr>
          <p:cNvPr id="58" name="Graphique 57" descr="Déverrouiller">
            <a:extLst>
              <a:ext uri="{FF2B5EF4-FFF2-40B4-BE49-F238E27FC236}">
                <a16:creationId xmlns:a16="http://schemas.microsoft.com/office/drawing/2014/main" id="{2E91CB1B-E6ED-4D9F-B039-AFAF5116540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907926">
            <a:off x="9167111" y="677258"/>
            <a:ext cx="395379" cy="395379"/>
          </a:xfrm>
          <a:prstGeom prst="rect">
            <a:avLst/>
          </a:prstGeom>
        </p:spPr>
      </p:pic>
      <p:pic>
        <p:nvPicPr>
          <p:cNvPr id="60" name="Graphique 59" descr="Déverrouiller">
            <a:extLst>
              <a:ext uri="{FF2B5EF4-FFF2-40B4-BE49-F238E27FC236}">
                <a16:creationId xmlns:a16="http://schemas.microsoft.com/office/drawing/2014/main" id="{8A4E41A9-F979-43A7-B9DC-3193C29A28A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3115857">
            <a:off x="9875849" y="1086821"/>
            <a:ext cx="509772" cy="509772"/>
          </a:xfrm>
          <a:prstGeom prst="rect">
            <a:avLst/>
          </a:prstGeom>
        </p:spPr>
      </p:pic>
      <p:pic>
        <p:nvPicPr>
          <p:cNvPr id="61" name="Graphique 60" descr="Déverrouiller">
            <a:extLst>
              <a:ext uri="{FF2B5EF4-FFF2-40B4-BE49-F238E27FC236}">
                <a16:creationId xmlns:a16="http://schemas.microsoft.com/office/drawing/2014/main" id="{06F18B9A-F0A9-4235-A619-3AAA0D87532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9349057">
            <a:off x="9433588" y="1098969"/>
            <a:ext cx="230504" cy="230504"/>
          </a:xfrm>
          <a:prstGeom prst="rect">
            <a:avLst/>
          </a:prstGeom>
        </p:spPr>
      </p:pic>
      <p:pic>
        <p:nvPicPr>
          <p:cNvPr id="62" name="Graphique 61" descr="Déverrouiller">
            <a:extLst>
              <a:ext uri="{FF2B5EF4-FFF2-40B4-BE49-F238E27FC236}">
                <a16:creationId xmlns:a16="http://schemas.microsoft.com/office/drawing/2014/main" id="{6ECFF2D1-A850-4F84-9A1F-5823C6BAEA6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907926">
            <a:off x="9505249" y="586470"/>
            <a:ext cx="645848" cy="645848"/>
          </a:xfrm>
          <a:prstGeom prst="rect">
            <a:avLst/>
          </a:prstGeom>
        </p:spPr>
      </p:pic>
      <p:pic>
        <p:nvPicPr>
          <p:cNvPr id="63" name="Graphique 62" descr="Déverrouiller">
            <a:extLst>
              <a:ext uri="{FF2B5EF4-FFF2-40B4-BE49-F238E27FC236}">
                <a16:creationId xmlns:a16="http://schemas.microsoft.com/office/drawing/2014/main" id="{370BC33F-5517-48EB-B69B-F5C364D645C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0157902">
            <a:off x="1206462" y="753436"/>
            <a:ext cx="411404" cy="411404"/>
          </a:xfrm>
          <a:prstGeom prst="rect">
            <a:avLst/>
          </a:prstGeom>
        </p:spPr>
      </p:pic>
      <p:pic>
        <p:nvPicPr>
          <p:cNvPr id="65" name="Graphique 64" descr="Déverrouiller">
            <a:extLst>
              <a:ext uri="{FF2B5EF4-FFF2-40B4-BE49-F238E27FC236}">
                <a16:creationId xmlns:a16="http://schemas.microsoft.com/office/drawing/2014/main" id="{6B62ED25-25E6-4ADD-91CB-19FBA4B1027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3115857">
            <a:off x="1177775" y="1194951"/>
            <a:ext cx="509772" cy="509772"/>
          </a:xfrm>
          <a:prstGeom prst="rect">
            <a:avLst/>
          </a:prstGeom>
        </p:spPr>
      </p:pic>
      <p:pic>
        <p:nvPicPr>
          <p:cNvPr id="66" name="Graphique 65" descr="Déverrouiller">
            <a:extLst>
              <a:ext uri="{FF2B5EF4-FFF2-40B4-BE49-F238E27FC236}">
                <a16:creationId xmlns:a16="http://schemas.microsoft.com/office/drawing/2014/main" id="{44344B54-7984-491E-85C8-868B8152E0E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9349057">
            <a:off x="759153" y="1394854"/>
            <a:ext cx="230504" cy="230504"/>
          </a:xfrm>
          <a:prstGeom prst="rect">
            <a:avLst/>
          </a:prstGeom>
        </p:spPr>
      </p:pic>
      <p:pic>
        <p:nvPicPr>
          <p:cNvPr id="67" name="Graphique 66" descr="Déverrouiller">
            <a:extLst>
              <a:ext uri="{FF2B5EF4-FFF2-40B4-BE49-F238E27FC236}">
                <a16:creationId xmlns:a16="http://schemas.microsoft.com/office/drawing/2014/main" id="{8CBA2751-8D32-4D65-B0AA-877334BD23D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907926">
            <a:off x="772420" y="768486"/>
            <a:ext cx="645848" cy="645848"/>
          </a:xfrm>
          <a:prstGeom prst="rect">
            <a:avLst/>
          </a:prstGeom>
        </p:spPr>
      </p:pic>
      <p:pic>
        <p:nvPicPr>
          <p:cNvPr id="68" name="Graphique 67" descr="Déverrouiller">
            <a:extLst>
              <a:ext uri="{FF2B5EF4-FFF2-40B4-BE49-F238E27FC236}">
                <a16:creationId xmlns:a16="http://schemas.microsoft.com/office/drawing/2014/main" id="{A2804B2E-26BA-4CCF-AA40-C19577B0B75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7630972">
            <a:off x="351220" y="686417"/>
            <a:ext cx="509772" cy="509772"/>
          </a:xfrm>
          <a:prstGeom prst="rect">
            <a:avLst/>
          </a:prstGeom>
        </p:spPr>
      </p:pic>
      <p:pic>
        <p:nvPicPr>
          <p:cNvPr id="69" name="Graphique 68" descr="Déverrouiller">
            <a:extLst>
              <a:ext uri="{FF2B5EF4-FFF2-40B4-BE49-F238E27FC236}">
                <a16:creationId xmlns:a16="http://schemas.microsoft.com/office/drawing/2014/main" id="{D9D283A7-8006-4085-9C8C-CD69FBA9BE3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298472">
            <a:off x="358287" y="1272851"/>
            <a:ext cx="459821" cy="459821"/>
          </a:xfrm>
          <a:prstGeom prst="rect">
            <a:avLst/>
          </a:prstGeom>
        </p:spPr>
      </p:pic>
      <p:pic>
        <p:nvPicPr>
          <p:cNvPr id="70" name="Graphique 69" descr="Déverrouiller">
            <a:extLst>
              <a:ext uri="{FF2B5EF4-FFF2-40B4-BE49-F238E27FC236}">
                <a16:creationId xmlns:a16="http://schemas.microsoft.com/office/drawing/2014/main" id="{92371A32-625C-426A-96C7-C4E91BB83C3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0706038">
            <a:off x="445017" y="1711475"/>
            <a:ext cx="645848" cy="645848"/>
          </a:xfrm>
          <a:prstGeom prst="rect">
            <a:avLst/>
          </a:prstGeom>
        </p:spPr>
      </p:pic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CDD15E19-9DF3-4A24-A573-C8315A5D6C41}"/>
              </a:ext>
            </a:extLst>
          </p:cNvPr>
          <p:cNvSpPr/>
          <p:nvPr/>
        </p:nvSpPr>
        <p:spPr>
          <a:xfrm>
            <a:off x="1667353" y="294292"/>
            <a:ext cx="7628448" cy="93613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4093"/>
          </a:p>
        </p:txBody>
      </p:sp>
      <p:pic>
        <p:nvPicPr>
          <p:cNvPr id="72" name="Graphique 71" descr="Déverrouiller">
            <a:extLst>
              <a:ext uri="{FF2B5EF4-FFF2-40B4-BE49-F238E27FC236}">
                <a16:creationId xmlns:a16="http://schemas.microsoft.com/office/drawing/2014/main" id="{BFE46F62-4A0B-4F0F-8954-54F48FD27F1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9842429">
            <a:off x="8861028" y="1303735"/>
            <a:ext cx="645848" cy="645848"/>
          </a:xfrm>
          <a:prstGeom prst="rect">
            <a:avLst/>
          </a:prstGeom>
        </p:spPr>
      </p:pic>
      <p:pic>
        <p:nvPicPr>
          <p:cNvPr id="73" name="Graphique 72" descr="Déverrouiller">
            <a:extLst>
              <a:ext uri="{FF2B5EF4-FFF2-40B4-BE49-F238E27FC236}">
                <a16:creationId xmlns:a16="http://schemas.microsoft.com/office/drawing/2014/main" id="{F910E4D2-89D9-4DBE-B801-868BAAF23A6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7016726">
            <a:off x="8808069" y="697980"/>
            <a:ext cx="340591" cy="340591"/>
          </a:xfrm>
          <a:prstGeom prst="rect">
            <a:avLst/>
          </a:prstGeom>
        </p:spPr>
      </p:pic>
      <p:pic>
        <p:nvPicPr>
          <p:cNvPr id="75" name="Graphique 74" descr="Déverrouiller">
            <a:extLst>
              <a:ext uri="{FF2B5EF4-FFF2-40B4-BE49-F238E27FC236}">
                <a16:creationId xmlns:a16="http://schemas.microsoft.com/office/drawing/2014/main" id="{1D71F14F-C479-459E-B94F-AE2C017131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907926">
            <a:off x="9257707" y="1697973"/>
            <a:ext cx="645848" cy="645848"/>
          </a:xfrm>
          <a:prstGeom prst="rect">
            <a:avLst/>
          </a:prstGeom>
        </p:spPr>
      </p:pic>
      <p:pic>
        <p:nvPicPr>
          <p:cNvPr id="76" name="Graphique 75" descr="Déverrouiller">
            <a:extLst>
              <a:ext uri="{FF2B5EF4-FFF2-40B4-BE49-F238E27FC236}">
                <a16:creationId xmlns:a16="http://schemas.microsoft.com/office/drawing/2014/main" id="{8101F5E9-1CB4-4DD1-BEAF-75CC5FF2144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9926322" y="2032397"/>
            <a:ext cx="419250" cy="419250"/>
          </a:xfrm>
          <a:prstGeom prst="rect">
            <a:avLst/>
          </a:prstGeom>
        </p:spPr>
      </p:pic>
      <p:pic>
        <p:nvPicPr>
          <p:cNvPr id="10" name="Graphique 9" descr="Pièces">
            <a:extLst>
              <a:ext uri="{FF2B5EF4-FFF2-40B4-BE49-F238E27FC236}">
                <a16:creationId xmlns:a16="http://schemas.microsoft.com/office/drawing/2014/main" id="{E75AF935-9A2F-4096-A34E-076B6802F6CD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010492" y="1659430"/>
            <a:ext cx="645848" cy="645848"/>
          </a:xfrm>
          <a:prstGeom prst="rect">
            <a:avLst/>
          </a:prstGeom>
        </p:spPr>
      </p:pic>
      <p:pic>
        <p:nvPicPr>
          <p:cNvPr id="78" name="Graphique 77" descr="Pièces">
            <a:extLst>
              <a:ext uri="{FF2B5EF4-FFF2-40B4-BE49-F238E27FC236}">
                <a16:creationId xmlns:a16="http://schemas.microsoft.com/office/drawing/2014/main" id="{732584FB-CD61-46D5-BD6A-936AE88CF78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420583" y="1274175"/>
            <a:ext cx="645848" cy="645848"/>
          </a:xfrm>
          <a:prstGeom prst="rect">
            <a:avLst/>
          </a:prstGeom>
        </p:spPr>
      </p:pic>
      <p:sp>
        <p:nvSpPr>
          <p:cNvPr id="93" name="Rectangle : coins arrondis 16">
            <a:extLst>
              <a:ext uri="{FF2B5EF4-FFF2-40B4-BE49-F238E27FC236}">
                <a16:creationId xmlns:a16="http://schemas.microsoft.com/office/drawing/2014/main" id="{228D7258-FF57-4DFA-86D4-4C4D35FDA2BE}"/>
              </a:ext>
            </a:extLst>
          </p:cNvPr>
          <p:cNvSpPr/>
          <p:nvPr/>
        </p:nvSpPr>
        <p:spPr>
          <a:xfrm>
            <a:off x="8326557" y="10670008"/>
            <a:ext cx="1815060" cy="2225188"/>
          </a:xfrm>
          <a:prstGeom prst="roundRect">
            <a:avLst>
              <a:gd name="adj" fmla="val 13187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4093" dirty="0"/>
          </a:p>
        </p:txBody>
      </p:sp>
      <p:sp>
        <p:nvSpPr>
          <p:cNvPr id="59" name="Ellipse 86">
            <a:extLst>
              <a:ext uri="{FF2B5EF4-FFF2-40B4-BE49-F238E27FC236}">
                <a16:creationId xmlns:a16="http://schemas.microsoft.com/office/drawing/2014/main" id="{4DC04DB7-3CDA-4938-9AF9-2C8E42132F04}"/>
              </a:ext>
            </a:extLst>
          </p:cNvPr>
          <p:cNvSpPr/>
          <p:nvPr/>
        </p:nvSpPr>
        <p:spPr>
          <a:xfrm>
            <a:off x="5489922" y="5903491"/>
            <a:ext cx="3328740" cy="1704586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4093"/>
          </a:p>
        </p:txBody>
      </p:sp>
      <p:sp>
        <p:nvSpPr>
          <p:cNvPr id="87" name="Ellipse 86">
            <a:extLst>
              <a:ext uri="{FF2B5EF4-FFF2-40B4-BE49-F238E27FC236}">
                <a16:creationId xmlns:a16="http://schemas.microsoft.com/office/drawing/2014/main" id="{4DC04DB7-3CDA-4938-9AF9-2C8E42132F04}"/>
              </a:ext>
            </a:extLst>
          </p:cNvPr>
          <p:cNvSpPr/>
          <p:nvPr/>
        </p:nvSpPr>
        <p:spPr>
          <a:xfrm>
            <a:off x="410872" y="5903492"/>
            <a:ext cx="3602495" cy="1704585"/>
          </a:xfrm>
          <a:prstGeom prst="ellipse">
            <a:avLst/>
          </a:prstGeom>
          <a:solidFill>
            <a:srgbClr val="CF0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4093"/>
          </a:p>
        </p:txBody>
      </p:sp>
      <p:sp>
        <p:nvSpPr>
          <p:cNvPr id="88" name="Ellipse 87">
            <a:extLst>
              <a:ext uri="{FF2B5EF4-FFF2-40B4-BE49-F238E27FC236}">
                <a16:creationId xmlns:a16="http://schemas.microsoft.com/office/drawing/2014/main" id="{E1F8C238-2A66-4865-8088-BE96EA5F4FA0}"/>
              </a:ext>
            </a:extLst>
          </p:cNvPr>
          <p:cNvSpPr/>
          <p:nvPr/>
        </p:nvSpPr>
        <p:spPr>
          <a:xfrm>
            <a:off x="6373700" y="2558379"/>
            <a:ext cx="3143633" cy="1292504"/>
          </a:xfrm>
          <a:prstGeom prst="ellipse">
            <a:avLst/>
          </a:prstGeom>
          <a:solidFill>
            <a:srgbClr val="F68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4093"/>
          </a:p>
        </p:txBody>
      </p:sp>
      <p:graphicFrame>
        <p:nvGraphicFramePr>
          <p:cNvPr id="24" name="Tableau 23">
            <a:extLst>
              <a:ext uri="{FF2B5EF4-FFF2-40B4-BE49-F238E27FC236}">
                <a16:creationId xmlns:a16="http://schemas.microsoft.com/office/drawing/2014/main" id="{B015A2CD-01D9-217E-9EF8-9759CC62A5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861253"/>
              </p:ext>
            </p:extLst>
          </p:nvPr>
        </p:nvGraphicFramePr>
        <p:xfrm>
          <a:off x="550426" y="7140429"/>
          <a:ext cx="4723761" cy="3384362"/>
        </p:xfrm>
        <a:graphic>
          <a:graphicData uri="http://schemas.openxmlformats.org/drawingml/2006/table">
            <a:tbl>
              <a:tblPr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{793D81CF-94F2-401A-BA57-92F5A7B2D0C5}</a:tableStyleId>
              </a:tblPr>
              <a:tblGrid>
                <a:gridCol w="4723761">
                  <a:extLst>
                    <a:ext uri="{9D8B030D-6E8A-4147-A177-3AD203B41FA5}">
                      <a16:colId xmlns:a16="http://schemas.microsoft.com/office/drawing/2014/main" val="4125289906"/>
                    </a:ext>
                  </a:extLst>
                </a:gridCol>
              </a:tblGrid>
              <a:tr h="749750">
                <a:tc>
                  <a:txBody>
                    <a:bodyPr/>
                    <a:lstStyle/>
                    <a:p>
                      <a:pPr marL="0" marR="0" lvl="0" indent="0" algn="l" defTabSz="20852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500" b="0" dirty="0" smtClean="0">
                          <a:latin typeface="Gotham Narrow Medium" pitchFamily="2" charset="0"/>
                        </a:rPr>
                        <a:t>All </a:t>
                      </a:r>
                      <a:r>
                        <a:rPr lang="fr-CH" sz="1500" b="0" dirty="0" err="1" smtClean="0">
                          <a:latin typeface="Gotham Narrow Medium" pitchFamily="2" charset="0"/>
                        </a:rPr>
                        <a:t>collaborators</a:t>
                      </a:r>
                      <a:r>
                        <a:rPr lang="fr-CH" sz="1500" b="0" dirty="0" smtClean="0">
                          <a:latin typeface="Gotham Narrow Medium" pitchFamily="2" charset="0"/>
                        </a:rPr>
                        <a:t> must </a:t>
                      </a:r>
                      <a:r>
                        <a:rPr lang="fr-CH" sz="1500" b="0" dirty="0" err="1" smtClean="0">
                          <a:latin typeface="Gotham Narrow Medium" pitchFamily="2" charset="0"/>
                        </a:rPr>
                        <a:t>make</a:t>
                      </a:r>
                      <a:r>
                        <a:rPr lang="fr-CH" sz="1500" b="0" dirty="0" smtClean="0">
                          <a:latin typeface="Gotham Narrow Medium" pitchFamily="2" charset="0"/>
                        </a:rPr>
                        <a:t> </a:t>
                      </a:r>
                      <a:r>
                        <a:rPr lang="fr-CH" sz="1500" b="0" dirty="0" err="1" smtClean="0">
                          <a:latin typeface="Gotham Narrow Medium" pitchFamily="2" charset="0"/>
                        </a:rPr>
                        <a:t>their</a:t>
                      </a:r>
                      <a:r>
                        <a:rPr lang="fr-CH" sz="1500" b="0" dirty="0" smtClean="0">
                          <a:latin typeface="Gotham Narrow Medium" pitchFamily="2" charset="0"/>
                        </a:rPr>
                        <a:t> publications</a:t>
                      </a:r>
                      <a:r>
                        <a:rPr lang="fr-CH" sz="1500" b="0" baseline="0" dirty="0" smtClean="0">
                          <a:latin typeface="Gotham Narrow Medium" pitchFamily="2" charset="0"/>
                        </a:rPr>
                        <a:t> </a:t>
                      </a:r>
                      <a:r>
                        <a:rPr lang="fr-CH" sz="1500" b="1" dirty="0" err="1" smtClean="0">
                          <a:latin typeface="Gotham Narrow Medium" pitchFamily="2" charset="0"/>
                        </a:rPr>
                        <a:t>freely</a:t>
                      </a:r>
                      <a:r>
                        <a:rPr lang="fr-CH" sz="1500" b="1" dirty="0" smtClean="0">
                          <a:latin typeface="Gotham Narrow Medium" pitchFamily="2" charset="0"/>
                        </a:rPr>
                        <a:t> accessible</a:t>
                      </a:r>
                      <a:r>
                        <a:rPr lang="fr-CH" sz="1500" b="0" dirty="0" smtClean="0">
                          <a:latin typeface="Gotham Narrow Medium" pitchFamily="2" charset="0"/>
                        </a:rPr>
                        <a:t> (in </a:t>
                      </a:r>
                      <a:r>
                        <a:rPr lang="fr-CH" sz="1500" b="0" dirty="0">
                          <a:latin typeface="Gotham Narrow Medium" pitchFamily="2" charset="0"/>
                        </a:rPr>
                        <a:t>OA) </a:t>
                      </a:r>
                      <a:r>
                        <a:rPr lang="fr-CH" sz="1500" b="0" baseline="0" dirty="0" smtClean="0">
                          <a:latin typeface="Gotham Narrow Medium" pitchFamily="2" charset="0"/>
                        </a:rPr>
                        <a:t>in the</a:t>
                      </a:r>
                      <a:r>
                        <a:rPr lang="fr-CH" sz="1500" b="0" dirty="0" smtClean="0">
                          <a:latin typeface="Gotham Narrow Medium" pitchFamily="2" charset="0"/>
                        </a:rPr>
                        <a:t> </a:t>
                      </a:r>
                      <a:r>
                        <a:rPr lang="fr-CH" sz="1500" b="1" dirty="0" smtClean="0">
                          <a:latin typeface="Gotham Narrow Medium" pitchFamily="2" charset="0"/>
                        </a:rPr>
                        <a:t>Archive ouverte UNIGE</a:t>
                      </a:r>
                      <a:r>
                        <a:rPr lang="fr-CH" sz="1500" b="0" dirty="0" smtClean="0">
                          <a:latin typeface="Gotham Narrow Medium" pitchFamily="2" charset="0"/>
                        </a:rPr>
                        <a:t>.</a:t>
                      </a:r>
                      <a:endParaRPr lang="fr-CH" sz="1500" b="0" dirty="0">
                        <a:latin typeface="Gotham Narrow Medium" pitchFamily="2" charset="0"/>
                        <a:cs typeface="Arial" panose="020B0604020202020204" pitchFamily="34" charset="0"/>
                      </a:endParaRPr>
                    </a:p>
                  </a:txBody>
                  <a:tcPr marL="143826" marR="143826" marT="143826" marB="143826"/>
                </a:tc>
                <a:extLst>
                  <a:ext uri="{0D108BD9-81ED-4DB2-BD59-A6C34878D82A}">
                    <a16:rowId xmlns:a16="http://schemas.microsoft.com/office/drawing/2014/main" val="1034636987"/>
                  </a:ext>
                </a:extLst>
              </a:tr>
              <a:tr h="2570896">
                <a:tc>
                  <a:txBody>
                    <a:bodyPr/>
                    <a:lstStyle/>
                    <a:p>
                      <a:pPr marL="809625" marR="0" lvl="0" indent="-255588" algn="l" defTabSz="1660525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797050" algn="l"/>
                          <a:tab pos="1876425" algn="l"/>
                        </a:tabLst>
                        <a:defRPr/>
                      </a:pPr>
                      <a:r>
                        <a:rPr lang="fr-CH" sz="1500" b="1" dirty="0" smtClean="0">
                          <a:latin typeface="Gotham Narrow Medium" pitchFamily="2" charset="0"/>
                        </a:rPr>
                        <a:t>Gold road (</a:t>
                      </a:r>
                      <a:r>
                        <a:rPr lang="fr-CH" sz="1500" b="1" baseline="0" dirty="0" err="1" smtClean="0">
                          <a:latin typeface="Gotham Narrow Medium" pitchFamily="2" charset="0"/>
                        </a:rPr>
                        <a:t>preferred</a:t>
                      </a:r>
                      <a:r>
                        <a:rPr lang="fr-CH" sz="1500" b="1" baseline="0" dirty="0" smtClean="0">
                          <a:latin typeface="Gotham Narrow Medium" pitchFamily="2" charset="0"/>
                        </a:rPr>
                        <a:t>)</a:t>
                      </a:r>
                      <a:endParaRPr lang="fr-CH" sz="1500" b="1" dirty="0">
                        <a:latin typeface="Gotham Narrow Medium" pitchFamily="2" charset="0"/>
                      </a:endParaRPr>
                    </a:p>
                    <a:p>
                      <a:pPr marL="809625" lvl="1" indent="-255588" defTabSz="1660525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  <a:tabLst>
                          <a:tab pos="1797050" algn="l"/>
                          <a:tab pos="1876425" algn="l"/>
                        </a:tabLst>
                      </a:pPr>
                      <a:r>
                        <a:rPr lang="fr-CH" sz="1400" b="0" dirty="0" err="1" smtClean="0">
                          <a:latin typeface="Gotham Narrow Medium" pitchFamily="2" charset="0"/>
                        </a:rPr>
                        <a:t>Various</a:t>
                      </a:r>
                      <a:r>
                        <a:rPr lang="fr-CH" sz="1400" b="0" dirty="0" smtClean="0">
                          <a:latin typeface="Gotham Narrow Medium" pitchFamily="2" charset="0"/>
                        </a:rPr>
                        <a:t> </a:t>
                      </a:r>
                      <a:r>
                        <a:rPr lang="fr-CH" sz="1400" b="0" dirty="0" err="1" smtClean="0">
                          <a:latin typeface="Gotham Narrow Medium" pitchFamily="2" charset="0"/>
                        </a:rPr>
                        <a:t>agreements</a:t>
                      </a:r>
                      <a:r>
                        <a:rPr lang="fr-CH" sz="1400" b="0" dirty="0" smtClean="0">
                          <a:latin typeface="Gotham Narrow Medium" pitchFamily="2" charset="0"/>
                        </a:rPr>
                        <a:t> </a:t>
                      </a:r>
                      <a:r>
                        <a:rPr lang="fr-CH" sz="1400" b="0" dirty="0" err="1" smtClean="0">
                          <a:latin typeface="Gotham Narrow Medium" pitchFamily="2" charset="0"/>
                        </a:rPr>
                        <a:t>with</a:t>
                      </a:r>
                      <a:r>
                        <a:rPr lang="fr-CH" sz="1400" b="0" dirty="0" smtClean="0">
                          <a:latin typeface="Gotham Narrow Medium" pitchFamily="2" charset="0"/>
                        </a:rPr>
                        <a:t> </a:t>
                      </a:r>
                      <a:r>
                        <a:rPr lang="fr-CH" sz="1400" b="0" dirty="0" err="1" smtClean="0">
                          <a:latin typeface="Gotham Narrow Medium" pitchFamily="2" charset="0"/>
                        </a:rPr>
                        <a:t>publishers</a:t>
                      </a:r>
                      <a:r>
                        <a:rPr lang="fr-CH" sz="1400" b="0" dirty="0" smtClean="0">
                          <a:latin typeface="Gotham Narrow Medium" pitchFamily="2" charset="0"/>
                        </a:rPr>
                        <a:t> </a:t>
                      </a:r>
                    </a:p>
                    <a:p>
                      <a:pPr marL="809625" lvl="1" indent="-255588" defTabSz="1660525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  <a:tabLst>
                          <a:tab pos="1797050" algn="l"/>
                          <a:tab pos="1876425" algn="l"/>
                        </a:tabLst>
                      </a:pPr>
                      <a:r>
                        <a:rPr lang="fr-CH" sz="1400" b="0" dirty="0" smtClean="0">
                          <a:latin typeface="Gotham Narrow Medium" pitchFamily="2" charset="0"/>
                        </a:rPr>
                        <a:t>OA publication</a:t>
                      </a:r>
                      <a:r>
                        <a:rPr lang="fr-CH" sz="1400" b="0" baseline="0" dirty="0" smtClean="0">
                          <a:latin typeface="Gotham Narrow Medium" pitchFamily="2" charset="0"/>
                        </a:rPr>
                        <a:t> support </a:t>
                      </a:r>
                      <a:r>
                        <a:rPr lang="fr-CH" sz="1400" b="0" baseline="0" dirty="0" err="1" smtClean="0">
                          <a:latin typeface="Gotham Narrow Medium" pitchFamily="2" charset="0"/>
                        </a:rPr>
                        <a:t>fund</a:t>
                      </a:r>
                      <a:endParaRPr lang="fr-CH" sz="1400" b="0" dirty="0">
                        <a:latin typeface="Gotham Narrow Medium" pitchFamily="2" charset="0"/>
                      </a:endParaRPr>
                    </a:p>
                    <a:p>
                      <a:pPr marL="809625" lvl="1" indent="-255588" algn="l" defTabSz="1660525" rtl="0" eaLnBrk="1" latinLnBrk="0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  <a:tabLst>
                          <a:tab pos="1797050" algn="l"/>
                          <a:tab pos="1876425" algn="l"/>
                        </a:tabLst>
                      </a:pPr>
                      <a:r>
                        <a:rPr lang="fr-CH" sz="1400" b="0" kern="1200" dirty="0" err="1" smtClean="0">
                          <a:solidFill>
                            <a:schemeClr val="dk1"/>
                          </a:solidFill>
                          <a:latin typeface="Gotham Narrow Medium" pitchFamily="2" charset="0"/>
                          <a:ea typeface="+mn-ea"/>
                          <a:cs typeface="+mn-cs"/>
                        </a:rPr>
                        <a:t>Hybrid</a:t>
                      </a:r>
                      <a:r>
                        <a:rPr lang="fr-CH" sz="1400" b="0" kern="1200" baseline="0" dirty="0" smtClean="0">
                          <a:solidFill>
                            <a:schemeClr val="dk1"/>
                          </a:solidFill>
                          <a:latin typeface="Gotham Narrow Medium" pitchFamily="2" charset="0"/>
                          <a:ea typeface="+mn-ea"/>
                          <a:cs typeface="+mn-cs"/>
                        </a:rPr>
                        <a:t> road </a:t>
                      </a:r>
                      <a:r>
                        <a:rPr lang="fr-CH" sz="1400" b="0" kern="1200" baseline="0" dirty="0" err="1" smtClean="0">
                          <a:solidFill>
                            <a:schemeClr val="dk1"/>
                          </a:solidFill>
                          <a:latin typeface="Gotham Narrow Medium" pitchFamily="2" charset="0"/>
                          <a:ea typeface="+mn-ea"/>
                          <a:cs typeface="+mn-cs"/>
                        </a:rPr>
                        <a:t>prohibited</a:t>
                      </a:r>
                      <a:r>
                        <a:rPr lang="fr-CH" sz="1400" b="0" kern="1200" baseline="0" dirty="0" smtClean="0">
                          <a:solidFill>
                            <a:schemeClr val="dk1"/>
                          </a:solidFill>
                          <a:latin typeface="Gotham Narrow Medium" pitchFamily="2" charset="0"/>
                          <a:ea typeface="+mn-ea"/>
                          <a:cs typeface="+mn-cs"/>
                        </a:rPr>
                        <a:t> (</a:t>
                      </a:r>
                      <a:r>
                        <a:rPr lang="fr-CH" sz="1400" b="0" kern="1200" baseline="0" dirty="0" err="1" smtClean="0">
                          <a:solidFill>
                            <a:schemeClr val="dk1"/>
                          </a:solidFill>
                          <a:latin typeface="Gotham Narrow Medium" pitchFamily="2" charset="0"/>
                          <a:ea typeface="+mn-ea"/>
                          <a:cs typeface="+mn-cs"/>
                        </a:rPr>
                        <a:t>except</a:t>
                      </a:r>
                      <a:r>
                        <a:rPr lang="fr-CH" sz="1400" b="0" kern="1200" baseline="0" dirty="0" smtClean="0">
                          <a:solidFill>
                            <a:schemeClr val="dk1"/>
                          </a:solidFill>
                          <a:latin typeface="Gotham Narrow Medium" pitchFamily="2" charset="0"/>
                          <a:ea typeface="+mn-ea"/>
                          <a:cs typeface="+mn-cs"/>
                        </a:rPr>
                        <a:t> for R&amp;P)</a:t>
                      </a:r>
                    </a:p>
                    <a:p>
                      <a:pPr marL="809625" lvl="1" indent="-255588" algn="l" defTabSz="1660525" rtl="0" eaLnBrk="1" latinLnBrk="0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  <a:tabLst>
                          <a:tab pos="1797050" algn="l"/>
                          <a:tab pos="1876425" algn="l"/>
                        </a:tabLst>
                      </a:pPr>
                      <a:r>
                        <a:rPr lang="fr-CH" sz="1400" b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Gotham Narrow Medium" pitchFamily="2" charset="0"/>
                          <a:ea typeface="+mn-ea"/>
                          <a:cs typeface="+mn-cs"/>
                        </a:rPr>
                        <a:t>Authors</a:t>
                      </a:r>
                      <a:r>
                        <a:rPr lang="fr-CH" sz="1400" b="0" kern="1200" dirty="0" smtClean="0">
                          <a:effectLst/>
                          <a:latin typeface="Gotham Narrow Medium" pitchFamily="2" charset="0"/>
                          <a:cs typeface="Arial" panose="020B0604020202020204" pitchFamily="34" charset="0"/>
                        </a:rPr>
                        <a:t> must </a:t>
                      </a:r>
                      <a:r>
                        <a:rPr lang="fr-CH" sz="1400" b="0" kern="1200" dirty="0" err="1" smtClean="0">
                          <a:effectLst/>
                          <a:latin typeface="Gotham Narrow Medium" pitchFamily="2" charset="0"/>
                          <a:cs typeface="Arial" panose="020B0604020202020204" pitchFamily="34" charset="0"/>
                        </a:rPr>
                        <a:t>choose</a:t>
                      </a:r>
                      <a:r>
                        <a:rPr lang="fr-CH" sz="1400" b="0" kern="1200" baseline="0" dirty="0" smtClean="0">
                          <a:effectLst/>
                          <a:latin typeface="Gotham Narrow Medium" pitchFamily="2" charset="0"/>
                          <a:cs typeface="Arial" panose="020B0604020202020204" pitchFamily="34" charset="0"/>
                        </a:rPr>
                        <a:t> least restrictive </a:t>
                      </a:r>
                      <a:r>
                        <a:rPr lang="fr-CH" sz="1400" b="0" kern="1200" baseline="0" dirty="0" err="1" smtClean="0">
                          <a:effectLst/>
                          <a:latin typeface="Gotham Narrow Medium" pitchFamily="2" charset="0"/>
                          <a:cs typeface="Arial" panose="020B0604020202020204" pitchFamily="34" charset="0"/>
                        </a:rPr>
                        <a:t>license</a:t>
                      </a:r>
                      <a:endParaRPr lang="fr-CH" sz="1000" b="0" dirty="0">
                        <a:latin typeface="Gotham Narrow Medium" pitchFamily="2" charset="0"/>
                      </a:endParaRPr>
                    </a:p>
                    <a:p>
                      <a:pPr marL="809625" indent="-255588" defTabSz="1660525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76425" algn="l"/>
                        </a:tabLst>
                      </a:pPr>
                      <a:r>
                        <a:rPr lang="fr-CH" sz="1500" b="1" dirty="0" smtClean="0">
                          <a:latin typeface="Gotham Narrow Medium" pitchFamily="2" charset="0"/>
                        </a:rPr>
                        <a:t>Green road</a:t>
                      </a:r>
                      <a:endParaRPr lang="fr-CH" sz="1500" b="1" dirty="0">
                        <a:latin typeface="Gotham Narrow Medium" pitchFamily="2" charset="0"/>
                      </a:endParaRPr>
                    </a:p>
                    <a:p>
                      <a:pPr marL="809625" marR="0" lvl="1" indent="-255588" algn="l" defTabSz="166052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1797050" algn="l"/>
                          <a:tab pos="1876425" algn="l"/>
                        </a:tabLst>
                        <a:defRPr/>
                      </a:pPr>
                      <a:r>
                        <a:rPr lang="en-GB" sz="1400" b="0" i="0" dirty="0" smtClean="0">
                          <a:latin typeface="Gotham Narrow Medium" pitchFamily="2" charset="0"/>
                        </a:rPr>
                        <a:t>“</a:t>
                      </a:r>
                      <a:r>
                        <a:rPr lang="fr-CH" sz="1400" b="0" i="0" kern="1200" dirty="0" smtClean="0">
                          <a:solidFill>
                            <a:schemeClr val="dk1"/>
                          </a:solidFill>
                          <a:latin typeface="Gotham Narrow Medium" pitchFamily="2" charset="0"/>
                          <a:ea typeface="+mn-ea"/>
                          <a:cs typeface="+mn-cs"/>
                        </a:rPr>
                        <a:t>Archive </a:t>
                      </a:r>
                      <a:r>
                        <a:rPr lang="fr-CH" sz="1400" b="0" kern="1200" dirty="0" smtClean="0">
                          <a:solidFill>
                            <a:schemeClr val="dk1"/>
                          </a:solidFill>
                          <a:latin typeface="Gotham Narrow Medium" pitchFamily="2" charset="0"/>
                          <a:ea typeface="+mn-ea"/>
                          <a:cs typeface="+mn-cs"/>
                        </a:rPr>
                        <a:t>ouverte</a:t>
                      </a:r>
                      <a:r>
                        <a:rPr lang="en-US" sz="1400" b="0" i="0" dirty="0" smtClean="0">
                          <a:latin typeface="Gotham Narrow Medium" pitchFamily="2" charset="0"/>
                        </a:rPr>
                        <a:t>”</a:t>
                      </a:r>
                      <a:r>
                        <a:rPr lang="fr-CH" sz="1400" b="0" i="0" kern="1200" dirty="0" smtClean="0">
                          <a:solidFill>
                            <a:schemeClr val="dk1"/>
                          </a:solidFill>
                          <a:latin typeface="Gotham Narrow Medium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CH" sz="1400" b="0" i="0" kern="1200" dirty="0" err="1" smtClean="0">
                          <a:solidFill>
                            <a:schemeClr val="dk1"/>
                          </a:solidFill>
                          <a:latin typeface="Gotham Narrow Medium" pitchFamily="2" charset="0"/>
                          <a:ea typeface="+mn-ea"/>
                          <a:cs typeface="+mn-cs"/>
                        </a:rPr>
                        <a:t>mand</a:t>
                      </a:r>
                      <a:r>
                        <a:rPr lang="fr-CH" sz="1400" b="0" kern="1200" dirty="0" err="1" smtClean="0">
                          <a:solidFill>
                            <a:schemeClr val="dk1"/>
                          </a:solidFill>
                          <a:latin typeface="Gotham Narrow Medium" pitchFamily="2" charset="0"/>
                          <a:ea typeface="+mn-ea"/>
                          <a:cs typeface="+mn-cs"/>
                        </a:rPr>
                        <a:t>atory</a:t>
                      </a:r>
                      <a:endParaRPr lang="fr-CH" sz="1400" b="0" kern="1200" dirty="0">
                        <a:solidFill>
                          <a:schemeClr val="dk1"/>
                        </a:solidFill>
                        <a:latin typeface="Gotham Narrow Medium" pitchFamily="2" charset="0"/>
                        <a:ea typeface="+mn-ea"/>
                        <a:cs typeface="+mn-cs"/>
                      </a:endParaRPr>
                    </a:p>
                    <a:p>
                      <a:pPr marL="809625" lvl="1" indent="-255588" algn="l" defTabSz="1660525" rtl="0" eaLnBrk="1" latinLnBrk="0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  <a:tabLst>
                          <a:tab pos="1797050" algn="l"/>
                          <a:tab pos="1876425" algn="l"/>
                        </a:tabLst>
                      </a:pPr>
                      <a:r>
                        <a:rPr lang="fr-CH" sz="1400" b="0" kern="1200" dirty="0" err="1" smtClean="0">
                          <a:solidFill>
                            <a:schemeClr val="dk1"/>
                          </a:solidFill>
                          <a:effectLst/>
                          <a:latin typeface="Gotham Narrow Medium" pitchFamily="2" charset="0"/>
                          <a:ea typeface="+mn-ea"/>
                          <a:cs typeface="Arial" panose="020B0604020202020204" pitchFamily="34" charset="0"/>
                        </a:rPr>
                        <a:t>Accepted</a:t>
                      </a:r>
                      <a:r>
                        <a:rPr lang="fr-CH" sz="1400" b="0" kern="1200" dirty="0" smtClean="0">
                          <a:solidFill>
                            <a:schemeClr val="dk1"/>
                          </a:solidFill>
                          <a:effectLst/>
                          <a:latin typeface="Gotham Narrow Medium" pitchFamily="2" charset="0"/>
                          <a:ea typeface="+mn-ea"/>
                          <a:cs typeface="Arial" panose="020B0604020202020204" pitchFamily="34" charset="0"/>
                        </a:rPr>
                        <a:t> or </a:t>
                      </a:r>
                      <a:r>
                        <a:rPr lang="fr-CH" sz="1400" b="0" kern="1200" dirty="0" err="1" smtClean="0">
                          <a:solidFill>
                            <a:schemeClr val="dk1"/>
                          </a:solidFill>
                          <a:effectLst/>
                          <a:latin typeface="Gotham Narrow Medium" pitchFamily="2" charset="0"/>
                          <a:ea typeface="+mn-ea"/>
                          <a:cs typeface="Arial" panose="020B0604020202020204" pitchFamily="34" charset="0"/>
                        </a:rPr>
                        <a:t>Published</a:t>
                      </a:r>
                      <a:r>
                        <a:rPr lang="fr-CH" sz="1400" b="0" kern="1200" dirty="0" smtClean="0">
                          <a:solidFill>
                            <a:schemeClr val="dk1"/>
                          </a:solidFill>
                          <a:effectLst/>
                          <a:latin typeface="Gotham Narrow Medium" pitchFamily="2" charset="0"/>
                          <a:ea typeface="+mn-ea"/>
                          <a:cs typeface="Arial" panose="020B0604020202020204" pitchFamily="34" charset="0"/>
                        </a:rPr>
                        <a:t> version</a:t>
                      </a:r>
                      <a:endParaRPr lang="fr-CH" sz="1400" b="0" kern="1200" dirty="0">
                        <a:solidFill>
                          <a:schemeClr val="dk1"/>
                        </a:solidFill>
                        <a:effectLst/>
                        <a:latin typeface="Gotham Narrow Medium" pitchFamily="2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4585" marR="63568" marT="143826" marB="143826"/>
                </a:tc>
                <a:extLst>
                  <a:ext uri="{0D108BD9-81ED-4DB2-BD59-A6C34878D82A}">
                    <a16:rowId xmlns:a16="http://schemas.microsoft.com/office/drawing/2014/main" val="1287961330"/>
                  </a:ext>
                </a:extLst>
              </a:tr>
            </a:tbl>
          </a:graphicData>
        </a:graphic>
      </p:graphicFrame>
      <p:sp>
        <p:nvSpPr>
          <p:cNvPr id="21" name="Ellipse 20">
            <a:extLst>
              <a:ext uri="{FF2B5EF4-FFF2-40B4-BE49-F238E27FC236}">
                <a16:creationId xmlns:a16="http://schemas.microsoft.com/office/drawing/2014/main" id="{01F54FA8-BC12-4C28-BF55-D494A7B09693}"/>
              </a:ext>
            </a:extLst>
          </p:cNvPr>
          <p:cNvSpPr/>
          <p:nvPr/>
        </p:nvSpPr>
        <p:spPr>
          <a:xfrm>
            <a:off x="621027" y="2238892"/>
            <a:ext cx="6140106" cy="2583870"/>
          </a:xfrm>
          <a:prstGeom prst="ellipse">
            <a:avLst/>
          </a:prstGeom>
          <a:solidFill>
            <a:srgbClr val="5298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4093"/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228D7258-FF57-4DFA-86D4-4C4D35FDA2BE}"/>
              </a:ext>
            </a:extLst>
          </p:cNvPr>
          <p:cNvSpPr/>
          <p:nvPr/>
        </p:nvSpPr>
        <p:spPr>
          <a:xfrm>
            <a:off x="545306" y="11319321"/>
            <a:ext cx="7536904" cy="1577371"/>
          </a:xfrm>
          <a:prstGeom prst="roundRect">
            <a:avLst>
              <a:gd name="adj" fmla="val 13187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4093" dirty="0"/>
          </a:p>
        </p:txBody>
      </p:sp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E84C3AEE-AE19-4CC8-80C9-BE80F967AA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4448972"/>
              </p:ext>
            </p:extLst>
          </p:nvPr>
        </p:nvGraphicFramePr>
        <p:xfrm>
          <a:off x="550426" y="3562816"/>
          <a:ext cx="9596080" cy="2170925"/>
        </p:xfrm>
        <a:graphic>
          <a:graphicData uri="http://schemas.openxmlformats.org/drawingml/2006/table">
            <a:tbl>
              <a:tblPr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{B301B821-A1FF-4177-AEE7-76D212191A09}</a:tableStyleId>
              </a:tblPr>
              <a:tblGrid>
                <a:gridCol w="9596080">
                  <a:extLst>
                    <a:ext uri="{9D8B030D-6E8A-4147-A177-3AD203B41FA5}">
                      <a16:colId xmlns:a16="http://schemas.microsoft.com/office/drawing/2014/main" val="4125289906"/>
                    </a:ext>
                  </a:extLst>
                </a:gridCol>
              </a:tblGrid>
              <a:tr h="687610">
                <a:tc>
                  <a:txBody>
                    <a:bodyPr/>
                    <a:lstStyle/>
                    <a:p>
                      <a:pPr marL="0" marR="0" lvl="0" indent="0" algn="l" defTabSz="20852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500" b="0" kern="1200" dirty="0" smtClean="0">
                          <a:solidFill>
                            <a:schemeClr val="dk1"/>
                          </a:solidFill>
                          <a:latin typeface="Gotham Narrow Medium" pitchFamily="2" charset="0"/>
                          <a:ea typeface="+mn-ea"/>
                          <a:cs typeface="+mn-cs"/>
                        </a:rPr>
                        <a:t>The SNSF has </a:t>
                      </a:r>
                      <a:r>
                        <a:rPr lang="fr-CH" sz="1500" b="0" kern="1200" dirty="0" err="1" smtClean="0">
                          <a:solidFill>
                            <a:schemeClr val="dk1"/>
                          </a:solidFill>
                          <a:latin typeface="Gotham Narrow Medium" pitchFamily="2" charset="0"/>
                          <a:ea typeface="+mn-ea"/>
                          <a:cs typeface="+mn-cs"/>
                        </a:rPr>
                        <a:t>joined</a:t>
                      </a:r>
                      <a:r>
                        <a:rPr lang="fr-CH" sz="1500" b="0" kern="1200" dirty="0" smtClean="0">
                          <a:solidFill>
                            <a:schemeClr val="dk1"/>
                          </a:solidFill>
                          <a:latin typeface="Gotham Narrow Medium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CH" sz="1500" b="1" kern="1200" dirty="0" smtClean="0">
                          <a:solidFill>
                            <a:schemeClr val="dk1"/>
                          </a:solidFill>
                          <a:latin typeface="Gotham Narrow Medium" pitchFamily="2" charset="0"/>
                          <a:ea typeface="+mn-ea"/>
                          <a:cs typeface="+mn-cs"/>
                        </a:rPr>
                        <a:t>Plan S</a:t>
                      </a:r>
                      <a:r>
                        <a:rPr lang="fr-CH" sz="1500" b="0" kern="1200" dirty="0" smtClean="0">
                          <a:solidFill>
                            <a:schemeClr val="dk1"/>
                          </a:solidFill>
                          <a:latin typeface="Gotham Narrow Medium" pitchFamily="2" charset="0"/>
                          <a:ea typeface="+mn-ea"/>
                          <a:cs typeface="+mn-cs"/>
                        </a:rPr>
                        <a:t> in 2023</a:t>
                      </a:r>
                      <a:r>
                        <a:rPr lang="fr-CH" sz="1500" b="0" kern="1200" baseline="0" dirty="0" smtClean="0">
                          <a:solidFill>
                            <a:schemeClr val="dk1"/>
                          </a:solidFill>
                          <a:latin typeface="Gotham Narrow Medium" pitchFamily="2" charset="0"/>
                          <a:ea typeface="+mn-ea"/>
                          <a:cs typeface="+mn-cs"/>
                        </a:rPr>
                        <a:t>. </a:t>
                      </a:r>
                      <a:r>
                        <a:rPr lang="fr-CH" sz="1500" b="0" kern="1200" dirty="0" err="1" smtClean="0">
                          <a:solidFill>
                            <a:schemeClr val="dk1"/>
                          </a:solidFill>
                          <a:latin typeface="Gotham Narrow Medium" pitchFamily="2" charset="0"/>
                          <a:ea typeface="+mn-ea"/>
                          <a:cs typeface="+mn-cs"/>
                        </a:rPr>
                        <a:t>Any</a:t>
                      </a:r>
                      <a:r>
                        <a:rPr lang="fr-CH" sz="1500" b="0" kern="1200" baseline="0" dirty="0" smtClean="0">
                          <a:solidFill>
                            <a:schemeClr val="dk1"/>
                          </a:solidFill>
                          <a:latin typeface="Gotham Narrow Medium" pitchFamily="2" charset="0"/>
                          <a:ea typeface="+mn-ea"/>
                          <a:cs typeface="+mn-cs"/>
                        </a:rPr>
                        <a:t> publications </a:t>
                      </a:r>
                      <a:r>
                        <a:rPr lang="fr-CH" sz="1500" b="0" kern="1200" baseline="0" dirty="0" err="1" smtClean="0">
                          <a:solidFill>
                            <a:schemeClr val="dk1"/>
                          </a:solidFill>
                          <a:latin typeface="Gotham Narrow Medium" pitchFamily="2" charset="0"/>
                          <a:ea typeface="+mn-ea"/>
                          <a:cs typeface="+mn-cs"/>
                        </a:rPr>
                        <a:t>from</a:t>
                      </a:r>
                      <a:r>
                        <a:rPr lang="fr-CH" sz="1500" b="0" kern="1200" baseline="0" dirty="0" smtClean="0">
                          <a:solidFill>
                            <a:schemeClr val="dk1"/>
                          </a:solidFill>
                          <a:latin typeface="Gotham Narrow Medium" pitchFamily="2" charset="0"/>
                          <a:ea typeface="+mn-ea"/>
                          <a:cs typeface="+mn-cs"/>
                        </a:rPr>
                        <a:t> a </a:t>
                      </a:r>
                      <a:r>
                        <a:rPr lang="fr-CH" sz="1500" b="0" kern="1200" baseline="0" dirty="0" err="1" smtClean="0">
                          <a:solidFill>
                            <a:schemeClr val="dk1"/>
                          </a:solidFill>
                          <a:latin typeface="Gotham Narrow Medium" pitchFamily="2" charset="0"/>
                          <a:ea typeface="+mn-ea"/>
                          <a:cs typeface="+mn-cs"/>
                        </a:rPr>
                        <a:t>project</a:t>
                      </a:r>
                      <a:r>
                        <a:rPr lang="fr-CH" sz="1500" b="0" kern="1200" baseline="0" dirty="0" smtClean="0">
                          <a:solidFill>
                            <a:schemeClr val="dk1"/>
                          </a:solidFill>
                          <a:latin typeface="Gotham Narrow Medium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CH" sz="1500" b="0" kern="1200" baseline="0" dirty="0" err="1" smtClean="0">
                          <a:solidFill>
                            <a:schemeClr val="dk1"/>
                          </a:solidFill>
                          <a:latin typeface="Gotham Narrow Medium" pitchFamily="2" charset="0"/>
                          <a:ea typeface="+mn-ea"/>
                          <a:cs typeface="+mn-cs"/>
                        </a:rPr>
                        <a:t>financed</a:t>
                      </a:r>
                      <a:r>
                        <a:rPr lang="fr-CH" sz="1500" b="0" kern="1200" dirty="0" smtClean="0">
                          <a:solidFill>
                            <a:schemeClr val="dk1"/>
                          </a:solidFill>
                          <a:latin typeface="Gotham Narrow Medium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CH" sz="1500" b="0" kern="1200" dirty="0">
                          <a:solidFill>
                            <a:schemeClr val="dk1"/>
                          </a:solidFill>
                          <a:latin typeface="Gotham Narrow Medium" pitchFamily="2" charset="0"/>
                          <a:ea typeface="+mn-ea"/>
                          <a:cs typeface="+mn-cs"/>
                        </a:rPr>
                        <a:t>≥ 50% </a:t>
                      </a:r>
                      <a:r>
                        <a:rPr lang="fr-CH" sz="1500" b="0" kern="1200" dirty="0" smtClean="0">
                          <a:solidFill>
                            <a:schemeClr val="dk1"/>
                          </a:solidFill>
                          <a:latin typeface="Gotham Narrow Medium" pitchFamily="2" charset="0"/>
                          <a:ea typeface="+mn-ea"/>
                          <a:cs typeface="+mn-cs"/>
                        </a:rPr>
                        <a:t>by the SNSF must </a:t>
                      </a:r>
                      <a:r>
                        <a:rPr lang="fr-CH" sz="1500" b="0" kern="1200" dirty="0" err="1" smtClean="0">
                          <a:solidFill>
                            <a:schemeClr val="dk1"/>
                          </a:solidFill>
                          <a:latin typeface="Gotham Narrow Medium" pitchFamily="2" charset="0"/>
                          <a:ea typeface="+mn-ea"/>
                          <a:cs typeface="+mn-cs"/>
                        </a:rPr>
                        <a:t>be</a:t>
                      </a:r>
                      <a:r>
                        <a:rPr lang="fr-CH" sz="1500" b="0" kern="1200" dirty="0" smtClean="0">
                          <a:solidFill>
                            <a:schemeClr val="dk1"/>
                          </a:solidFill>
                          <a:latin typeface="Gotham Narrow Medium" pitchFamily="2" charset="0"/>
                          <a:ea typeface="+mn-ea"/>
                          <a:cs typeface="+mn-cs"/>
                        </a:rPr>
                        <a:t> made </a:t>
                      </a:r>
                      <a:r>
                        <a:rPr lang="fr-CH" sz="1500" b="1" kern="1200" dirty="0" err="1" smtClean="0">
                          <a:solidFill>
                            <a:schemeClr val="dk1"/>
                          </a:solidFill>
                          <a:latin typeface="Gotham Narrow Medium" pitchFamily="2" charset="0"/>
                          <a:ea typeface="+mn-ea"/>
                          <a:cs typeface="+mn-cs"/>
                        </a:rPr>
                        <a:t>immediately</a:t>
                      </a:r>
                      <a:r>
                        <a:rPr lang="fr-CH" sz="1500" b="0" kern="1200" dirty="0" smtClean="0">
                          <a:solidFill>
                            <a:schemeClr val="dk1"/>
                          </a:solidFill>
                          <a:latin typeface="Gotham Narrow Medium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CH" sz="1500" b="0" kern="1200" dirty="0" err="1" smtClean="0">
                          <a:solidFill>
                            <a:schemeClr val="dk1"/>
                          </a:solidFill>
                          <a:latin typeface="Gotham Narrow Medium" pitchFamily="2" charset="0"/>
                          <a:ea typeface="+mn-ea"/>
                          <a:cs typeface="+mn-cs"/>
                        </a:rPr>
                        <a:t>available</a:t>
                      </a:r>
                      <a:r>
                        <a:rPr lang="fr-CH" sz="1500" b="0" kern="1200" dirty="0" smtClean="0">
                          <a:solidFill>
                            <a:schemeClr val="dk1"/>
                          </a:solidFill>
                          <a:latin typeface="Gotham Narrow Medium" pitchFamily="2" charset="0"/>
                          <a:ea typeface="+mn-ea"/>
                          <a:cs typeface="+mn-cs"/>
                        </a:rPr>
                        <a:t> in OA and </a:t>
                      </a:r>
                      <a:r>
                        <a:rPr lang="fr-CH" sz="1500" b="0" kern="1200" dirty="0" err="1" smtClean="0">
                          <a:solidFill>
                            <a:schemeClr val="dk1"/>
                          </a:solidFill>
                          <a:latin typeface="Gotham Narrow Medium" pitchFamily="2" charset="0"/>
                          <a:ea typeface="+mn-ea"/>
                          <a:cs typeface="+mn-cs"/>
                        </a:rPr>
                        <a:t>published</a:t>
                      </a:r>
                      <a:r>
                        <a:rPr lang="fr-CH" sz="1500" b="0" kern="1200" baseline="0" dirty="0" smtClean="0">
                          <a:solidFill>
                            <a:schemeClr val="dk1"/>
                          </a:solidFill>
                          <a:latin typeface="Gotham Narrow Medium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CH" sz="1500" b="0" kern="1200" baseline="0" dirty="0" err="1" smtClean="0">
                          <a:solidFill>
                            <a:schemeClr val="dk1"/>
                          </a:solidFill>
                          <a:latin typeface="Gotham Narrow Medium" pitchFamily="2" charset="0"/>
                          <a:ea typeface="+mn-ea"/>
                          <a:cs typeface="+mn-cs"/>
                        </a:rPr>
                        <a:t>with</a:t>
                      </a:r>
                      <a:r>
                        <a:rPr lang="fr-CH" sz="1500" b="0" kern="1200" baseline="0" dirty="0" smtClean="0">
                          <a:solidFill>
                            <a:schemeClr val="dk1"/>
                          </a:solidFill>
                          <a:latin typeface="Gotham Narrow Medium" pitchFamily="2" charset="0"/>
                          <a:ea typeface="+mn-ea"/>
                          <a:cs typeface="+mn-cs"/>
                        </a:rPr>
                        <a:t> a </a:t>
                      </a:r>
                      <a:r>
                        <a:rPr lang="fr-CH" sz="1500" b="1" kern="1200" dirty="0" err="1" smtClean="0">
                          <a:solidFill>
                            <a:schemeClr val="dk1"/>
                          </a:solidFill>
                          <a:latin typeface="Gotham Narrow Medium" pitchFamily="2" charset="0"/>
                          <a:ea typeface="+mn-ea"/>
                          <a:cs typeface="+mn-cs"/>
                        </a:rPr>
                        <a:t>Creative</a:t>
                      </a:r>
                      <a:r>
                        <a:rPr lang="fr-CH" sz="1500" b="1" kern="1200" dirty="0" smtClean="0">
                          <a:solidFill>
                            <a:schemeClr val="dk1"/>
                          </a:solidFill>
                          <a:latin typeface="Gotham Narrow Medium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CH" sz="1500" b="1" kern="1200" dirty="0">
                          <a:solidFill>
                            <a:schemeClr val="dk1"/>
                          </a:solidFill>
                          <a:latin typeface="Gotham Narrow Medium" pitchFamily="2" charset="0"/>
                          <a:ea typeface="+mn-ea"/>
                          <a:cs typeface="+mn-cs"/>
                        </a:rPr>
                        <a:t>Commons Attribution </a:t>
                      </a:r>
                      <a:r>
                        <a:rPr lang="fr-CH" sz="1500" b="0" kern="1200" dirty="0" smtClean="0">
                          <a:solidFill>
                            <a:schemeClr val="dk1"/>
                          </a:solidFill>
                          <a:latin typeface="Gotham Narrow Medium" pitchFamily="2" charset="0"/>
                          <a:ea typeface="+mn-ea"/>
                          <a:cs typeface="+mn-cs"/>
                        </a:rPr>
                        <a:t>(CC </a:t>
                      </a:r>
                      <a:r>
                        <a:rPr lang="fr-CH" sz="1500" b="0" kern="1200" dirty="0">
                          <a:solidFill>
                            <a:schemeClr val="dk1"/>
                          </a:solidFill>
                          <a:latin typeface="Gotham Narrow Medium" pitchFamily="2" charset="0"/>
                          <a:ea typeface="+mn-ea"/>
                          <a:cs typeface="+mn-cs"/>
                        </a:rPr>
                        <a:t>BY</a:t>
                      </a:r>
                      <a:r>
                        <a:rPr lang="fr-CH" sz="1500" b="0" kern="1200" dirty="0" smtClean="0">
                          <a:solidFill>
                            <a:schemeClr val="dk1"/>
                          </a:solidFill>
                          <a:latin typeface="Gotham Narrow Medium" pitchFamily="2" charset="0"/>
                          <a:ea typeface="+mn-ea"/>
                          <a:cs typeface="+mn-cs"/>
                        </a:rPr>
                        <a:t>) </a:t>
                      </a:r>
                      <a:r>
                        <a:rPr lang="fr-CH" sz="1500" b="0" kern="1200" dirty="0" err="1" smtClean="0">
                          <a:solidFill>
                            <a:schemeClr val="dk1"/>
                          </a:solidFill>
                          <a:latin typeface="Gotham Narrow Medium" pitchFamily="2" charset="0"/>
                          <a:ea typeface="+mn-ea"/>
                          <a:cs typeface="+mn-cs"/>
                        </a:rPr>
                        <a:t>license</a:t>
                      </a:r>
                      <a:r>
                        <a:rPr lang="fr-CH" sz="1500" b="0" kern="1200" dirty="0" smtClean="0">
                          <a:solidFill>
                            <a:schemeClr val="dk1"/>
                          </a:solidFill>
                          <a:latin typeface="Gotham Narrow Medium" pitchFamily="2" charset="0"/>
                          <a:ea typeface="+mn-ea"/>
                          <a:cs typeface="+mn-cs"/>
                        </a:rPr>
                        <a:t>. </a:t>
                      </a:r>
                      <a:endParaRPr lang="fr-CH" sz="1500" b="0" kern="1200" dirty="0">
                        <a:solidFill>
                          <a:schemeClr val="dk1"/>
                        </a:solidFill>
                        <a:latin typeface="Gotham Narrow Medium" pitchFamily="2" charset="0"/>
                        <a:ea typeface="+mn-ea"/>
                        <a:cs typeface="+mn-cs"/>
                      </a:endParaRPr>
                    </a:p>
                  </a:txBody>
                  <a:tcPr marL="143826" marR="143826" marT="107870" marB="107870">
                    <a:solidFill>
                      <a:srgbClr val="E1ED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636987"/>
                  </a:ext>
                </a:extLst>
              </a:tr>
              <a:tr h="644953">
                <a:tc>
                  <a:txBody>
                    <a:bodyPr/>
                    <a:lstStyle/>
                    <a:p>
                      <a:pPr marL="1612900" marR="0" lvl="0" indent="0" algn="l" defTabSz="166052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76425" algn="l"/>
                          <a:tab pos="10129838" algn="l"/>
                          <a:tab pos="11560175" algn="l"/>
                        </a:tabLst>
                        <a:defRPr/>
                      </a:pPr>
                      <a:r>
                        <a:rPr lang="fr-CH" sz="1500" b="0" dirty="0" err="1" smtClean="0">
                          <a:latin typeface="Gotham Narrow Medium" pitchFamily="2" charset="0"/>
                        </a:rPr>
                        <a:t>Coverage</a:t>
                      </a:r>
                      <a:r>
                        <a:rPr lang="fr-CH" sz="1500" b="0" dirty="0" smtClean="0">
                          <a:latin typeface="Gotham Narrow Medium" pitchFamily="2" charset="0"/>
                        </a:rPr>
                        <a:t> of publication charges,</a:t>
                      </a:r>
                      <a:r>
                        <a:rPr lang="fr-CH" sz="1500" b="0" baseline="0" dirty="0" smtClean="0">
                          <a:latin typeface="Gotham Narrow Medium" pitchFamily="2" charset="0"/>
                        </a:rPr>
                        <a:t> </a:t>
                      </a:r>
                    </a:p>
                    <a:p>
                      <a:pPr marL="1612900" marR="0" lvl="0" indent="0" algn="l" defTabSz="166052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76425" algn="l"/>
                          <a:tab pos="10129838" algn="l"/>
                          <a:tab pos="11560175" algn="l"/>
                        </a:tabLst>
                        <a:defRPr/>
                      </a:pPr>
                      <a:r>
                        <a:rPr lang="fr-CH" sz="1500" b="0" baseline="0" dirty="0" err="1" smtClean="0">
                          <a:latin typeface="Gotham Narrow Medium" pitchFamily="2" charset="0"/>
                        </a:rPr>
                        <a:t>except</a:t>
                      </a:r>
                      <a:r>
                        <a:rPr lang="fr-CH" sz="1500" b="0" baseline="0" dirty="0" smtClean="0">
                          <a:latin typeface="Gotham Narrow Medium" pitchFamily="2" charset="0"/>
                        </a:rPr>
                        <a:t> in </a:t>
                      </a:r>
                      <a:r>
                        <a:rPr lang="fr-CH" sz="1500" b="0" baseline="0" dirty="0" err="1" smtClean="0">
                          <a:latin typeface="Gotham Narrow Medium" pitchFamily="2" charset="0"/>
                        </a:rPr>
                        <a:t>hybrid</a:t>
                      </a:r>
                      <a:r>
                        <a:rPr lang="fr-CH" sz="1500" b="0" baseline="0" dirty="0" smtClean="0">
                          <a:latin typeface="Gotham Narrow Medium" pitchFamily="2" charset="0"/>
                        </a:rPr>
                        <a:t> </a:t>
                      </a:r>
                      <a:r>
                        <a:rPr lang="fr-CH" sz="1500" b="0" baseline="0" dirty="0" err="1" smtClean="0">
                          <a:latin typeface="Gotham Narrow Medium" pitchFamily="2" charset="0"/>
                        </a:rPr>
                        <a:t>journals</a:t>
                      </a:r>
                      <a:endParaRPr lang="en-GB" sz="1500" b="0" kern="1200" baseline="0" dirty="0" smtClean="0">
                        <a:solidFill>
                          <a:schemeClr val="dk1"/>
                        </a:solidFill>
                        <a:latin typeface="Gotham Narrow Medium" pitchFamily="2" charset="0"/>
                        <a:ea typeface="+mn-ea"/>
                        <a:cs typeface="+mn-cs"/>
                      </a:endParaRPr>
                    </a:p>
                  </a:txBody>
                  <a:tcPr marL="64585" marR="0" marT="71913" marB="76281"/>
                </a:tc>
                <a:extLst>
                  <a:ext uri="{0D108BD9-81ED-4DB2-BD59-A6C34878D82A}">
                    <a16:rowId xmlns:a16="http://schemas.microsoft.com/office/drawing/2014/main" val="1287961330"/>
                  </a:ext>
                </a:extLst>
              </a:tr>
              <a:tr h="653049">
                <a:tc>
                  <a:txBody>
                    <a:bodyPr/>
                    <a:lstStyle/>
                    <a:p>
                      <a:pPr marL="1612900" marR="0" lvl="0" indent="0" algn="l" defTabSz="14728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500" b="0" kern="1200" dirty="0" smtClean="0">
                          <a:effectLst/>
                          <a:latin typeface="Gotham Narrow Medium" pitchFamily="2" charset="0"/>
                        </a:rPr>
                        <a:t>The SNSF </a:t>
                      </a:r>
                      <a:r>
                        <a:rPr lang="fr-CH" sz="1500" b="0" kern="1200" dirty="0" err="1" smtClean="0">
                          <a:effectLst/>
                          <a:latin typeface="Gotham Narrow Medium" pitchFamily="2" charset="0"/>
                        </a:rPr>
                        <a:t>reserves</a:t>
                      </a:r>
                      <a:r>
                        <a:rPr lang="fr-CH" sz="1500" b="0" kern="1200" dirty="0" smtClean="0">
                          <a:effectLst/>
                          <a:latin typeface="Gotham Narrow Medium" pitchFamily="2" charset="0"/>
                        </a:rPr>
                        <a:t> the right to </a:t>
                      </a:r>
                      <a:r>
                        <a:rPr lang="fr-CH" sz="1500" b="0" kern="1200" dirty="0" err="1" smtClean="0">
                          <a:effectLst/>
                          <a:latin typeface="Gotham Narrow Medium" pitchFamily="2" charset="0"/>
                        </a:rPr>
                        <a:t>take</a:t>
                      </a:r>
                      <a:r>
                        <a:rPr lang="fr-CH" sz="1500" b="0" kern="1200" dirty="0" smtClean="0">
                          <a:effectLst/>
                          <a:latin typeface="Gotham Narrow Medium" pitchFamily="2" charset="0"/>
                        </a:rPr>
                        <a:t> </a:t>
                      </a:r>
                      <a:r>
                        <a:rPr lang="fr-CH" sz="1500" b="1" kern="1200" dirty="0" err="1" smtClean="0">
                          <a:effectLst/>
                          <a:latin typeface="Gotham Narrow Medium" pitchFamily="2" charset="0"/>
                        </a:rPr>
                        <a:t>measures</a:t>
                      </a:r>
                      <a:r>
                        <a:rPr lang="fr-CH" sz="1500" b="0" kern="1200" dirty="0" smtClean="0">
                          <a:effectLst/>
                          <a:latin typeface="Gotham Narrow Medium" pitchFamily="2" charset="0"/>
                        </a:rPr>
                        <a:t> if a publication </a:t>
                      </a:r>
                      <a:r>
                        <a:rPr lang="fr-CH" sz="1500" b="0" kern="1200" dirty="0" err="1" smtClean="0">
                          <a:effectLst/>
                          <a:latin typeface="Gotham Narrow Medium" pitchFamily="2" charset="0"/>
                        </a:rPr>
                        <a:t>is</a:t>
                      </a:r>
                      <a:r>
                        <a:rPr lang="fr-CH" sz="1500" b="0" kern="1200" dirty="0" smtClean="0">
                          <a:effectLst/>
                          <a:latin typeface="Gotham Narrow Medium" pitchFamily="2" charset="0"/>
                        </a:rPr>
                        <a:t> not </a:t>
                      </a:r>
                      <a:r>
                        <a:rPr lang="fr-CH" sz="1500" b="0" kern="1200" dirty="0" err="1" smtClean="0">
                          <a:effectLst/>
                          <a:latin typeface="Gotham Narrow Medium" pitchFamily="2" charset="0"/>
                        </a:rPr>
                        <a:t>published</a:t>
                      </a:r>
                      <a:r>
                        <a:rPr lang="fr-CH" sz="1500" b="0" kern="1200" dirty="0" smtClean="0">
                          <a:effectLst/>
                          <a:latin typeface="Gotham Narrow Medium" pitchFamily="2" charset="0"/>
                        </a:rPr>
                        <a:t> in OA. </a:t>
                      </a:r>
                    </a:p>
                    <a:p>
                      <a:pPr marL="1612900" marR="0" lvl="0" indent="0" algn="l" defTabSz="14728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500" b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Gotham Narrow Medium" pitchFamily="2" charset="0"/>
                          <a:ea typeface="+mn-ea"/>
                          <a:cs typeface="+mn-cs"/>
                        </a:rPr>
                        <a:t>Requirements</a:t>
                      </a:r>
                      <a:r>
                        <a:rPr lang="fr-CH" sz="1500" b="0" kern="1200" baseline="0" dirty="0" smtClean="0">
                          <a:solidFill>
                            <a:schemeClr val="dk1"/>
                          </a:solidFill>
                          <a:effectLst/>
                          <a:latin typeface="Gotham Narrow Medium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CH" sz="1500" b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Gotham Narrow Medium" pitchFamily="2" charset="0"/>
                          <a:ea typeface="+mn-ea"/>
                          <a:cs typeface="+mn-cs"/>
                        </a:rPr>
                        <a:t>apply</a:t>
                      </a:r>
                      <a:r>
                        <a:rPr lang="fr-CH" sz="1500" b="0" kern="1200" baseline="0" dirty="0" smtClean="0">
                          <a:solidFill>
                            <a:schemeClr val="dk1"/>
                          </a:solidFill>
                          <a:effectLst/>
                          <a:latin typeface="Gotham Narrow Medium" pitchFamily="2" charset="0"/>
                          <a:ea typeface="+mn-ea"/>
                          <a:cs typeface="+mn-cs"/>
                        </a:rPr>
                        <a:t> to</a:t>
                      </a:r>
                      <a:r>
                        <a:rPr lang="fr-CH" sz="1500" b="0" kern="1200" dirty="0" smtClean="0">
                          <a:solidFill>
                            <a:schemeClr val="dk1"/>
                          </a:solidFill>
                          <a:effectLst/>
                          <a:latin typeface="Gotham Narrow Medium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CH" sz="1500" b="1" kern="1200" dirty="0" smtClean="0">
                          <a:solidFill>
                            <a:schemeClr val="dk1"/>
                          </a:solidFill>
                          <a:effectLst/>
                          <a:latin typeface="Gotham Narrow Medium" pitchFamily="2" charset="0"/>
                          <a:ea typeface="+mn-ea"/>
                          <a:cs typeface="+mn-cs"/>
                        </a:rPr>
                        <a:t>books</a:t>
                      </a:r>
                      <a:r>
                        <a:rPr lang="fr-CH" sz="1500" b="0" kern="1200" dirty="0" smtClean="0">
                          <a:solidFill>
                            <a:schemeClr val="dk1"/>
                          </a:solidFill>
                          <a:effectLst/>
                          <a:latin typeface="Gotham Narrow Medium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CH" sz="1500" b="0" kern="1200" dirty="0" err="1" smtClean="0">
                          <a:solidFill>
                            <a:schemeClr val="dk1"/>
                          </a:solidFill>
                          <a:effectLst/>
                          <a:latin typeface="Gotham Narrow Medium" pitchFamily="2" charset="0"/>
                          <a:ea typeface="+mn-ea"/>
                          <a:cs typeface="+mn-cs"/>
                        </a:rPr>
                        <a:t>too</a:t>
                      </a:r>
                      <a:r>
                        <a:rPr lang="fr-CH" sz="1500" b="0" kern="1200" dirty="0" smtClean="0">
                          <a:solidFill>
                            <a:schemeClr val="dk1"/>
                          </a:solidFill>
                          <a:effectLst/>
                          <a:latin typeface="Gotham Narrow Medium" pitchFamily="2" charset="0"/>
                          <a:ea typeface="+mn-ea"/>
                          <a:cs typeface="+mn-cs"/>
                        </a:rPr>
                        <a:t> (up</a:t>
                      </a:r>
                      <a:r>
                        <a:rPr lang="fr-CH" sz="1500" b="0" kern="1200" baseline="0" dirty="0" smtClean="0">
                          <a:solidFill>
                            <a:schemeClr val="dk1"/>
                          </a:solidFill>
                          <a:effectLst/>
                          <a:latin typeface="Gotham Narrow Medium" pitchFamily="2" charset="0"/>
                          <a:ea typeface="+mn-ea"/>
                          <a:cs typeface="+mn-cs"/>
                        </a:rPr>
                        <a:t> to </a:t>
                      </a:r>
                      <a:r>
                        <a:rPr lang="fr-CH" sz="1500" b="1" kern="1200" baseline="0" dirty="0" smtClean="0">
                          <a:solidFill>
                            <a:schemeClr val="dk1"/>
                          </a:solidFill>
                          <a:effectLst/>
                          <a:latin typeface="Gotham Narrow Medium" pitchFamily="2" charset="0"/>
                          <a:ea typeface="+mn-ea"/>
                          <a:cs typeface="+mn-cs"/>
                        </a:rPr>
                        <a:t>12 </a:t>
                      </a:r>
                      <a:r>
                        <a:rPr lang="fr-CH" sz="1500" b="1" kern="1200" baseline="0" dirty="0" err="1" smtClean="0">
                          <a:solidFill>
                            <a:schemeClr val="dk1"/>
                          </a:solidFill>
                          <a:effectLst/>
                          <a:latin typeface="Gotham Narrow Medium" pitchFamily="2" charset="0"/>
                          <a:ea typeface="+mn-ea"/>
                          <a:cs typeface="+mn-cs"/>
                        </a:rPr>
                        <a:t>months</a:t>
                      </a:r>
                      <a:r>
                        <a:rPr lang="fr-CH" sz="1500" b="1" kern="1200" baseline="0" dirty="0" smtClean="0">
                          <a:solidFill>
                            <a:schemeClr val="dk1"/>
                          </a:solidFill>
                          <a:effectLst/>
                          <a:latin typeface="Gotham Narrow Medium" pitchFamily="2" charset="0"/>
                          <a:ea typeface="+mn-ea"/>
                          <a:cs typeface="+mn-cs"/>
                        </a:rPr>
                        <a:t> embargo</a:t>
                      </a:r>
                      <a:r>
                        <a:rPr lang="fr-CH" sz="1500" b="0" kern="1200" baseline="0" dirty="0" smtClean="0">
                          <a:solidFill>
                            <a:schemeClr val="dk1"/>
                          </a:solidFill>
                          <a:effectLst/>
                          <a:latin typeface="Gotham Narrow Medium" pitchFamily="2" charset="0"/>
                          <a:ea typeface="+mn-ea"/>
                          <a:cs typeface="+mn-cs"/>
                        </a:rPr>
                        <a:t>)</a:t>
                      </a:r>
                      <a:r>
                        <a:rPr lang="fr-CH" sz="1500" b="0" kern="1200" dirty="0" smtClean="0">
                          <a:solidFill>
                            <a:schemeClr val="dk1"/>
                          </a:solidFill>
                          <a:effectLst/>
                          <a:latin typeface="Gotham Narrow Medium" pitchFamily="2" charset="0"/>
                          <a:ea typeface="+mn-ea"/>
                          <a:cs typeface="+mn-cs"/>
                        </a:rPr>
                        <a:t>, but</a:t>
                      </a:r>
                      <a:r>
                        <a:rPr lang="fr-CH" sz="1500" b="0" kern="1200" baseline="0" dirty="0" smtClean="0">
                          <a:solidFill>
                            <a:schemeClr val="dk1"/>
                          </a:solidFill>
                          <a:effectLst/>
                          <a:latin typeface="Gotham Narrow Medium" pitchFamily="2" charset="0"/>
                          <a:ea typeface="+mn-ea"/>
                          <a:cs typeface="+mn-cs"/>
                        </a:rPr>
                        <a:t> exemptions are possible</a:t>
                      </a:r>
                      <a:r>
                        <a:rPr lang="fr-CH" sz="1500" b="0" kern="1200" dirty="0" smtClean="0">
                          <a:solidFill>
                            <a:schemeClr val="dk1"/>
                          </a:solidFill>
                          <a:effectLst/>
                          <a:latin typeface="Gotham Narrow Medium" pitchFamily="2" charset="0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1612900" marR="0" lvl="0" indent="0" algn="l" defTabSz="14728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500" b="0" kern="1200" dirty="0" smtClean="0">
                          <a:effectLst/>
                          <a:latin typeface="Gotham Narrow Medium" pitchFamily="2" charset="0"/>
                        </a:rPr>
                        <a:t>Note </a:t>
                      </a:r>
                      <a:r>
                        <a:rPr lang="fr-CH" sz="1500" b="0" kern="1200" dirty="0" err="1" smtClean="0">
                          <a:effectLst/>
                          <a:latin typeface="Gotham Narrow Medium" pitchFamily="2" charset="0"/>
                        </a:rPr>
                        <a:t>that</a:t>
                      </a:r>
                      <a:r>
                        <a:rPr lang="fr-CH" sz="1500" b="0" kern="1200" baseline="0" dirty="0" smtClean="0">
                          <a:effectLst/>
                          <a:latin typeface="Gotham Narrow Medium" pitchFamily="2" charset="0"/>
                        </a:rPr>
                        <a:t> </a:t>
                      </a:r>
                      <a:r>
                        <a:rPr lang="fr-CH" sz="1500" b="0" kern="1200" baseline="0" dirty="0" err="1" smtClean="0">
                          <a:effectLst/>
                          <a:latin typeface="Gotham Narrow Medium" pitchFamily="2" charset="0"/>
                        </a:rPr>
                        <a:t>they</a:t>
                      </a:r>
                      <a:r>
                        <a:rPr lang="fr-CH" sz="1500" b="0" kern="1200" baseline="0" dirty="0" smtClean="0">
                          <a:effectLst/>
                          <a:latin typeface="Gotham Narrow Medium" pitchFamily="2" charset="0"/>
                        </a:rPr>
                        <a:t> do </a:t>
                      </a:r>
                      <a:r>
                        <a:rPr lang="fr-CH" sz="1500" b="1" kern="1200" baseline="0" dirty="0" smtClean="0">
                          <a:effectLst/>
                          <a:latin typeface="Gotham Narrow Medium" pitchFamily="2" charset="0"/>
                        </a:rPr>
                        <a:t>check for compliance </a:t>
                      </a:r>
                      <a:r>
                        <a:rPr lang="fr-CH" sz="1500" b="0" kern="1200" baseline="0" dirty="0" smtClean="0">
                          <a:effectLst/>
                          <a:latin typeface="Gotham Narrow Medium" pitchFamily="2" charset="0"/>
                        </a:rPr>
                        <a:t>– check journal </a:t>
                      </a:r>
                      <a:r>
                        <a:rPr lang="fr-CH" sz="1500" b="0" kern="1200" baseline="0" dirty="0" err="1" smtClean="0">
                          <a:effectLst/>
                          <a:latin typeface="Gotham Narrow Medium" pitchFamily="2" charset="0"/>
                        </a:rPr>
                        <a:t>policies</a:t>
                      </a:r>
                      <a:r>
                        <a:rPr lang="fr-CH" sz="1500" b="0" kern="1200" baseline="0" dirty="0" smtClean="0">
                          <a:effectLst/>
                          <a:latin typeface="Gotham Narrow Medium" pitchFamily="2" charset="0"/>
                        </a:rPr>
                        <a:t> </a:t>
                      </a:r>
                      <a:r>
                        <a:rPr lang="fr-CH" sz="1500" b="0" kern="1200" baseline="0" dirty="0" err="1" smtClean="0">
                          <a:effectLst/>
                          <a:latin typeface="Gotham Narrow Medium" pitchFamily="2" charset="0"/>
                        </a:rPr>
                        <a:t>before</a:t>
                      </a:r>
                      <a:r>
                        <a:rPr lang="fr-CH" sz="1500" b="0" kern="1200" baseline="0" dirty="0" smtClean="0">
                          <a:effectLst/>
                          <a:latin typeface="Gotham Narrow Medium" pitchFamily="2" charset="0"/>
                        </a:rPr>
                        <a:t> </a:t>
                      </a:r>
                      <a:r>
                        <a:rPr lang="fr-CH" sz="1500" b="0" kern="1200" baseline="0" dirty="0" err="1" smtClean="0">
                          <a:effectLst/>
                          <a:latin typeface="Gotham Narrow Medium" pitchFamily="2" charset="0"/>
                        </a:rPr>
                        <a:t>submitting</a:t>
                      </a:r>
                      <a:r>
                        <a:rPr lang="fr-CH" sz="1500" b="0" kern="1200" baseline="0" dirty="0" smtClean="0">
                          <a:effectLst/>
                          <a:latin typeface="Gotham Narrow Medium" pitchFamily="2" charset="0"/>
                        </a:rPr>
                        <a:t>! </a:t>
                      </a:r>
                    </a:p>
                  </a:txBody>
                  <a:tcPr marL="64585" marR="64585" marT="76281" marB="76281">
                    <a:solidFill>
                      <a:srgbClr val="E1ED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776741"/>
                  </a:ext>
                </a:extLst>
              </a:tr>
            </a:tbl>
          </a:graphicData>
        </a:graphic>
      </p:graphicFrame>
      <p:sp>
        <p:nvSpPr>
          <p:cNvPr id="32" name="ZoneTexte 31">
            <a:extLst>
              <a:ext uri="{FF2B5EF4-FFF2-40B4-BE49-F238E27FC236}">
                <a16:creationId xmlns:a16="http://schemas.microsoft.com/office/drawing/2014/main" id="{D0F3EB95-FBF8-4756-A411-C3779426735B}"/>
              </a:ext>
            </a:extLst>
          </p:cNvPr>
          <p:cNvSpPr txBox="1"/>
          <p:nvPr/>
        </p:nvSpPr>
        <p:spPr>
          <a:xfrm>
            <a:off x="539978" y="10800035"/>
            <a:ext cx="4734209" cy="512481"/>
          </a:xfrm>
          <a:prstGeom prst="roundRect">
            <a:avLst>
              <a:gd name="adj" fmla="val 25360"/>
            </a:avLst>
          </a:prstGeom>
          <a:solidFill>
            <a:schemeClr val="bg1"/>
          </a:solidFill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260" dirty="0" err="1" smtClean="0">
                <a:solidFill>
                  <a:schemeClr val="bg2">
                    <a:lumMod val="25000"/>
                  </a:schemeClr>
                </a:solidFill>
                <a:latin typeface="Gotham Narrow Bold" pitchFamily="2" charset="0"/>
              </a:rPr>
              <a:t>ResearchGate</a:t>
            </a:r>
            <a:r>
              <a:rPr lang="en-US" sz="2260" dirty="0">
                <a:solidFill>
                  <a:schemeClr val="bg2">
                    <a:lumMod val="25000"/>
                  </a:schemeClr>
                </a:solidFill>
                <a:latin typeface="Gotham Narrow Bold" pitchFamily="2" charset="0"/>
              </a:rPr>
              <a:t>, </a:t>
            </a:r>
            <a:r>
              <a:rPr lang="en-US" sz="2260" dirty="0" smtClean="0">
                <a:solidFill>
                  <a:schemeClr val="bg2">
                    <a:lumMod val="25000"/>
                  </a:schemeClr>
                </a:solidFill>
                <a:latin typeface="Gotham Narrow Bold" pitchFamily="2" charset="0"/>
              </a:rPr>
              <a:t>Academia, SSRN…? </a:t>
            </a:r>
            <a:endParaRPr lang="fr-CH" sz="2260" dirty="0">
              <a:solidFill>
                <a:schemeClr val="bg2">
                  <a:lumMod val="25000"/>
                </a:schemeClr>
              </a:solidFill>
              <a:latin typeface="Gotham Narrow Bold" pitchFamily="2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97A8B24B-BE04-4529-9C75-9ADBE7153B75}"/>
              </a:ext>
            </a:extLst>
          </p:cNvPr>
          <p:cNvSpPr txBox="1"/>
          <p:nvPr/>
        </p:nvSpPr>
        <p:spPr>
          <a:xfrm rot="357213">
            <a:off x="5235231" y="2733710"/>
            <a:ext cx="1669047" cy="830099"/>
          </a:xfrm>
          <a:prstGeom prst="rect">
            <a:avLst/>
          </a:prstGeom>
          <a:solidFill>
            <a:schemeClr val="bg1"/>
          </a:solidFill>
          <a:ln w="3175">
            <a:solidFill>
              <a:srgbClr val="5298BD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  <a:scene3d>
              <a:camera prst="orthographicFront"/>
              <a:lightRig rig="harsh" dir="t"/>
            </a:scene3d>
            <a:sp3d prstMaterial="matte"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fr-CH" sz="2397" b="1" dirty="0">
                <a:solidFill>
                  <a:srgbClr val="5298BD"/>
                </a:solidFill>
                <a:latin typeface="Gotham Narrow Medium" pitchFamily="2" charset="0"/>
              </a:rPr>
              <a:t>100% OA</a:t>
            </a:r>
            <a:br>
              <a:rPr lang="fr-CH" sz="2397" b="1" dirty="0">
                <a:solidFill>
                  <a:srgbClr val="5298BD"/>
                </a:solidFill>
                <a:latin typeface="Gotham Narrow Medium" pitchFamily="2" charset="0"/>
              </a:rPr>
            </a:br>
            <a:r>
              <a:rPr lang="fr-CH" sz="2397" b="1" dirty="0" err="1">
                <a:solidFill>
                  <a:srgbClr val="5298BD"/>
                </a:solidFill>
                <a:latin typeface="Gotham Narrow Medium" pitchFamily="2" charset="0"/>
              </a:rPr>
              <a:t>since</a:t>
            </a:r>
            <a:r>
              <a:rPr lang="fr-CH" sz="2397" b="1" dirty="0">
                <a:solidFill>
                  <a:srgbClr val="5298BD"/>
                </a:solidFill>
                <a:latin typeface="Gotham Narrow Medium" pitchFamily="2" charset="0"/>
              </a:rPr>
              <a:t> 2020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893DD479-11BD-407B-AB94-532ECB5AC003}"/>
              </a:ext>
            </a:extLst>
          </p:cNvPr>
          <p:cNvSpPr txBox="1"/>
          <p:nvPr/>
        </p:nvSpPr>
        <p:spPr>
          <a:xfrm>
            <a:off x="789653" y="11417868"/>
            <a:ext cx="7292557" cy="14773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CH" sz="1600" b="1" dirty="0">
                <a:latin typeface="Gotham Narrow Medium" pitchFamily="2" charset="0"/>
                <a:cs typeface="Arial" panose="020B0604020202020204" pitchFamily="34" charset="0"/>
              </a:rPr>
              <a:t>Publication on </a:t>
            </a:r>
            <a:r>
              <a:rPr lang="fr-CH" sz="1600" b="1" dirty="0" err="1" smtClean="0">
                <a:latin typeface="Gotham Narrow Medium" pitchFamily="2" charset="0"/>
                <a:cs typeface="Arial" panose="020B0604020202020204" pitchFamily="34" charset="0"/>
              </a:rPr>
              <a:t>private</a:t>
            </a:r>
            <a:r>
              <a:rPr lang="fr-CH" sz="1600" b="1" dirty="0" smtClean="0">
                <a:latin typeface="Gotham Narrow Medium" pitchFamily="2" charset="0"/>
                <a:cs typeface="Arial" panose="020B0604020202020204" pitchFamily="34" charset="0"/>
              </a:rPr>
              <a:t> </a:t>
            </a:r>
            <a:r>
              <a:rPr lang="fr-CH" sz="1600" b="1" dirty="0" err="1" smtClean="0">
                <a:latin typeface="Gotham Narrow Medium" pitchFamily="2" charset="0"/>
                <a:cs typeface="Arial" panose="020B0604020202020204" pitchFamily="34" charset="0"/>
              </a:rPr>
              <a:t>platforms</a:t>
            </a:r>
            <a:r>
              <a:rPr lang="fr-CH" sz="1600" b="1" dirty="0" smtClean="0">
                <a:latin typeface="Gotham Narrow Medium" pitchFamily="2" charset="0"/>
                <a:cs typeface="Arial" panose="020B0604020202020204" pitchFamily="34" charset="0"/>
              </a:rPr>
              <a:t> </a:t>
            </a:r>
            <a:r>
              <a:rPr lang="fr-CH" sz="1600" b="1" dirty="0" err="1">
                <a:latin typeface="Gotham Narrow Medium" pitchFamily="2" charset="0"/>
                <a:cs typeface="Arial" panose="020B0604020202020204" pitchFamily="34" charset="0"/>
              </a:rPr>
              <a:t>does</a:t>
            </a:r>
            <a:r>
              <a:rPr lang="fr-CH" sz="1600" b="1" dirty="0">
                <a:latin typeface="Gotham Narrow Medium" pitchFamily="2" charset="0"/>
                <a:cs typeface="Arial" panose="020B0604020202020204" pitchFamily="34" charset="0"/>
              </a:rPr>
              <a:t> not </a:t>
            </a:r>
            <a:r>
              <a:rPr lang="fr-CH" sz="1600" b="1" dirty="0" err="1">
                <a:latin typeface="Gotham Narrow Medium" pitchFamily="2" charset="0"/>
                <a:cs typeface="Arial" panose="020B0604020202020204" pitchFamily="34" charset="0"/>
              </a:rPr>
              <a:t>meet</a:t>
            </a:r>
            <a:r>
              <a:rPr lang="fr-CH" sz="1600" b="1" dirty="0">
                <a:latin typeface="Gotham Narrow Medium" pitchFamily="2" charset="0"/>
                <a:cs typeface="Arial" panose="020B0604020202020204" pitchFamily="34" charset="0"/>
              </a:rPr>
              <a:t> </a:t>
            </a:r>
            <a:r>
              <a:rPr lang="fr-CH" sz="1600" b="1" dirty="0" smtClean="0">
                <a:latin typeface="Gotham Narrow Medium" pitchFamily="2" charset="0"/>
                <a:cs typeface="Arial" panose="020B0604020202020204" pitchFamily="34" charset="0"/>
              </a:rPr>
              <a:t>Open Access </a:t>
            </a:r>
            <a:r>
              <a:rPr lang="fr-CH" sz="1600" b="1" dirty="0" err="1">
                <a:latin typeface="Gotham Narrow Medium" pitchFamily="2" charset="0"/>
                <a:cs typeface="Arial" panose="020B0604020202020204" pitchFamily="34" charset="0"/>
              </a:rPr>
              <a:t>criteria</a:t>
            </a:r>
            <a:r>
              <a:rPr lang="fr-CH" sz="1600" b="1" dirty="0">
                <a:latin typeface="Gotham Narrow Medium" pitchFamily="2" charset="0"/>
                <a:cs typeface="Arial" panose="020B0604020202020204" pitchFamily="34" charset="0"/>
              </a:rPr>
              <a:t>!</a:t>
            </a:r>
          </a:p>
          <a:p>
            <a:pPr marL="510171" indent="-242191">
              <a:spcBef>
                <a:spcPts val="283"/>
              </a:spcBef>
              <a:buSzPct val="120000"/>
              <a:buFont typeface="Wingdings" panose="05000000000000000000" pitchFamily="2" charset="2"/>
              <a:buChar char=""/>
            </a:pPr>
            <a:r>
              <a:rPr lang="fr-CH" sz="1600" dirty="0" err="1">
                <a:latin typeface="Gotham Narrow Medium" pitchFamily="2" charset="0"/>
                <a:cs typeface="Arial" panose="020B0604020202020204" pitchFamily="34" charset="0"/>
              </a:rPr>
              <a:t>Mandatory</a:t>
            </a:r>
            <a:r>
              <a:rPr lang="fr-CH" sz="1600" dirty="0">
                <a:latin typeface="Gotham Narrow Medium" pitchFamily="2" charset="0"/>
                <a:cs typeface="Arial" panose="020B0604020202020204" pitchFamily="34" charset="0"/>
              </a:rPr>
              <a:t> registration on </a:t>
            </a:r>
            <a:r>
              <a:rPr lang="fr-CH" sz="1600" dirty="0" err="1">
                <a:latin typeface="Gotham Narrow Medium" pitchFamily="2" charset="0"/>
                <a:cs typeface="Arial" panose="020B0604020202020204" pitchFamily="34" charset="0"/>
              </a:rPr>
              <a:t>these</a:t>
            </a:r>
            <a:r>
              <a:rPr lang="fr-CH" sz="1600" dirty="0">
                <a:latin typeface="Gotham Narrow Medium" pitchFamily="2" charset="0"/>
                <a:cs typeface="Arial" panose="020B0604020202020204" pitchFamily="34" charset="0"/>
              </a:rPr>
              <a:t> </a:t>
            </a:r>
            <a:r>
              <a:rPr lang="fr-CH" sz="1600" dirty="0" err="1">
                <a:latin typeface="Gotham Narrow Medium" pitchFamily="2" charset="0"/>
                <a:cs typeface="Arial" panose="020B0604020202020204" pitchFamily="34" charset="0"/>
              </a:rPr>
              <a:t>platforms</a:t>
            </a:r>
            <a:r>
              <a:rPr lang="fr-CH" sz="1600" dirty="0">
                <a:latin typeface="Gotham Narrow Medium" pitchFamily="2" charset="0"/>
                <a:cs typeface="Arial" panose="020B0604020202020204" pitchFamily="34" charset="0"/>
              </a:rPr>
              <a:t> </a:t>
            </a:r>
            <a:r>
              <a:rPr lang="fr-CH" sz="1600" dirty="0" err="1">
                <a:latin typeface="Gotham Narrow Medium" pitchFamily="2" charset="0"/>
                <a:cs typeface="Arial" panose="020B0604020202020204" pitchFamily="34" charset="0"/>
              </a:rPr>
              <a:t>hinders</a:t>
            </a:r>
            <a:r>
              <a:rPr lang="fr-CH" sz="1600" dirty="0">
                <a:latin typeface="Gotham Narrow Medium" pitchFamily="2" charset="0"/>
                <a:cs typeface="Arial" panose="020B0604020202020204" pitchFamily="34" charset="0"/>
              </a:rPr>
              <a:t> free </a:t>
            </a:r>
            <a:r>
              <a:rPr lang="fr-CH" sz="1600" dirty="0" err="1">
                <a:latin typeface="Gotham Narrow Medium" pitchFamily="2" charset="0"/>
                <a:cs typeface="Arial" panose="020B0604020202020204" pitchFamily="34" charset="0"/>
              </a:rPr>
              <a:t>access</a:t>
            </a:r>
            <a:r>
              <a:rPr lang="fr-CH" sz="1600" dirty="0">
                <a:latin typeface="Gotham Narrow Medium" pitchFamily="2" charset="0"/>
                <a:cs typeface="Arial" panose="020B0604020202020204" pitchFamily="34" charset="0"/>
              </a:rPr>
              <a:t>.</a:t>
            </a:r>
          </a:p>
          <a:p>
            <a:pPr marL="510171" indent="-242191">
              <a:spcBef>
                <a:spcPts val="283"/>
              </a:spcBef>
              <a:buSzPct val="120000"/>
              <a:buFont typeface="Wingdings" panose="05000000000000000000" pitchFamily="2" charset="2"/>
              <a:buChar char=""/>
            </a:pPr>
            <a:r>
              <a:rPr lang="fr-CH" sz="1600" dirty="0" err="1" smtClean="0">
                <a:latin typeface="Gotham Narrow Medium" pitchFamily="2" charset="0"/>
                <a:cs typeface="Arial" panose="020B0604020202020204" pitchFamily="34" charset="0"/>
              </a:rPr>
              <a:t>They</a:t>
            </a:r>
            <a:r>
              <a:rPr lang="fr-CH" sz="1600" dirty="0" smtClean="0">
                <a:latin typeface="Gotham Narrow Medium" pitchFamily="2" charset="0"/>
                <a:cs typeface="Arial" panose="020B0604020202020204" pitchFamily="34" charset="0"/>
              </a:rPr>
              <a:t> </a:t>
            </a:r>
            <a:r>
              <a:rPr lang="fr-CH" sz="1600" dirty="0" err="1" smtClean="0">
                <a:latin typeface="Gotham Narrow Medium" pitchFamily="2" charset="0"/>
                <a:cs typeface="Arial" panose="020B0604020202020204" pitchFamily="34" charset="0"/>
              </a:rPr>
              <a:t>can</a:t>
            </a:r>
            <a:r>
              <a:rPr lang="fr-CH" sz="1600" dirty="0" smtClean="0">
                <a:latin typeface="Gotham Narrow Medium" pitchFamily="2" charset="0"/>
                <a:cs typeface="Arial" panose="020B0604020202020204" pitchFamily="34" charset="0"/>
              </a:rPr>
              <a:t> </a:t>
            </a:r>
            <a:r>
              <a:rPr lang="fr-CH" sz="1600" dirty="0" err="1">
                <a:latin typeface="Gotham Narrow Medium" pitchFamily="2" charset="0"/>
                <a:cs typeface="Arial" panose="020B0604020202020204" pitchFamily="34" charset="0"/>
              </a:rPr>
              <a:t>make</a:t>
            </a:r>
            <a:r>
              <a:rPr lang="fr-CH" sz="1600" dirty="0">
                <a:latin typeface="Gotham Narrow Medium" pitchFamily="2" charset="0"/>
                <a:cs typeface="Arial" panose="020B0604020202020204" pitchFamily="34" charset="0"/>
              </a:rPr>
              <a:t> </a:t>
            </a:r>
            <a:r>
              <a:rPr lang="fr-CH" sz="1600" dirty="0" err="1">
                <a:latin typeface="Gotham Narrow Medium" pitchFamily="2" charset="0"/>
                <a:cs typeface="Arial" panose="020B0604020202020204" pitchFamily="34" charset="0"/>
              </a:rPr>
              <a:t>their</a:t>
            </a:r>
            <a:r>
              <a:rPr lang="fr-CH" sz="1600" dirty="0">
                <a:latin typeface="Gotham Narrow Medium" pitchFamily="2" charset="0"/>
                <a:cs typeface="Arial" panose="020B0604020202020204" pitchFamily="34" charset="0"/>
              </a:rPr>
              <a:t> </a:t>
            </a:r>
            <a:r>
              <a:rPr lang="fr-CH" sz="1600" dirty="0" err="1">
                <a:latin typeface="Gotham Narrow Medium" pitchFamily="2" charset="0"/>
                <a:cs typeface="Arial" panose="020B0604020202020204" pitchFamily="34" charset="0"/>
              </a:rPr>
              <a:t>access</a:t>
            </a:r>
            <a:r>
              <a:rPr lang="fr-CH" sz="1600" dirty="0">
                <a:latin typeface="Gotham Narrow Medium" pitchFamily="2" charset="0"/>
                <a:cs typeface="Arial" panose="020B0604020202020204" pitchFamily="34" charset="0"/>
              </a:rPr>
              <a:t> for-</a:t>
            </a:r>
            <a:r>
              <a:rPr lang="fr-CH" sz="1600" dirty="0" err="1">
                <a:latin typeface="Gotham Narrow Medium" pitchFamily="2" charset="0"/>
                <a:cs typeface="Arial" panose="020B0604020202020204" pitchFamily="34" charset="0"/>
              </a:rPr>
              <a:t>pay</a:t>
            </a:r>
            <a:r>
              <a:rPr lang="fr-CH" sz="1600" dirty="0">
                <a:latin typeface="Gotham Narrow Medium" pitchFamily="2" charset="0"/>
                <a:cs typeface="Arial" panose="020B0604020202020204" pitchFamily="34" charset="0"/>
              </a:rPr>
              <a:t> at </a:t>
            </a:r>
            <a:r>
              <a:rPr lang="fr-CH" sz="1600" dirty="0" err="1">
                <a:latin typeface="Gotham Narrow Medium" pitchFamily="2" charset="0"/>
                <a:cs typeface="Arial" panose="020B0604020202020204" pitchFamily="34" charset="0"/>
              </a:rPr>
              <a:t>any</a:t>
            </a:r>
            <a:r>
              <a:rPr lang="fr-CH" sz="1600" dirty="0">
                <a:latin typeface="Gotham Narrow Medium" pitchFamily="2" charset="0"/>
                <a:cs typeface="Arial" panose="020B0604020202020204" pitchFamily="34" charset="0"/>
              </a:rPr>
              <a:t> time, or </a:t>
            </a:r>
            <a:r>
              <a:rPr lang="fr-CH" sz="1600" dirty="0" err="1">
                <a:latin typeface="Gotham Narrow Medium" pitchFamily="2" charset="0"/>
                <a:cs typeface="Arial" panose="020B0604020202020204" pitchFamily="34" charset="0"/>
              </a:rPr>
              <a:t>cease</a:t>
            </a:r>
            <a:r>
              <a:rPr lang="fr-CH" sz="1600" dirty="0">
                <a:latin typeface="Gotham Narrow Medium" pitchFamily="2" charset="0"/>
                <a:cs typeface="Arial" panose="020B0604020202020204" pitchFamily="34" charset="0"/>
              </a:rPr>
              <a:t> </a:t>
            </a:r>
            <a:r>
              <a:rPr lang="fr-CH" sz="1600" dirty="0" err="1">
                <a:latin typeface="Gotham Narrow Medium" pitchFamily="2" charset="0"/>
                <a:cs typeface="Arial" panose="020B0604020202020204" pitchFamily="34" charset="0"/>
              </a:rPr>
              <a:t>their</a:t>
            </a:r>
            <a:r>
              <a:rPr lang="fr-CH" sz="1600" dirty="0">
                <a:latin typeface="Gotham Narrow Medium" pitchFamily="2" charset="0"/>
                <a:cs typeface="Arial" panose="020B0604020202020204" pitchFamily="34" charset="0"/>
              </a:rPr>
              <a:t> </a:t>
            </a:r>
            <a:r>
              <a:rPr lang="fr-CH" sz="1600" dirty="0" err="1">
                <a:latin typeface="Gotham Narrow Medium" pitchFamily="2" charset="0"/>
                <a:cs typeface="Arial" panose="020B0604020202020204" pitchFamily="34" charset="0"/>
              </a:rPr>
              <a:t>activity</a:t>
            </a:r>
            <a:r>
              <a:rPr lang="fr-CH" sz="1600" dirty="0">
                <a:latin typeface="Gotham Narrow Medium" pitchFamily="2" charset="0"/>
                <a:cs typeface="Arial" panose="020B0604020202020204" pitchFamily="34" charset="0"/>
              </a:rPr>
              <a:t>.</a:t>
            </a:r>
          </a:p>
          <a:p>
            <a:pPr marL="510171" indent="-242191">
              <a:spcBef>
                <a:spcPts val="283"/>
              </a:spcBef>
              <a:buSzPct val="120000"/>
              <a:buFont typeface="Wingdings" panose="05000000000000000000" pitchFamily="2" charset="2"/>
              <a:buChar char=""/>
            </a:pPr>
            <a:r>
              <a:rPr lang="fr-CH" sz="1600" dirty="0" err="1">
                <a:latin typeface="Gotham Narrow Medium" pitchFamily="2" charset="0"/>
                <a:cs typeface="Arial" panose="020B0604020202020204" pitchFamily="34" charset="0"/>
              </a:rPr>
              <a:t>They</a:t>
            </a:r>
            <a:r>
              <a:rPr lang="fr-CH" sz="1600" dirty="0">
                <a:latin typeface="Gotham Narrow Medium" pitchFamily="2" charset="0"/>
                <a:cs typeface="Arial" panose="020B0604020202020204" pitchFamily="34" charset="0"/>
              </a:rPr>
              <a:t> are commercial </a:t>
            </a:r>
            <a:r>
              <a:rPr lang="fr-CH" sz="1600" dirty="0" err="1">
                <a:latin typeface="Gotham Narrow Medium" pitchFamily="2" charset="0"/>
                <a:cs typeface="Arial" panose="020B0604020202020204" pitchFamily="34" charset="0"/>
              </a:rPr>
              <a:t>entities</a:t>
            </a:r>
            <a:r>
              <a:rPr lang="fr-CH" sz="1600" dirty="0">
                <a:latin typeface="Gotham Narrow Medium" pitchFamily="2" charset="0"/>
                <a:cs typeface="Arial" panose="020B0604020202020204" pitchFamily="34" charset="0"/>
              </a:rPr>
              <a:t> </a:t>
            </a:r>
            <a:r>
              <a:rPr lang="fr-CH" sz="1600" dirty="0" err="1">
                <a:latin typeface="Gotham Narrow Medium" pitchFamily="2" charset="0"/>
                <a:cs typeface="Arial" panose="020B0604020202020204" pitchFamily="34" charset="0"/>
              </a:rPr>
              <a:t>who</a:t>
            </a:r>
            <a:r>
              <a:rPr lang="fr-CH" sz="1600" dirty="0">
                <a:latin typeface="Gotham Narrow Medium" pitchFamily="2" charset="0"/>
                <a:cs typeface="Arial" panose="020B0604020202020204" pitchFamily="34" charset="0"/>
              </a:rPr>
              <a:t> </a:t>
            </a:r>
            <a:r>
              <a:rPr lang="fr-CH" sz="1600" dirty="0" err="1">
                <a:latin typeface="Gotham Narrow Medium" pitchFamily="2" charset="0"/>
                <a:cs typeface="Arial" panose="020B0604020202020204" pitchFamily="34" charset="0"/>
              </a:rPr>
              <a:t>sell</a:t>
            </a:r>
            <a:r>
              <a:rPr lang="fr-CH" sz="1600" dirty="0">
                <a:latin typeface="Gotham Narrow Medium" pitchFamily="2" charset="0"/>
                <a:cs typeface="Arial" panose="020B0604020202020204" pitchFamily="34" charset="0"/>
              </a:rPr>
              <a:t> the data </a:t>
            </a:r>
            <a:r>
              <a:rPr lang="fr-CH" sz="1600" dirty="0" err="1">
                <a:latin typeface="Gotham Narrow Medium" pitchFamily="2" charset="0"/>
                <a:cs typeface="Arial" panose="020B0604020202020204" pitchFamily="34" charset="0"/>
              </a:rPr>
              <a:t>collected</a:t>
            </a:r>
            <a:r>
              <a:rPr lang="fr-CH" sz="1600" dirty="0">
                <a:latin typeface="Gotham Narrow Medium" pitchFamily="2" charset="0"/>
                <a:cs typeface="Arial" panose="020B0604020202020204" pitchFamily="34" charset="0"/>
              </a:rPr>
              <a:t> </a:t>
            </a:r>
            <a:r>
              <a:rPr lang="fr-CH" sz="1600" dirty="0" err="1">
                <a:latin typeface="Gotham Narrow Medium" pitchFamily="2" charset="0"/>
                <a:cs typeface="Arial" panose="020B0604020202020204" pitchFamily="34" charset="0"/>
              </a:rPr>
              <a:t>from</a:t>
            </a:r>
            <a:r>
              <a:rPr lang="fr-CH" sz="1600" dirty="0">
                <a:latin typeface="Gotham Narrow Medium" pitchFamily="2" charset="0"/>
                <a:cs typeface="Arial" panose="020B0604020202020204" pitchFamily="34" charset="0"/>
              </a:rPr>
              <a:t> </a:t>
            </a:r>
            <a:r>
              <a:rPr lang="fr-CH" sz="1600" dirty="0" err="1">
                <a:latin typeface="Gotham Narrow Medium" pitchFamily="2" charset="0"/>
                <a:cs typeface="Arial" panose="020B0604020202020204" pitchFamily="34" charset="0"/>
              </a:rPr>
              <a:t>their</a:t>
            </a:r>
            <a:r>
              <a:rPr lang="fr-CH" sz="1600" dirty="0">
                <a:latin typeface="Gotham Narrow Medium" pitchFamily="2" charset="0"/>
                <a:cs typeface="Arial" panose="020B0604020202020204" pitchFamily="34" charset="0"/>
              </a:rPr>
              <a:t> </a:t>
            </a:r>
            <a:r>
              <a:rPr lang="fr-CH" sz="1600" dirty="0" err="1">
                <a:latin typeface="Gotham Narrow Medium" pitchFamily="2" charset="0"/>
                <a:cs typeface="Arial" panose="020B0604020202020204" pitchFamily="34" charset="0"/>
              </a:rPr>
              <a:t>users</a:t>
            </a:r>
            <a:r>
              <a:rPr lang="fr-CH" sz="1600" dirty="0">
                <a:latin typeface="Gotham Narrow Medium" pitchFamily="2" charset="0"/>
                <a:cs typeface="Arial" panose="020B0604020202020204" pitchFamily="34" charset="0"/>
              </a:rPr>
              <a:t>.</a:t>
            </a:r>
          </a:p>
          <a:p>
            <a:pPr marL="510171" indent="-242191">
              <a:spcBef>
                <a:spcPts val="283"/>
              </a:spcBef>
              <a:buSzPct val="120000"/>
              <a:buFont typeface="Wingdings" panose="05000000000000000000" pitchFamily="2" charset="2"/>
              <a:buChar char=""/>
            </a:pPr>
            <a:r>
              <a:rPr lang="fr-CH" sz="1600" dirty="0" smtClean="0">
                <a:latin typeface="Gotham Narrow Medium" pitchFamily="2" charset="0"/>
                <a:cs typeface="Arial" panose="020B0604020202020204" pitchFamily="34" charset="0"/>
              </a:rPr>
              <a:t>The </a:t>
            </a:r>
            <a:r>
              <a:rPr lang="fr-CH" sz="1600" dirty="0" err="1">
                <a:latin typeface="Gotham Narrow Medium" pitchFamily="2" charset="0"/>
                <a:cs typeface="Arial" panose="020B0604020202020204" pitchFamily="34" charset="0"/>
              </a:rPr>
              <a:t>shared</a:t>
            </a:r>
            <a:r>
              <a:rPr lang="fr-CH" sz="1600" dirty="0">
                <a:latin typeface="Gotham Narrow Medium" pitchFamily="2" charset="0"/>
                <a:cs typeface="Arial" panose="020B0604020202020204" pitchFamily="34" charset="0"/>
              </a:rPr>
              <a:t> version </a:t>
            </a:r>
            <a:r>
              <a:rPr lang="fr-CH" sz="1600" dirty="0" err="1">
                <a:latin typeface="Gotham Narrow Medium" pitchFamily="2" charset="0"/>
                <a:cs typeface="Arial" panose="020B0604020202020204" pitchFamily="34" charset="0"/>
              </a:rPr>
              <a:t>is</a:t>
            </a:r>
            <a:r>
              <a:rPr lang="fr-CH" sz="1600" dirty="0">
                <a:latin typeface="Gotham Narrow Medium" pitchFamily="2" charset="0"/>
                <a:cs typeface="Arial" panose="020B0604020202020204" pitchFamily="34" charset="0"/>
              </a:rPr>
              <a:t> not </a:t>
            </a:r>
            <a:r>
              <a:rPr lang="fr-CH" sz="1600" dirty="0" err="1">
                <a:latin typeface="Gotham Narrow Medium" pitchFamily="2" charset="0"/>
                <a:cs typeface="Arial" panose="020B0604020202020204" pitchFamily="34" charset="0"/>
              </a:rPr>
              <a:t>always</a:t>
            </a:r>
            <a:r>
              <a:rPr lang="fr-CH" sz="1600" dirty="0">
                <a:latin typeface="Gotham Narrow Medium" pitchFamily="2" charset="0"/>
                <a:cs typeface="Arial" panose="020B0604020202020204" pitchFamily="34" charset="0"/>
              </a:rPr>
              <a:t> the one </a:t>
            </a:r>
            <a:r>
              <a:rPr lang="fr-CH" sz="1600" dirty="0" err="1">
                <a:latin typeface="Gotham Narrow Medium" pitchFamily="2" charset="0"/>
                <a:cs typeface="Arial" panose="020B0604020202020204" pitchFamily="34" charset="0"/>
              </a:rPr>
              <a:t>having</a:t>
            </a:r>
            <a:r>
              <a:rPr lang="fr-CH" sz="1600" dirty="0">
                <a:latin typeface="Gotham Narrow Medium" pitchFamily="2" charset="0"/>
                <a:cs typeface="Arial" panose="020B0604020202020204" pitchFamily="34" charset="0"/>
              </a:rPr>
              <a:t> </a:t>
            </a:r>
            <a:r>
              <a:rPr lang="fr-CH" sz="1600" dirty="0" err="1">
                <a:latin typeface="Gotham Narrow Medium" pitchFamily="2" charset="0"/>
                <a:cs typeface="Arial" panose="020B0604020202020204" pitchFamily="34" charset="0"/>
              </a:rPr>
              <a:t>passed</a:t>
            </a:r>
            <a:r>
              <a:rPr lang="fr-CH" sz="1600" dirty="0">
                <a:latin typeface="Gotham Narrow Medium" pitchFamily="2" charset="0"/>
                <a:cs typeface="Arial" panose="020B0604020202020204" pitchFamily="34" charset="0"/>
              </a:rPr>
              <a:t> </a:t>
            </a:r>
            <a:r>
              <a:rPr lang="fr-CH" sz="1600" dirty="0" err="1">
                <a:latin typeface="Gotham Narrow Medium" pitchFamily="2" charset="0"/>
                <a:cs typeface="Arial" panose="020B0604020202020204" pitchFamily="34" charset="0"/>
              </a:rPr>
              <a:t>peer</a:t>
            </a:r>
            <a:r>
              <a:rPr lang="fr-CH" sz="1600" dirty="0">
                <a:latin typeface="Gotham Narrow Medium" pitchFamily="2" charset="0"/>
                <a:cs typeface="Arial" panose="020B0604020202020204" pitchFamily="34" charset="0"/>
              </a:rPr>
              <a:t> </a:t>
            </a:r>
            <a:r>
              <a:rPr lang="fr-CH" sz="1600" dirty="0" err="1">
                <a:latin typeface="Gotham Narrow Medium" pitchFamily="2" charset="0"/>
                <a:cs typeface="Arial" panose="020B0604020202020204" pitchFamily="34" charset="0"/>
              </a:rPr>
              <a:t>review</a:t>
            </a:r>
            <a:r>
              <a:rPr lang="fr-CH" sz="1600" dirty="0" smtClean="0">
                <a:latin typeface="Gotham Narrow Medium" pitchFamily="2" charset="0"/>
                <a:cs typeface="Arial" panose="020B0604020202020204" pitchFamily="34" charset="0"/>
              </a:rPr>
              <a:t>.</a:t>
            </a:r>
            <a:endParaRPr lang="fr-CH" sz="1600" dirty="0">
              <a:latin typeface="Gotham Narrow Medium" pitchFamily="2" charset="0"/>
              <a:cs typeface="Arial" panose="020B0604020202020204" pitchFamily="34" charset="0"/>
            </a:endParaRPr>
          </a:p>
        </p:txBody>
      </p:sp>
      <p:pic>
        <p:nvPicPr>
          <p:cNvPr id="15" name="Graphique 14" descr="Avertissement">
            <a:extLst>
              <a:ext uri="{FF2B5EF4-FFF2-40B4-BE49-F238E27FC236}">
                <a16:creationId xmlns:a16="http://schemas.microsoft.com/office/drawing/2014/main" id="{CE452A01-9C4F-4F69-901C-9E8B5029B35F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338631" y="5006034"/>
            <a:ext cx="635417" cy="635417"/>
          </a:xfrm>
          <a:prstGeom prst="rect">
            <a:avLst/>
          </a:prstGeom>
        </p:spPr>
      </p:pic>
      <p:pic>
        <p:nvPicPr>
          <p:cNvPr id="79" name="Image 78">
            <a:extLst>
              <a:ext uri="{FF2B5EF4-FFF2-40B4-BE49-F238E27FC236}">
                <a16:creationId xmlns:a16="http://schemas.microsoft.com/office/drawing/2014/main" id="{8557DA22-8A28-4CB0-8233-2ACA475A09AE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5227" y="4360566"/>
            <a:ext cx="260204" cy="406833"/>
          </a:xfrm>
          <a:prstGeom prst="rect">
            <a:avLst/>
          </a:prstGeom>
        </p:spPr>
      </p:pic>
      <p:pic>
        <p:nvPicPr>
          <p:cNvPr id="80" name="Image 79">
            <a:extLst>
              <a:ext uri="{FF2B5EF4-FFF2-40B4-BE49-F238E27FC236}">
                <a16:creationId xmlns:a16="http://schemas.microsoft.com/office/drawing/2014/main" id="{02EF75E5-096B-4DF8-80AC-BA11F5970BE5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00EA32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5512" y="4360566"/>
            <a:ext cx="260204" cy="406833"/>
          </a:xfrm>
          <a:prstGeom prst="rect">
            <a:avLst/>
          </a:prstGeom>
        </p:spPr>
      </p:pic>
      <p:cxnSp>
        <p:nvCxnSpPr>
          <p:cNvPr id="81" name="Connecteur droit 80">
            <a:extLst>
              <a:ext uri="{FF2B5EF4-FFF2-40B4-BE49-F238E27FC236}">
                <a16:creationId xmlns:a16="http://schemas.microsoft.com/office/drawing/2014/main" id="{C9E47E11-9329-4608-AF29-891D9B9CB658}"/>
              </a:ext>
            </a:extLst>
          </p:cNvPr>
          <p:cNvCxnSpPr>
            <a:cxnSpLocks/>
          </p:cNvCxnSpPr>
          <p:nvPr/>
        </p:nvCxnSpPr>
        <p:spPr>
          <a:xfrm>
            <a:off x="6121352" y="4360566"/>
            <a:ext cx="0" cy="457687"/>
          </a:xfrm>
          <a:prstGeom prst="line">
            <a:avLst/>
          </a:prstGeom>
          <a:ln w="76200">
            <a:solidFill>
              <a:srgbClr val="46954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cteur droit 81">
            <a:extLst>
              <a:ext uri="{FF2B5EF4-FFF2-40B4-BE49-F238E27FC236}">
                <a16:creationId xmlns:a16="http://schemas.microsoft.com/office/drawing/2014/main" id="{33F40EC2-F0C4-46AF-94FD-ED6C4CCD7C7F}"/>
              </a:ext>
            </a:extLst>
          </p:cNvPr>
          <p:cNvCxnSpPr>
            <a:cxnSpLocks/>
          </p:cNvCxnSpPr>
          <p:nvPr/>
        </p:nvCxnSpPr>
        <p:spPr>
          <a:xfrm>
            <a:off x="1929651" y="4360566"/>
            <a:ext cx="0" cy="457687"/>
          </a:xfrm>
          <a:prstGeom prst="line">
            <a:avLst/>
          </a:prstGeom>
          <a:ln w="76200">
            <a:solidFill>
              <a:srgbClr val="F682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3" name="Image 82">
            <a:extLst>
              <a:ext uri="{FF2B5EF4-FFF2-40B4-BE49-F238E27FC236}">
                <a16:creationId xmlns:a16="http://schemas.microsoft.com/office/drawing/2014/main" id="{76EF6308-5C62-4B36-A5DE-EE88E6924012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083" y="8079292"/>
            <a:ext cx="260204" cy="406833"/>
          </a:xfrm>
          <a:prstGeom prst="rect">
            <a:avLst/>
          </a:prstGeom>
        </p:spPr>
      </p:pic>
      <p:pic>
        <p:nvPicPr>
          <p:cNvPr id="84" name="Image 83">
            <a:extLst>
              <a:ext uri="{FF2B5EF4-FFF2-40B4-BE49-F238E27FC236}">
                <a16:creationId xmlns:a16="http://schemas.microsoft.com/office/drawing/2014/main" id="{D7056F1B-BA74-4B09-A329-D8F6F8B30616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00EA32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083" y="9571716"/>
            <a:ext cx="260204" cy="406833"/>
          </a:xfrm>
          <a:prstGeom prst="rect">
            <a:avLst/>
          </a:prstGeom>
        </p:spPr>
      </p:pic>
      <p:cxnSp>
        <p:nvCxnSpPr>
          <p:cNvPr id="85" name="Connecteur droit 84">
            <a:extLst>
              <a:ext uri="{FF2B5EF4-FFF2-40B4-BE49-F238E27FC236}">
                <a16:creationId xmlns:a16="http://schemas.microsoft.com/office/drawing/2014/main" id="{91D644A4-090C-455B-81F6-6D2312048293}"/>
              </a:ext>
            </a:extLst>
          </p:cNvPr>
          <p:cNvCxnSpPr>
            <a:cxnSpLocks/>
          </p:cNvCxnSpPr>
          <p:nvPr/>
        </p:nvCxnSpPr>
        <p:spPr>
          <a:xfrm>
            <a:off x="1026011" y="9569499"/>
            <a:ext cx="0" cy="818100"/>
          </a:xfrm>
          <a:prstGeom prst="line">
            <a:avLst/>
          </a:prstGeom>
          <a:ln w="76200">
            <a:solidFill>
              <a:srgbClr val="46954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droit 85">
            <a:extLst>
              <a:ext uri="{FF2B5EF4-FFF2-40B4-BE49-F238E27FC236}">
                <a16:creationId xmlns:a16="http://schemas.microsoft.com/office/drawing/2014/main" id="{FDB5C53B-DEF0-4BD3-96BE-85EA4CD87969}"/>
              </a:ext>
            </a:extLst>
          </p:cNvPr>
          <p:cNvCxnSpPr>
            <a:cxnSpLocks/>
          </p:cNvCxnSpPr>
          <p:nvPr/>
        </p:nvCxnSpPr>
        <p:spPr>
          <a:xfrm>
            <a:off x="1025426" y="8079292"/>
            <a:ext cx="0" cy="1393086"/>
          </a:xfrm>
          <a:prstGeom prst="line">
            <a:avLst/>
          </a:prstGeom>
          <a:ln w="76200">
            <a:solidFill>
              <a:srgbClr val="F682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ZoneTexte 34">
            <a:extLst>
              <a:ext uri="{FF2B5EF4-FFF2-40B4-BE49-F238E27FC236}">
                <a16:creationId xmlns:a16="http://schemas.microsoft.com/office/drawing/2014/main" id="{AE0CA02A-4936-4B6A-B9DB-D7C828615314}"/>
              </a:ext>
            </a:extLst>
          </p:cNvPr>
          <p:cNvSpPr txBox="1"/>
          <p:nvPr/>
        </p:nvSpPr>
        <p:spPr>
          <a:xfrm rot="367700">
            <a:off x="3154476" y="6241376"/>
            <a:ext cx="1824538" cy="922432"/>
          </a:xfrm>
          <a:prstGeom prst="rect">
            <a:avLst/>
          </a:prstGeom>
          <a:solidFill>
            <a:schemeClr val="bg1"/>
          </a:solidFill>
          <a:ln w="3175">
            <a:solidFill>
              <a:srgbClr val="CF0063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  <a:scene3d>
              <a:camera prst="orthographicFront"/>
              <a:lightRig rig="harsh" dir="t"/>
            </a:scene3d>
            <a:sp3d prstMaterial="matte"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fr-CH" sz="2697" b="1" dirty="0">
                <a:ln/>
                <a:solidFill>
                  <a:srgbClr val="CF0063"/>
                </a:solidFill>
                <a:latin typeface="Gotham Narrow Medium" pitchFamily="2" charset="0"/>
              </a:rPr>
              <a:t>100% OA</a:t>
            </a:r>
            <a:br>
              <a:rPr lang="fr-CH" sz="2697" b="1" dirty="0">
                <a:ln/>
                <a:solidFill>
                  <a:srgbClr val="CF0063"/>
                </a:solidFill>
                <a:latin typeface="Gotham Narrow Medium" pitchFamily="2" charset="0"/>
              </a:rPr>
            </a:br>
            <a:r>
              <a:rPr lang="fr-CH" sz="2697" b="1" dirty="0" err="1">
                <a:ln/>
                <a:solidFill>
                  <a:srgbClr val="CF0063"/>
                </a:solidFill>
                <a:latin typeface="Gotham Narrow Medium" pitchFamily="2" charset="0"/>
              </a:rPr>
              <a:t>since</a:t>
            </a:r>
            <a:r>
              <a:rPr lang="fr-CH" sz="2697" b="1" dirty="0">
                <a:ln/>
                <a:solidFill>
                  <a:srgbClr val="CF0063"/>
                </a:solidFill>
                <a:latin typeface="Gotham Narrow Medium" pitchFamily="2" charset="0"/>
              </a:rPr>
              <a:t> 2022</a:t>
            </a:r>
          </a:p>
        </p:txBody>
      </p:sp>
      <p:pic>
        <p:nvPicPr>
          <p:cNvPr id="26" name="Graphique 25">
            <a:extLst>
              <a:ext uri="{FF2B5EF4-FFF2-40B4-BE49-F238E27FC236}">
                <a16:creationId xmlns:a16="http://schemas.microsoft.com/office/drawing/2014/main" id="{A3F0C556-8A02-0273-5977-26E3D4AC7192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6930983" y="2836294"/>
            <a:ext cx="1904926" cy="663778"/>
          </a:xfrm>
          <a:prstGeom prst="rect">
            <a:avLst/>
          </a:prstGeom>
        </p:spPr>
      </p:pic>
      <p:pic>
        <p:nvPicPr>
          <p:cNvPr id="31" name="Image 30" descr="Une image contenant texte&#10;&#10;Description générée automatiquement">
            <a:extLst>
              <a:ext uri="{FF2B5EF4-FFF2-40B4-BE49-F238E27FC236}">
                <a16:creationId xmlns:a16="http://schemas.microsoft.com/office/drawing/2014/main" id="{E172F83A-C0D4-53B8-F84B-FBCE10E2B206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474" y="6301182"/>
            <a:ext cx="2254775" cy="812543"/>
          </a:xfrm>
          <a:prstGeom prst="rect">
            <a:avLst/>
          </a:prstGeom>
        </p:spPr>
      </p:pic>
      <p:graphicFrame>
        <p:nvGraphicFramePr>
          <p:cNvPr id="71" name="Tableau 23">
            <a:extLst>
              <a:ext uri="{FF2B5EF4-FFF2-40B4-BE49-F238E27FC236}">
                <a16:creationId xmlns:a16="http://schemas.microsoft.com/office/drawing/2014/main" id="{B015A2CD-01D9-217E-9EF8-9759CC62A5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4465457"/>
              </p:ext>
            </p:extLst>
          </p:nvPr>
        </p:nvGraphicFramePr>
        <p:xfrm>
          <a:off x="5643015" y="7140429"/>
          <a:ext cx="4503489" cy="2903958"/>
        </p:xfrm>
        <a:graphic>
          <a:graphicData uri="http://schemas.openxmlformats.org/drawingml/2006/table">
            <a:tbl>
              <a:tblPr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{793D81CF-94F2-401A-BA57-92F5A7B2D0C5}</a:tableStyleId>
              </a:tblPr>
              <a:tblGrid>
                <a:gridCol w="4503489">
                  <a:extLst>
                    <a:ext uri="{9D8B030D-6E8A-4147-A177-3AD203B41FA5}">
                      <a16:colId xmlns:a16="http://schemas.microsoft.com/office/drawing/2014/main" val="4125289906"/>
                    </a:ext>
                  </a:extLst>
                </a:gridCol>
              </a:tblGrid>
              <a:tr h="749750">
                <a:tc>
                  <a:txBody>
                    <a:bodyPr/>
                    <a:lstStyle/>
                    <a:p>
                      <a:pPr marL="0" marR="0" lvl="0" indent="0" algn="l" defTabSz="20852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500" b="0" baseline="0" dirty="0" err="1" smtClean="0">
                          <a:latin typeface="Gotham Narrow Medium" pitchFamily="2" charset="0"/>
                        </a:rPr>
                        <a:t>Researchers</a:t>
                      </a:r>
                      <a:r>
                        <a:rPr lang="fr-CH" sz="1500" b="0" baseline="0" dirty="0" smtClean="0">
                          <a:latin typeface="Gotham Narrow Medium" pitchFamily="2" charset="0"/>
                        </a:rPr>
                        <a:t> must </a:t>
                      </a:r>
                      <a:r>
                        <a:rPr lang="fr-CH" sz="1500" b="0" baseline="0" dirty="0" err="1" smtClean="0">
                          <a:latin typeface="Gotham Narrow Medium" pitchFamily="2" charset="0"/>
                        </a:rPr>
                        <a:t>follow</a:t>
                      </a:r>
                      <a:r>
                        <a:rPr lang="fr-CH" sz="1500" b="0" baseline="0" dirty="0" smtClean="0">
                          <a:latin typeface="Gotham Narrow Medium" pitchFamily="2" charset="0"/>
                        </a:rPr>
                        <a:t> </a:t>
                      </a:r>
                      <a:r>
                        <a:rPr lang="fr-CH" sz="1500" b="0" baseline="0" dirty="0" err="1" smtClean="0">
                          <a:latin typeface="Gotham Narrow Medium" pitchFamily="2" charset="0"/>
                        </a:rPr>
                        <a:t>their</a:t>
                      </a:r>
                      <a:r>
                        <a:rPr lang="fr-CH" sz="1500" b="0" baseline="0" dirty="0" smtClean="0">
                          <a:latin typeface="Gotham Narrow Medium" pitchFamily="2" charset="0"/>
                        </a:rPr>
                        <a:t> </a:t>
                      </a:r>
                      <a:r>
                        <a:rPr lang="fr-CH" sz="1500" b="0" baseline="0" dirty="0" err="1" smtClean="0">
                          <a:latin typeface="Gotham Narrow Medium" pitchFamily="2" charset="0"/>
                        </a:rPr>
                        <a:t>funders</a:t>
                      </a:r>
                      <a:r>
                        <a:rPr lang="fr-CH" sz="1500" b="0" baseline="0" dirty="0" smtClean="0">
                          <a:latin typeface="Gotham Narrow Medium" pitchFamily="2" charset="0"/>
                        </a:rPr>
                        <a:t>’ </a:t>
                      </a:r>
                      <a:r>
                        <a:rPr lang="fr-CH" sz="1500" b="0" baseline="0" dirty="0" err="1" smtClean="0">
                          <a:latin typeface="Gotham Narrow Medium" pitchFamily="2" charset="0"/>
                        </a:rPr>
                        <a:t>requirements</a:t>
                      </a:r>
                      <a:r>
                        <a:rPr lang="fr-CH" sz="1500" b="0" baseline="0" dirty="0" smtClean="0">
                          <a:latin typeface="Gotham Narrow Medium" pitchFamily="2" charset="0"/>
                        </a:rPr>
                        <a:t>. The </a:t>
                      </a:r>
                      <a:r>
                        <a:rPr lang="fr-CH" sz="1500" b="0" baseline="0" dirty="0" err="1" smtClean="0">
                          <a:latin typeface="Gotham Narrow Medium" pitchFamily="2" charset="0"/>
                        </a:rPr>
                        <a:t>Library’s</a:t>
                      </a:r>
                      <a:r>
                        <a:rPr lang="fr-CH" sz="1500" b="0" baseline="0" dirty="0" smtClean="0">
                          <a:latin typeface="Gotham Narrow Medium" pitchFamily="2" charset="0"/>
                        </a:rPr>
                        <a:t> </a:t>
                      </a:r>
                      <a:r>
                        <a:rPr lang="fr-CH" sz="1500" b="1" baseline="0" dirty="0" smtClean="0">
                          <a:latin typeface="Gotham Narrow Medium" pitchFamily="2" charset="0"/>
                        </a:rPr>
                        <a:t>services</a:t>
                      </a:r>
                      <a:r>
                        <a:rPr lang="fr-CH" sz="1500" b="0" baseline="0" dirty="0" smtClean="0">
                          <a:latin typeface="Gotham Narrow Medium" pitchFamily="2" charset="0"/>
                        </a:rPr>
                        <a:t> to </a:t>
                      </a:r>
                      <a:r>
                        <a:rPr lang="fr-CH" sz="1500" b="0" baseline="0" dirty="0" err="1" smtClean="0">
                          <a:latin typeface="Gotham Narrow Medium" pitchFamily="2" charset="0"/>
                        </a:rPr>
                        <a:t>that</a:t>
                      </a:r>
                      <a:r>
                        <a:rPr lang="fr-CH" sz="1500" b="0" baseline="0" dirty="0" smtClean="0">
                          <a:latin typeface="Gotham Narrow Medium" pitchFamily="2" charset="0"/>
                        </a:rPr>
                        <a:t> end:</a:t>
                      </a:r>
                      <a:endParaRPr lang="fr-CH" sz="1500" b="0" dirty="0">
                        <a:latin typeface="Gotham Narrow Medium" pitchFamily="2" charset="0"/>
                        <a:cs typeface="Arial" panose="020B0604020202020204" pitchFamily="34" charset="0"/>
                      </a:endParaRPr>
                    </a:p>
                  </a:txBody>
                  <a:tcPr marL="143826" marR="143826" marT="143826" marB="143826"/>
                </a:tc>
                <a:extLst>
                  <a:ext uri="{0D108BD9-81ED-4DB2-BD59-A6C34878D82A}">
                    <a16:rowId xmlns:a16="http://schemas.microsoft.com/office/drawing/2014/main" val="1034636987"/>
                  </a:ext>
                </a:extLst>
              </a:tr>
              <a:tr h="2154208">
                <a:tc>
                  <a:txBody>
                    <a:bodyPr/>
                    <a:lstStyle/>
                    <a:p>
                      <a:pPr marL="808038" marR="0" lvl="0" indent="-255588" algn="l" defTabSz="1660525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797050" algn="l"/>
                          <a:tab pos="1876425" algn="l"/>
                        </a:tabLst>
                        <a:defRPr/>
                      </a:pPr>
                      <a:r>
                        <a:rPr lang="fr-CH" sz="1500" b="1" dirty="0" smtClean="0">
                          <a:latin typeface="Gotham Narrow Medium" pitchFamily="2" charset="0"/>
                        </a:rPr>
                        <a:t>Gold road</a:t>
                      </a:r>
                      <a:endParaRPr lang="fr-CH" sz="1500" b="1" dirty="0">
                        <a:latin typeface="Gotham Narrow Medium" pitchFamily="2" charset="0"/>
                      </a:endParaRPr>
                    </a:p>
                    <a:p>
                      <a:pPr marL="808038" lvl="1" indent="-255588" defTabSz="1660525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  <a:tabLst>
                          <a:tab pos="1797050" algn="l"/>
                          <a:tab pos="1876425" algn="l"/>
                        </a:tabLst>
                      </a:pPr>
                      <a:r>
                        <a:rPr lang="fr-CH" sz="1400" b="0" dirty="0" err="1" smtClean="0">
                          <a:latin typeface="Gotham Narrow Medium" pitchFamily="2" charset="0"/>
                        </a:rPr>
                        <a:t>Various</a:t>
                      </a:r>
                      <a:r>
                        <a:rPr lang="fr-CH" sz="1400" b="0" dirty="0" smtClean="0">
                          <a:latin typeface="Gotham Narrow Medium" pitchFamily="2" charset="0"/>
                        </a:rPr>
                        <a:t> </a:t>
                      </a:r>
                      <a:r>
                        <a:rPr lang="fr-CH" sz="1400" b="0" dirty="0" err="1" smtClean="0">
                          <a:latin typeface="Gotham Narrow Medium" pitchFamily="2" charset="0"/>
                        </a:rPr>
                        <a:t>agreements</a:t>
                      </a:r>
                      <a:r>
                        <a:rPr lang="fr-CH" sz="1400" b="0" dirty="0" smtClean="0">
                          <a:latin typeface="Gotham Narrow Medium" pitchFamily="2" charset="0"/>
                        </a:rPr>
                        <a:t> </a:t>
                      </a:r>
                      <a:r>
                        <a:rPr lang="fr-CH" sz="1400" b="0" dirty="0" err="1" smtClean="0">
                          <a:latin typeface="Gotham Narrow Medium" pitchFamily="2" charset="0"/>
                        </a:rPr>
                        <a:t>with</a:t>
                      </a:r>
                      <a:r>
                        <a:rPr lang="fr-CH" sz="1400" b="0" dirty="0" smtClean="0">
                          <a:latin typeface="Gotham Narrow Medium" pitchFamily="2" charset="0"/>
                        </a:rPr>
                        <a:t> </a:t>
                      </a:r>
                      <a:r>
                        <a:rPr lang="fr-CH" sz="1400" b="0" dirty="0" err="1" smtClean="0">
                          <a:latin typeface="Gotham Narrow Medium" pitchFamily="2" charset="0"/>
                        </a:rPr>
                        <a:t>publishers</a:t>
                      </a:r>
                      <a:endParaRPr lang="fr-CH" sz="1400" b="0" dirty="0" smtClean="0">
                        <a:latin typeface="Gotham Narrow Medium" pitchFamily="2" charset="0"/>
                      </a:endParaRPr>
                    </a:p>
                    <a:p>
                      <a:pPr marL="808038" lvl="1" indent="-255588" algn="l" defTabSz="1660525" rtl="0" eaLnBrk="1" latinLnBrk="0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  <a:tabLst>
                          <a:tab pos="1797050" algn="l"/>
                          <a:tab pos="1876425" algn="l"/>
                        </a:tabLst>
                      </a:pPr>
                      <a:r>
                        <a:rPr lang="fr-CH" sz="1400" b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Gotham Narrow Medium" pitchFamily="2" charset="0"/>
                          <a:ea typeface="+mn-ea"/>
                          <a:cs typeface="+mn-cs"/>
                        </a:rPr>
                        <a:t>Authors</a:t>
                      </a:r>
                      <a:r>
                        <a:rPr lang="fr-CH" sz="1400" b="0" kern="1200" dirty="0" smtClean="0">
                          <a:effectLst/>
                          <a:latin typeface="Gotham Narrow Medium" pitchFamily="2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CH" sz="1400" b="0" kern="1200" dirty="0" err="1" smtClean="0">
                          <a:effectLst/>
                          <a:latin typeface="Gotham Narrow Medium" pitchFamily="2" charset="0"/>
                          <a:cs typeface="Arial" panose="020B0604020202020204" pitchFamily="34" charset="0"/>
                        </a:rPr>
                        <a:t>can</a:t>
                      </a:r>
                      <a:r>
                        <a:rPr lang="fr-CH" sz="1400" b="0" kern="1200" dirty="0" smtClean="0">
                          <a:effectLst/>
                          <a:latin typeface="Gotham Narrow Medium" pitchFamily="2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CH" sz="1400" b="0" kern="1200" dirty="0" err="1" smtClean="0">
                          <a:effectLst/>
                          <a:latin typeface="Gotham Narrow Medium" pitchFamily="2" charset="0"/>
                          <a:cs typeface="Arial" panose="020B0604020202020204" pitchFamily="34" charset="0"/>
                        </a:rPr>
                        <a:t>choose</a:t>
                      </a:r>
                      <a:r>
                        <a:rPr lang="fr-CH" sz="1400" b="0" kern="1200" dirty="0" smtClean="0">
                          <a:effectLst/>
                          <a:latin typeface="Gotham Narrow Medium" pitchFamily="2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CH" sz="1400" b="0" kern="1200" dirty="0" err="1" smtClean="0">
                          <a:effectLst/>
                          <a:latin typeface="Gotham Narrow Medium" pitchFamily="2" charset="0"/>
                          <a:cs typeface="Arial" panose="020B0604020202020204" pitchFamily="34" charset="0"/>
                        </a:rPr>
                        <a:t>any</a:t>
                      </a:r>
                      <a:r>
                        <a:rPr lang="fr-CH" sz="1400" b="0" kern="1200" baseline="0" dirty="0" smtClean="0">
                          <a:effectLst/>
                          <a:latin typeface="Gotham Narrow Medium" pitchFamily="2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CH" sz="1400" b="0" kern="1200" baseline="0" dirty="0" err="1" smtClean="0">
                          <a:effectLst/>
                          <a:latin typeface="Gotham Narrow Medium" pitchFamily="2" charset="0"/>
                          <a:cs typeface="Arial" panose="020B0604020202020204" pitchFamily="34" charset="0"/>
                        </a:rPr>
                        <a:t>license</a:t>
                      </a:r>
                      <a:endParaRPr lang="fr-CH" sz="1000" b="0" dirty="0">
                        <a:latin typeface="Gotham Narrow Medium" pitchFamily="2" charset="0"/>
                      </a:endParaRPr>
                    </a:p>
                    <a:p>
                      <a:pPr marL="808038" indent="-255588" defTabSz="1660525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76425" algn="l"/>
                        </a:tabLst>
                      </a:pPr>
                      <a:r>
                        <a:rPr lang="fr-CH" sz="1500" b="1" dirty="0" smtClean="0">
                          <a:latin typeface="Gotham Narrow Medium" pitchFamily="2" charset="0"/>
                        </a:rPr>
                        <a:t>Green road</a:t>
                      </a:r>
                      <a:endParaRPr lang="fr-CH" sz="1500" b="1" dirty="0">
                        <a:latin typeface="Gotham Narrow Medium" pitchFamily="2" charset="0"/>
                      </a:endParaRPr>
                    </a:p>
                    <a:p>
                      <a:pPr marL="808038" lvl="1" indent="-255588" algn="l" defTabSz="1660525" rtl="0" eaLnBrk="1" latinLnBrk="0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  <a:tabLst>
                          <a:tab pos="1797050" algn="l"/>
                          <a:tab pos="1876425" algn="l"/>
                        </a:tabLst>
                      </a:pPr>
                      <a:r>
                        <a:rPr lang="fr-CH" sz="1400" b="0" kern="1200" dirty="0" err="1" smtClean="0">
                          <a:solidFill>
                            <a:schemeClr val="dk1"/>
                          </a:solidFill>
                          <a:latin typeface="Gotham Narrow Medium" pitchFamily="2" charset="0"/>
                          <a:ea typeface="+mn-ea"/>
                          <a:cs typeface="+mn-cs"/>
                        </a:rPr>
                        <a:t>Institutional</a:t>
                      </a:r>
                      <a:r>
                        <a:rPr lang="fr-CH" sz="1400" b="0" kern="1200" baseline="0" dirty="0" smtClean="0">
                          <a:solidFill>
                            <a:schemeClr val="dk1"/>
                          </a:solidFill>
                          <a:latin typeface="Gotham Narrow Medium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CH" sz="1400" b="0" kern="1200" baseline="0" dirty="0" err="1" smtClean="0">
                          <a:solidFill>
                            <a:schemeClr val="dk1"/>
                          </a:solidFill>
                          <a:latin typeface="Gotham Narrow Medium" pitchFamily="2" charset="0"/>
                          <a:ea typeface="+mn-ea"/>
                          <a:cs typeface="+mn-cs"/>
                        </a:rPr>
                        <a:t>repository</a:t>
                      </a:r>
                      <a:r>
                        <a:rPr lang="fr-CH" sz="1400" b="0" kern="1200" baseline="0" dirty="0" smtClean="0">
                          <a:solidFill>
                            <a:schemeClr val="dk1"/>
                          </a:solidFill>
                          <a:latin typeface="Gotham Narrow Medium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CH" sz="1400" b="0" kern="1200" baseline="0" dirty="0" err="1" smtClean="0">
                          <a:solidFill>
                            <a:schemeClr val="dk1"/>
                          </a:solidFill>
                          <a:latin typeface="Gotham Narrow Medium" pitchFamily="2" charset="0"/>
                          <a:ea typeface="+mn-ea"/>
                          <a:cs typeface="+mn-cs"/>
                        </a:rPr>
                        <a:t>available</a:t>
                      </a:r>
                      <a:endParaRPr lang="fr-CH" sz="1400" b="0" kern="1200" dirty="0">
                        <a:solidFill>
                          <a:schemeClr val="dk1"/>
                        </a:solidFill>
                        <a:latin typeface="Gotham Narrow Medium" pitchFamily="2" charset="0"/>
                        <a:ea typeface="+mn-ea"/>
                        <a:cs typeface="+mn-cs"/>
                      </a:endParaRPr>
                    </a:p>
                    <a:p>
                      <a:pPr marL="808038" lvl="1" indent="-255588" algn="l" defTabSz="1660525" rtl="0" eaLnBrk="1" latinLnBrk="0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  <a:tabLst>
                          <a:tab pos="1797050" algn="l"/>
                          <a:tab pos="1876425" algn="l"/>
                        </a:tabLst>
                      </a:pPr>
                      <a:r>
                        <a:rPr lang="fr-CH" sz="1400" b="0" kern="1200" dirty="0" smtClean="0">
                          <a:solidFill>
                            <a:schemeClr val="dk1"/>
                          </a:solidFill>
                          <a:effectLst/>
                          <a:latin typeface="Gotham Narrow Medium" pitchFamily="2" charset="0"/>
                          <a:ea typeface="+mn-ea"/>
                          <a:cs typeface="Arial" panose="020B0604020202020204" pitchFamily="34" charset="0"/>
                        </a:rPr>
                        <a:t>Embargo possible</a:t>
                      </a:r>
                      <a:endParaRPr lang="fr-CH" sz="1400" b="0" kern="1200" dirty="0">
                        <a:solidFill>
                          <a:schemeClr val="dk1"/>
                        </a:solidFill>
                        <a:effectLst/>
                        <a:latin typeface="Gotham Narrow Medium" pitchFamily="2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4585" marR="63568" marT="143826" marB="143826"/>
                </a:tc>
                <a:extLst>
                  <a:ext uri="{0D108BD9-81ED-4DB2-BD59-A6C34878D82A}">
                    <a16:rowId xmlns:a16="http://schemas.microsoft.com/office/drawing/2014/main" val="1287961330"/>
                  </a:ext>
                </a:extLst>
              </a:tr>
            </a:tbl>
          </a:graphicData>
        </a:graphic>
      </p:graphicFrame>
      <p:sp>
        <p:nvSpPr>
          <p:cNvPr id="92" name="ZoneTexte 34">
            <a:extLst>
              <a:ext uri="{FF2B5EF4-FFF2-40B4-BE49-F238E27FC236}">
                <a16:creationId xmlns:a16="http://schemas.microsoft.com/office/drawing/2014/main" id="{AE0CA02A-4936-4B6A-B9DB-D7C828615314}"/>
              </a:ext>
            </a:extLst>
          </p:cNvPr>
          <p:cNvSpPr txBox="1"/>
          <p:nvPr/>
        </p:nvSpPr>
        <p:spPr>
          <a:xfrm rot="367700">
            <a:off x="7952068" y="6238894"/>
            <a:ext cx="1718740" cy="922432"/>
          </a:xfrm>
          <a:prstGeom prst="rect">
            <a:avLst/>
          </a:prstGeom>
          <a:solidFill>
            <a:schemeClr val="bg1"/>
          </a:solidFill>
          <a:ln w="3175">
            <a:solidFill>
              <a:srgbClr val="CC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  <a:scene3d>
              <a:camera prst="orthographicFront"/>
              <a:lightRig rig="harsh" dir="t"/>
            </a:scene3d>
            <a:sp3d prstMaterial="matte"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fr-CH" sz="2697" b="1" dirty="0">
                <a:ln/>
                <a:solidFill>
                  <a:srgbClr val="DE0000"/>
                </a:solidFill>
                <a:latin typeface="Gotham Narrow Medium" pitchFamily="2" charset="0"/>
              </a:rPr>
              <a:t>No </a:t>
            </a:r>
            <a:r>
              <a:rPr lang="fr-CH" sz="2697" b="1" dirty="0" err="1">
                <a:ln/>
                <a:solidFill>
                  <a:srgbClr val="DE0000"/>
                </a:solidFill>
                <a:latin typeface="Gotham Narrow Medium" pitchFamily="2" charset="0"/>
              </a:rPr>
              <a:t>policy</a:t>
            </a:r>
            <a:r>
              <a:rPr lang="fr-CH" sz="2697" b="1" dirty="0">
                <a:ln/>
                <a:solidFill>
                  <a:srgbClr val="DE0000"/>
                </a:solidFill>
                <a:latin typeface="Gotham Narrow Medium" pitchFamily="2" charset="0"/>
              </a:rPr>
              <a:t> </a:t>
            </a:r>
            <a:br>
              <a:rPr lang="fr-CH" sz="2697" b="1" dirty="0">
                <a:ln/>
                <a:solidFill>
                  <a:srgbClr val="DE0000"/>
                </a:solidFill>
                <a:latin typeface="Gotham Narrow Medium" pitchFamily="2" charset="0"/>
              </a:rPr>
            </a:br>
            <a:r>
              <a:rPr lang="fr-CH" sz="2697" b="1" dirty="0" err="1">
                <a:ln/>
                <a:solidFill>
                  <a:srgbClr val="DE0000"/>
                </a:solidFill>
                <a:latin typeface="Gotham Narrow Medium" pitchFamily="2" charset="0"/>
              </a:rPr>
              <a:t>yet</a:t>
            </a:r>
            <a:r>
              <a:rPr lang="fr-CH" sz="2697" b="1" dirty="0">
                <a:ln/>
                <a:solidFill>
                  <a:srgbClr val="DE0000"/>
                </a:solidFill>
                <a:latin typeface="Gotham Narrow Medium" pitchFamily="2" charset="0"/>
              </a:rPr>
              <a:t>, but…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5705" y="6342217"/>
            <a:ext cx="1665212" cy="719880"/>
          </a:xfrm>
          <a:prstGeom prst="rect">
            <a:avLst/>
          </a:prstGeom>
        </p:spPr>
      </p:pic>
      <p:sp>
        <p:nvSpPr>
          <p:cNvPr id="99" name="Rectangle 98"/>
          <p:cNvSpPr/>
          <p:nvPr/>
        </p:nvSpPr>
        <p:spPr>
          <a:xfrm>
            <a:off x="545306" y="13135327"/>
            <a:ext cx="9601200" cy="151020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8169" tIns="59084" rIns="118169" bIns="5908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CH" sz="3108"/>
          </a:p>
        </p:txBody>
      </p:sp>
      <p:sp>
        <p:nvSpPr>
          <p:cNvPr id="100" name="ZoneTexte 45">
            <a:extLst>
              <a:ext uri="{FF2B5EF4-FFF2-40B4-BE49-F238E27FC236}">
                <a16:creationId xmlns:a16="http://schemas.microsoft.com/office/drawing/2014/main" id="{8FB2FF89-DCB3-4292-BE9E-C55BFFEBF6D7}"/>
              </a:ext>
            </a:extLst>
          </p:cNvPr>
          <p:cNvSpPr txBox="1"/>
          <p:nvPr/>
        </p:nvSpPr>
        <p:spPr>
          <a:xfrm>
            <a:off x="822388" y="13252246"/>
            <a:ext cx="60897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600" b="1" dirty="0">
                <a:solidFill>
                  <a:schemeClr val="bg1"/>
                </a:solidFill>
                <a:latin typeface="Gotham Narrow Medium" pitchFamily="2" charset="0"/>
                <a:cs typeface="Arial" panose="020B0604020202020204" pitchFamily="34" charset="0"/>
              </a:rPr>
              <a:t>KATHRYN &amp; SHELBY CULLOM DAVIS LIBRARY </a:t>
            </a:r>
          </a:p>
          <a:p>
            <a:r>
              <a:rPr lang="fr-CH" sz="1600" b="1" dirty="0">
                <a:solidFill>
                  <a:schemeClr val="bg1"/>
                </a:solidFill>
                <a:latin typeface="Gotham Narrow Thin" pitchFamily="2" charset="0"/>
                <a:cs typeface="Arial" panose="020B0604020202020204" pitchFamily="34" charset="0"/>
              </a:rPr>
              <a:t>library@graduateinstitute.ch</a:t>
            </a:r>
          </a:p>
        </p:txBody>
      </p:sp>
      <p:pic>
        <p:nvPicPr>
          <p:cNvPr id="101" name="Picture 100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9079" y="13341446"/>
            <a:ext cx="2088431" cy="1003532"/>
          </a:xfrm>
          <a:prstGeom prst="rect">
            <a:avLst/>
          </a:prstGeom>
        </p:spPr>
      </p:pic>
      <p:pic>
        <p:nvPicPr>
          <p:cNvPr id="102" name="Image 2">
            <a:extLst>
              <a:ext uri="{FF2B5EF4-FFF2-40B4-BE49-F238E27FC236}">
                <a16:creationId xmlns:a16="http://schemas.microsoft.com/office/drawing/2014/main" id="{3429143E-BDA2-4E8B-9D27-7E9CEBD9A29B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907256" y="13887683"/>
            <a:ext cx="1491609" cy="521878"/>
          </a:xfrm>
          <a:prstGeom prst="rect">
            <a:avLst/>
          </a:prstGeom>
        </p:spPr>
      </p:pic>
      <p:sp>
        <p:nvSpPr>
          <p:cNvPr id="103" name="TextBox 102"/>
          <p:cNvSpPr txBox="1"/>
          <p:nvPr/>
        </p:nvSpPr>
        <p:spPr>
          <a:xfrm>
            <a:off x="2484646" y="13890428"/>
            <a:ext cx="4981575" cy="377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schemeClr val="bg1"/>
                </a:solidFill>
                <a:latin typeface="Gotham Narrow Medium" pitchFamily="2" charset="0"/>
              </a:rPr>
              <a:t>Adapted </a:t>
            </a:r>
            <a:r>
              <a:rPr lang="en-US" sz="1050" dirty="0">
                <a:solidFill>
                  <a:schemeClr val="bg1"/>
                </a:solidFill>
                <a:latin typeface="Gotham Narrow Medium" pitchFamily="2" charset="0"/>
              </a:rPr>
              <a:t>from UNIGE </a:t>
            </a:r>
            <a:r>
              <a:rPr lang="en-US" sz="1050" dirty="0" smtClean="0">
                <a:solidFill>
                  <a:schemeClr val="bg1"/>
                </a:solidFill>
                <a:latin typeface="Gotham Narrow Medium" pitchFamily="2" charset="0"/>
              </a:rPr>
              <a:t>Library (2023) by </a:t>
            </a:r>
            <a:r>
              <a:rPr lang="en-GB" sz="1050" dirty="0" smtClean="0">
                <a:solidFill>
                  <a:schemeClr val="bg1"/>
                </a:solidFill>
                <a:latin typeface="Gotham Narrow Medium" pitchFamily="2" charset="0"/>
              </a:rPr>
              <a:t>Guillaume Pasquier &amp; Catherine </a:t>
            </a:r>
            <a:r>
              <a:rPr lang="en-GB" sz="1050" dirty="0" err="1" smtClean="0">
                <a:solidFill>
                  <a:schemeClr val="bg1"/>
                </a:solidFill>
                <a:latin typeface="Gotham Narrow Medium" pitchFamily="2" charset="0"/>
              </a:rPr>
              <a:t>Brendow</a:t>
            </a:r>
            <a:endParaRPr lang="en-GB" sz="1050" dirty="0" smtClean="0">
              <a:solidFill>
                <a:schemeClr val="bg1"/>
              </a:solidFill>
              <a:latin typeface="Gotham Narrow Medium" pitchFamily="2" charset="0"/>
            </a:endParaRPr>
          </a:p>
          <a:p>
            <a:r>
              <a:rPr lang="en-GB" sz="800" dirty="0" smtClean="0">
                <a:solidFill>
                  <a:schemeClr val="bg1"/>
                </a:solidFill>
                <a:latin typeface="Gotham Narrow Medium" pitchFamily="2" charset="0"/>
              </a:rPr>
              <a:t>This document is shared under a Creative Commons Attribution-</a:t>
            </a:r>
            <a:r>
              <a:rPr lang="en-GB" sz="800" dirty="0" err="1" smtClean="0">
                <a:solidFill>
                  <a:schemeClr val="bg1"/>
                </a:solidFill>
                <a:latin typeface="Gotham Narrow Medium" pitchFamily="2" charset="0"/>
              </a:rPr>
              <a:t>ShareAlike</a:t>
            </a:r>
            <a:r>
              <a:rPr lang="en-GB" sz="800" dirty="0" smtClean="0">
                <a:solidFill>
                  <a:schemeClr val="bg1"/>
                </a:solidFill>
                <a:latin typeface="Gotham Narrow Medium" pitchFamily="2" charset="0"/>
              </a:rPr>
              <a:t> 4.0 International License</a:t>
            </a:r>
          </a:p>
        </p:txBody>
      </p:sp>
      <p:sp>
        <p:nvSpPr>
          <p:cNvPr id="42" name="Rectangle 41"/>
          <p:cNvSpPr/>
          <p:nvPr/>
        </p:nvSpPr>
        <p:spPr>
          <a:xfrm>
            <a:off x="6373700" y="4269373"/>
            <a:ext cx="377280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1660525">
              <a:tabLst>
                <a:tab pos="1876425" algn="l"/>
                <a:tab pos="10129838" algn="l"/>
                <a:tab pos="11560175" algn="l"/>
              </a:tabLst>
              <a:defRPr/>
            </a:pPr>
            <a:r>
              <a:rPr lang="fr-CH" sz="1500" dirty="0">
                <a:latin typeface="Gotham Narrow Medium" pitchFamily="2" charset="0"/>
              </a:rPr>
              <a:t>No embargo for articles,</a:t>
            </a:r>
            <a:endParaRPr lang="fr-CH" sz="1500" dirty="0">
              <a:solidFill>
                <a:schemeClr val="dk1"/>
              </a:solidFill>
              <a:latin typeface="Gotham Narrow Medium" pitchFamily="2" charset="0"/>
            </a:endParaRPr>
          </a:p>
          <a:p>
            <a:pPr lvl="0" defTabSz="1660525">
              <a:tabLst>
                <a:tab pos="10129838" algn="l"/>
                <a:tab pos="11560175" algn="l"/>
              </a:tabLst>
              <a:defRPr/>
            </a:pPr>
            <a:r>
              <a:rPr lang="fr-CH" sz="1500" dirty="0" err="1" smtClean="0">
                <a:solidFill>
                  <a:schemeClr val="dk1"/>
                </a:solidFill>
                <a:latin typeface="Gotham Narrow Medium" pitchFamily="2" charset="0"/>
              </a:rPr>
              <a:t>Rights</a:t>
            </a:r>
            <a:r>
              <a:rPr lang="fr-CH" sz="1500" dirty="0" smtClean="0">
                <a:solidFill>
                  <a:schemeClr val="dk1"/>
                </a:solidFill>
                <a:latin typeface="Gotham Narrow Medium" pitchFamily="2" charset="0"/>
              </a:rPr>
              <a:t> </a:t>
            </a:r>
            <a:r>
              <a:rPr lang="fr-CH" sz="1500" dirty="0" err="1">
                <a:solidFill>
                  <a:schemeClr val="dk1"/>
                </a:solidFill>
                <a:latin typeface="Gotham Narrow Medium" pitchFamily="2" charset="0"/>
              </a:rPr>
              <a:t>Retention</a:t>
            </a:r>
            <a:r>
              <a:rPr lang="fr-CH" sz="1500" dirty="0">
                <a:solidFill>
                  <a:schemeClr val="dk1"/>
                </a:solidFill>
                <a:latin typeface="Gotham Narrow Medium" pitchFamily="2" charset="0"/>
              </a:rPr>
              <a:t> </a:t>
            </a:r>
            <a:r>
              <a:rPr lang="fr-CH" sz="1500" dirty="0" err="1">
                <a:solidFill>
                  <a:schemeClr val="dk1"/>
                </a:solidFill>
                <a:latin typeface="Gotham Narrow Medium" pitchFamily="2" charset="0"/>
              </a:rPr>
              <a:t>Strategy</a:t>
            </a:r>
            <a:endParaRPr lang="fr-CH" sz="1500" dirty="0">
              <a:latin typeface="Gotham Narrow Medium" pitchFamily="2" charset="0"/>
            </a:endParaRPr>
          </a:p>
        </p:txBody>
      </p:sp>
      <p:pic>
        <p:nvPicPr>
          <p:cNvPr id="107" name="Image 82">
            <a:extLst>
              <a:ext uri="{FF2B5EF4-FFF2-40B4-BE49-F238E27FC236}">
                <a16:creationId xmlns:a16="http://schemas.microsoft.com/office/drawing/2014/main" id="{76EF6308-5C62-4B36-A5DE-EE88E6924012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7824" y="8067955"/>
            <a:ext cx="260204" cy="406833"/>
          </a:xfrm>
          <a:prstGeom prst="rect">
            <a:avLst/>
          </a:prstGeom>
        </p:spPr>
      </p:pic>
      <p:pic>
        <p:nvPicPr>
          <p:cNvPr id="108" name="Image 83">
            <a:extLst>
              <a:ext uri="{FF2B5EF4-FFF2-40B4-BE49-F238E27FC236}">
                <a16:creationId xmlns:a16="http://schemas.microsoft.com/office/drawing/2014/main" id="{D7056F1B-BA74-4B09-A329-D8F6F8B30616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00EA32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7824" y="8975554"/>
            <a:ext cx="260204" cy="406833"/>
          </a:xfrm>
          <a:prstGeom prst="rect">
            <a:avLst/>
          </a:prstGeom>
        </p:spPr>
      </p:pic>
      <p:cxnSp>
        <p:nvCxnSpPr>
          <p:cNvPr id="109" name="Connecteur droit 84">
            <a:extLst>
              <a:ext uri="{FF2B5EF4-FFF2-40B4-BE49-F238E27FC236}">
                <a16:creationId xmlns:a16="http://schemas.microsoft.com/office/drawing/2014/main" id="{91D644A4-090C-455B-81F6-6D2312048293}"/>
              </a:ext>
            </a:extLst>
          </p:cNvPr>
          <p:cNvCxnSpPr>
            <a:cxnSpLocks/>
          </p:cNvCxnSpPr>
          <p:nvPr/>
        </p:nvCxnSpPr>
        <p:spPr>
          <a:xfrm flipH="1">
            <a:off x="6088752" y="8973337"/>
            <a:ext cx="1" cy="816034"/>
          </a:xfrm>
          <a:prstGeom prst="line">
            <a:avLst/>
          </a:prstGeom>
          <a:ln w="76200">
            <a:solidFill>
              <a:srgbClr val="46954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cteur droit 85">
            <a:extLst>
              <a:ext uri="{FF2B5EF4-FFF2-40B4-BE49-F238E27FC236}">
                <a16:creationId xmlns:a16="http://schemas.microsoft.com/office/drawing/2014/main" id="{FDB5C53B-DEF0-4BD3-96BE-85EA4CD87969}"/>
              </a:ext>
            </a:extLst>
          </p:cNvPr>
          <p:cNvCxnSpPr>
            <a:cxnSpLocks/>
          </p:cNvCxnSpPr>
          <p:nvPr/>
        </p:nvCxnSpPr>
        <p:spPr>
          <a:xfrm>
            <a:off x="6088167" y="8067955"/>
            <a:ext cx="0" cy="762015"/>
          </a:xfrm>
          <a:prstGeom prst="line">
            <a:avLst/>
          </a:prstGeom>
          <a:ln w="76200">
            <a:solidFill>
              <a:srgbClr val="F682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7437" y="12209597"/>
            <a:ext cx="1063527" cy="496313"/>
          </a:xfrm>
          <a:prstGeom prst="rect">
            <a:avLst/>
          </a:prstGeom>
          <a:solidFill>
            <a:srgbClr val="CC0000"/>
          </a:solidFill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7438" y="11821152"/>
            <a:ext cx="1063527" cy="243813"/>
          </a:xfrm>
          <a:prstGeom prst="rect">
            <a:avLst/>
          </a:prstGeom>
        </p:spPr>
      </p:pic>
      <p:sp>
        <p:nvSpPr>
          <p:cNvPr id="77" name="ZoneTexte 31">
            <a:extLst>
              <a:ext uri="{FF2B5EF4-FFF2-40B4-BE49-F238E27FC236}">
                <a16:creationId xmlns:a16="http://schemas.microsoft.com/office/drawing/2014/main" id="{D0F3EB95-FBF8-4756-A411-C3779426735B}"/>
              </a:ext>
            </a:extLst>
          </p:cNvPr>
          <p:cNvSpPr txBox="1"/>
          <p:nvPr/>
        </p:nvSpPr>
        <p:spPr>
          <a:xfrm>
            <a:off x="7996779" y="10202410"/>
            <a:ext cx="2144838" cy="917448"/>
          </a:xfrm>
          <a:prstGeom prst="roundRect">
            <a:avLst>
              <a:gd name="adj" fmla="val 25360"/>
            </a:avLst>
          </a:prstGeom>
          <a:solidFill>
            <a:schemeClr val="bg1"/>
          </a:solidFill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260" dirty="0" smtClean="0">
                <a:solidFill>
                  <a:schemeClr val="bg2">
                    <a:lumMod val="25000"/>
                  </a:schemeClr>
                </a:solidFill>
                <a:latin typeface="Gotham Narrow Bold" pitchFamily="2" charset="0"/>
              </a:rPr>
              <a:t>Disciplinary </a:t>
            </a:r>
            <a:br>
              <a:rPr lang="en-US" sz="2260" dirty="0" smtClean="0">
                <a:solidFill>
                  <a:schemeClr val="bg2">
                    <a:lumMod val="25000"/>
                  </a:schemeClr>
                </a:solidFill>
                <a:latin typeface="Gotham Narrow Bold" pitchFamily="2" charset="0"/>
              </a:rPr>
            </a:br>
            <a:r>
              <a:rPr lang="en-US" sz="2260" dirty="0" smtClean="0">
                <a:solidFill>
                  <a:schemeClr val="bg2">
                    <a:lumMod val="25000"/>
                  </a:schemeClr>
                </a:solidFill>
                <a:latin typeface="Gotham Narrow Bold" pitchFamily="2" charset="0"/>
              </a:rPr>
              <a:t>repositories?</a:t>
            </a:r>
            <a:endParaRPr lang="fr-CH" sz="2260" dirty="0">
              <a:solidFill>
                <a:schemeClr val="bg2">
                  <a:lumMod val="25000"/>
                </a:schemeClr>
              </a:solidFill>
              <a:latin typeface="Gotham Narrow Bold" pitchFamily="2" charset="0"/>
            </a:endParaRPr>
          </a:p>
        </p:txBody>
      </p:sp>
      <p:sp>
        <p:nvSpPr>
          <p:cNvPr id="89" name="ZoneTexte 10">
            <a:extLst>
              <a:ext uri="{FF2B5EF4-FFF2-40B4-BE49-F238E27FC236}">
                <a16:creationId xmlns:a16="http://schemas.microsoft.com/office/drawing/2014/main" id="{893DD479-11BD-407B-AB94-532ECB5AC003}"/>
              </a:ext>
            </a:extLst>
          </p:cNvPr>
          <p:cNvSpPr txBox="1"/>
          <p:nvPr/>
        </p:nvSpPr>
        <p:spPr>
          <a:xfrm>
            <a:off x="8326557" y="11167928"/>
            <a:ext cx="1776692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CH" sz="1600" dirty="0" err="1" smtClean="0">
                <a:latin typeface="Gotham Narrow Medium" pitchFamily="2" charset="0"/>
                <a:cs typeface="Arial" panose="020B0604020202020204" pitchFamily="34" charset="0"/>
              </a:rPr>
              <a:t>These</a:t>
            </a:r>
            <a:r>
              <a:rPr lang="fr-CH" sz="1600" dirty="0" smtClean="0">
                <a:latin typeface="Gotham Narrow Medium" pitchFamily="2" charset="0"/>
                <a:cs typeface="Arial" panose="020B0604020202020204" pitchFamily="34" charset="0"/>
              </a:rPr>
              <a:t> are </a:t>
            </a:r>
            <a:br>
              <a:rPr lang="fr-CH" sz="1600" dirty="0" smtClean="0">
                <a:latin typeface="Gotham Narrow Medium" pitchFamily="2" charset="0"/>
                <a:cs typeface="Arial" panose="020B0604020202020204" pitchFamily="34" charset="0"/>
              </a:rPr>
            </a:br>
            <a:r>
              <a:rPr lang="fr-CH" sz="1600" dirty="0" smtClean="0">
                <a:latin typeface="Gotham Narrow Medium" pitchFamily="2" charset="0"/>
                <a:cs typeface="Arial" panose="020B0604020202020204" pitchFamily="34" charset="0"/>
              </a:rPr>
              <a:t>good OA options</a:t>
            </a:r>
            <a:endParaRPr lang="fr-CH" sz="1600" dirty="0">
              <a:latin typeface="Gotham Narrow Medium" pitchFamily="2" charset="0"/>
              <a:cs typeface="Arial" panose="020B0604020202020204" pitchFamily="34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5" cstate="print">
            <a:extLst>
              <a:ext uri="{BEBA8EAE-BF5A-486C-A8C5-ECC9F3942E4B}">
                <a14:imgProps xmlns:a14="http://schemas.microsoft.com/office/drawing/2010/main">
                  <a14:imgLayer r:embed="rId26">
                    <a14:imgEffect>
                      <a14:backgroundRemoval t="23660" b="67098" l="0" r="22813">
                        <a14:foregroundMark x1="1354" y1="44917" x2="1354" y2="44917"/>
                        <a14:foregroundMark x1="11667" y1="45102" x2="11667" y2="45102"/>
                        <a14:foregroundMark x1="11667" y1="29020" x2="11667" y2="29020"/>
                        <a14:foregroundMark x1="20833" y1="27911" x2="20833" y2="27911"/>
                        <a14:foregroundMark x1="11250" y1="36969" x2="11250" y2="36969"/>
                        <a14:foregroundMark x1="5833" y1="44917" x2="5833" y2="44917"/>
                        <a14:foregroundMark x1="1771" y1="52311" x2="1771" y2="523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069" y="2175443"/>
            <a:ext cx="3294704" cy="1856702"/>
          </a:xfrm>
          <a:prstGeom prst="rect">
            <a:avLst/>
          </a:prstGeom>
        </p:spPr>
      </p:pic>
      <p:sp>
        <p:nvSpPr>
          <p:cNvPr id="94" name="ZoneTexte 38">
            <a:extLst>
              <a:ext uri="{FF2B5EF4-FFF2-40B4-BE49-F238E27FC236}">
                <a16:creationId xmlns:a16="http://schemas.microsoft.com/office/drawing/2014/main" id="{02BC9946-CD17-4544-8217-2B6F2CB432A9}"/>
              </a:ext>
            </a:extLst>
          </p:cNvPr>
          <p:cNvSpPr txBox="1"/>
          <p:nvPr/>
        </p:nvSpPr>
        <p:spPr>
          <a:xfrm>
            <a:off x="2266598" y="2848448"/>
            <a:ext cx="2863284" cy="6832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fr-CH" sz="2400" b="1" dirty="0" err="1">
                <a:solidFill>
                  <a:schemeClr val="bg1"/>
                </a:solidFill>
                <a:latin typeface="Gotham Narrow Bold" pitchFamily="2" charset="0"/>
                <a:cs typeface="Aharoni" panose="020B0604020202020204" pitchFamily="2" charset="-79"/>
              </a:rPr>
              <a:t>Swiss</a:t>
            </a:r>
            <a:r>
              <a:rPr lang="fr-CH" sz="2400" b="1" dirty="0">
                <a:solidFill>
                  <a:schemeClr val="bg1"/>
                </a:solidFill>
                <a:latin typeface="Gotham Narrow Bold" pitchFamily="2" charset="0"/>
                <a:cs typeface="Aharoni" panose="020B0604020202020204" pitchFamily="2" charset="-79"/>
              </a:rPr>
              <a:t> National</a:t>
            </a:r>
          </a:p>
          <a:p>
            <a:pPr>
              <a:lnSpc>
                <a:spcPct val="80000"/>
              </a:lnSpc>
            </a:pPr>
            <a:r>
              <a:rPr lang="en-GB" sz="2400" b="1" dirty="0">
                <a:solidFill>
                  <a:schemeClr val="bg1"/>
                </a:solidFill>
                <a:latin typeface="Gotham Narrow Bold" pitchFamily="2" charset="0"/>
                <a:cs typeface="Aharoni" panose="020B0604020202020204" pitchFamily="2" charset="-79"/>
              </a:rPr>
              <a:t>Science Foundation</a:t>
            </a:r>
            <a:endParaRPr lang="fr-CH" sz="2400" b="1" dirty="0">
              <a:solidFill>
                <a:schemeClr val="bg1"/>
              </a:solidFill>
              <a:latin typeface="Gotham Narrow Bold" pitchFamily="2" charset="0"/>
              <a:cs typeface="Aharoni" panose="020B0604020202020204" pitchFamily="2" charset="-79"/>
            </a:endParaRPr>
          </a:p>
        </p:txBody>
      </p:sp>
      <p:sp>
        <p:nvSpPr>
          <p:cNvPr id="95" name="Flowchart: Alternate Process 94"/>
          <p:cNvSpPr/>
          <p:nvPr/>
        </p:nvSpPr>
        <p:spPr>
          <a:xfrm>
            <a:off x="5643015" y="10178616"/>
            <a:ext cx="2026674" cy="967049"/>
          </a:xfrm>
          <a:prstGeom prst="flowChartAlternateProcess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latin typeface="Gotham Narrow Bold" pitchFamily="2" charset="0"/>
              </a:rPr>
              <a:t>Have an OA question? </a:t>
            </a:r>
          </a:p>
          <a:p>
            <a:pPr algn="ctr"/>
            <a:r>
              <a:rPr lang="en-GB" sz="1400" dirty="0" smtClean="0">
                <a:latin typeface="Gotham Narrow Bold" pitchFamily="2" charset="0"/>
              </a:rPr>
              <a:t>Just ask a Librarian!</a:t>
            </a:r>
          </a:p>
          <a:p>
            <a:pPr algn="ctr"/>
            <a:r>
              <a:rPr lang="en-GB" sz="1000" dirty="0" err="1" smtClean="0">
                <a:latin typeface="Gotham Narrow Medium" pitchFamily="2" charset="0"/>
              </a:rPr>
              <a:t>catherine.brendow</a:t>
            </a:r>
            <a:endParaRPr lang="en-GB" sz="1000" dirty="0" smtClean="0">
              <a:latin typeface="Gotham Narrow Medium" pitchFamily="2" charset="0"/>
            </a:endParaRPr>
          </a:p>
          <a:p>
            <a:pPr algn="ctr"/>
            <a:r>
              <a:rPr lang="en-GB" sz="1000" dirty="0" smtClean="0">
                <a:latin typeface="Gotham Narrow Medium" pitchFamily="2" charset="0"/>
              </a:rPr>
              <a:t>@graduateinstitute.ch</a:t>
            </a:r>
            <a:endParaRPr lang="en-GB" sz="1000" dirty="0">
              <a:latin typeface="Gotham Narrow Medium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8833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1871</TotalTime>
  <Words>348</Words>
  <Application>Microsoft Office PowerPoint</Application>
  <PresentationFormat>Custom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Aharoni</vt:lpstr>
      <vt:lpstr>Arial</vt:lpstr>
      <vt:lpstr>Calibri</vt:lpstr>
      <vt:lpstr>Gotham Narrow Bold</vt:lpstr>
      <vt:lpstr>Gotham Narrow Medium</vt:lpstr>
      <vt:lpstr>Gotham Narrow Thin</vt:lpstr>
      <vt:lpstr>Gotham Narrow Ultra</vt:lpstr>
      <vt:lpstr>Wingdings</vt:lpstr>
      <vt:lpstr>Thème Office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politiques Open Access</dc:title>
  <dc:creator>Pasquier Guillaume</dc:creator>
  <cp:lastModifiedBy>Guillaume Pasquier</cp:lastModifiedBy>
  <cp:revision>201</cp:revision>
  <cp:lastPrinted>2023-10-17T16:12:14Z</cp:lastPrinted>
  <dcterms:created xsi:type="dcterms:W3CDTF">2011-11-23T15:39:26Z</dcterms:created>
  <dcterms:modified xsi:type="dcterms:W3CDTF">2023-10-18T12:04:15Z</dcterms:modified>
</cp:coreProperties>
</file>