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0691813" cy="15119350"/>
  <p:notesSz cx="10234613" cy="146637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>
        <p:scale>
          <a:sx n="200" d="100"/>
          <a:sy n="200" d="100"/>
        </p:scale>
        <p:origin x="-1902" y="-9672"/>
      </p:cViewPr>
      <p:guideLst>
        <p:guide orient="horz" pos="4762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27.10.2023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1166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27.10.2023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41345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27.10.2023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2618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27.10.2023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487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27.10.2023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47900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27.10.2023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33040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27.10.2023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3408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27.10.2023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93161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27.10.2023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6017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27.10.2023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37598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E7AE2-65B9-4AC8-8631-68F75A0D0834}" type="datetimeFigureOut">
              <a:rPr lang="fr-CH" smtClean="0"/>
              <a:t>27.10.2023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17104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E7AE2-65B9-4AC8-8631-68F75A0D0834}" type="datetimeFigureOut">
              <a:rPr lang="fr-CH" smtClean="0"/>
              <a:t>27.10.2023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1AEEF-E0BD-435C-B716-C6426214AB76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1167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21" Type="http://schemas.openxmlformats.org/officeDocument/2006/relationships/image" Target="../media/image14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33" Type="http://schemas.openxmlformats.org/officeDocument/2006/relationships/image" Target="../media/image22.png"/><Relationship Id="rId2" Type="http://schemas.openxmlformats.org/officeDocument/2006/relationships/image" Target="../media/image1.png"/><Relationship Id="rId20" Type="http://schemas.openxmlformats.org/officeDocument/2006/relationships/image" Target="NULL"/><Relationship Id="rId29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17.png"/><Relationship Id="rId32" Type="http://schemas.openxmlformats.org/officeDocument/2006/relationships/image" Target="../media/image21.png"/><Relationship Id="rId5" Type="http://schemas.openxmlformats.org/officeDocument/2006/relationships/image" Target="../media/image4.png"/><Relationship Id="rId23" Type="http://schemas.openxmlformats.org/officeDocument/2006/relationships/image" Target="../media/image16.png"/><Relationship Id="rId28" Type="http://schemas.openxmlformats.org/officeDocument/2006/relationships/image" Target="NULL"/><Relationship Id="rId10" Type="http://schemas.openxmlformats.org/officeDocument/2006/relationships/image" Target="../media/image9.jpg"/><Relationship Id="rId31" Type="http://schemas.openxmlformats.org/officeDocument/2006/relationships/image" Target="../media/image2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15.png"/><Relationship Id="rId30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>
            <a:spLocks/>
          </p:cNvSpPr>
          <p:nvPr/>
        </p:nvSpPr>
        <p:spPr>
          <a:xfrm>
            <a:off x="546097" y="2451960"/>
            <a:ext cx="9600409" cy="10683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Down Arrow 43"/>
          <p:cNvSpPr/>
          <p:nvPr/>
        </p:nvSpPr>
        <p:spPr>
          <a:xfrm>
            <a:off x="8488875" y="3130653"/>
            <a:ext cx="390526" cy="3939980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" name="Rectangle 4"/>
          <p:cNvSpPr/>
          <p:nvPr/>
        </p:nvSpPr>
        <p:spPr>
          <a:xfrm>
            <a:off x="545306" y="555986"/>
            <a:ext cx="9601200" cy="190027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CH" sz="3108"/>
          </a:p>
        </p:txBody>
      </p:sp>
      <p:sp>
        <p:nvSpPr>
          <p:cNvPr id="6" name="Rectangle 5"/>
          <p:cNvSpPr/>
          <p:nvPr/>
        </p:nvSpPr>
        <p:spPr>
          <a:xfrm>
            <a:off x="545306" y="13135327"/>
            <a:ext cx="9601200" cy="151020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18169" tIns="59084" rIns="118169" bIns="5908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CH" sz="3108"/>
          </a:p>
        </p:txBody>
      </p:sp>
      <p:sp>
        <p:nvSpPr>
          <p:cNvPr id="7" name="ZoneTexte 45">
            <a:extLst>
              <a:ext uri="{FF2B5EF4-FFF2-40B4-BE49-F238E27FC236}">
                <a16:creationId xmlns:a16="http://schemas.microsoft.com/office/drawing/2014/main" id="{8FB2FF89-DCB3-4292-BE9E-C55BFFEBF6D7}"/>
              </a:ext>
            </a:extLst>
          </p:cNvPr>
          <p:cNvSpPr txBox="1"/>
          <p:nvPr/>
        </p:nvSpPr>
        <p:spPr>
          <a:xfrm>
            <a:off x="822388" y="13252246"/>
            <a:ext cx="60897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600" b="1" dirty="0">
                <a:solidFill>
                  <a:schemeClr val="bg1"/>
                </a:solidFill>
                <a:latin typeface="Gotham Narrow Medium" pitchFamily="2" charset="0"/>
                <a:cs typeface="Arial" panose="020B0604020202020204" pitchFamily="34" charset="0"/>
              </a:rPr>
              <a:t>KATHRYN &amp; SHELBY CULLOM DAVIS LIBRARY </a:t>
            </a:r>
          </a:p>
          <a:p>
            <a:r>
              <a:rPr lang="fr-CH" sz="1600" b="1" dirty="0">
                <a:solidFill>
                  <a:schemeClr val="bg1"/>
                </a:solidFill>
                <a:latin typeface="Gotham Narrow Thin" pitchFamily="2" charset="0"/>
                <a:cs typeface="Arial" panose="020B0604020202020204" pitchFamily="34" charset="0"/>
              </a:rPr>
              <a:t>library@graduateinstitute.ch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079" y="13341446"/>
            <a:ext cx="2088431" cy="1003532"/>
          </a:xfrm>
          <a:prstGeom prst="rect">
            <a:avLst/>
          </a:prstGeom>
        </p:spPr>
      </p:pic>
      <p:pic>
        <p:nvPicPr>
          <p:cNvPr id="10" name="Image 2">
            <a:extLst>
              <a:ext uri="{FF2B5EF4-FFF2-40B4-BE49-F238E27FC236}">
                <a16:creationId xmlns:a16="http://schemas.microsoft.com/office/drawing/2014/main" id="{3429143E-BDA2-4E8B-9D27-7E9CEBD9A2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256" y="13887683"/>
            <a:ext cx="1491609" cy="52187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495509" y="13938037"/>
            <a:ext cx="49815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Gotham Narrow Medium" pitchFamily="2" charset="0"/>
              </a:rPr>
              <a:t>Catherine </a:t>
            </a:r>
            <a:r>
              <a:rPr lang="en-GB" sz="1400" dirty="0" err="1">
                <a:solidFill>
                  <a:schemeClr val="bg1"/>
                </a:solidFill>
                <a:latin typeface="Gotham Narrow Medium" pitchFamily="2" charset="0"/>
              </a:rPr>
              <a:t>Brendow</a:t>
            </a:r>
            <a:r>
              <a:rPr lang="en-GB" sz="1400" dirty="0">
                <a:solidFill>
                  <a:schemeClr val="bg1"/>
                </a:solidFill>
                <a:latin typeface="Gotham Narrow Medium" pitchFamily="2" charset="0"/>
              </a:rPr>
              <a:t> &amp; Guillaume Pasquier, 2023</a:t>
            </a:r>
          </a:p>
          <a:p>
            <a:r>
              <a:rPr lang="en-GB" sz="800" dirty="0">
                <a:solidFill>
                  <a:schemeClr val="bg1"/>
                </a:solidFill>
                <a:latin typeface="Gotham Narrow Medium" pitchFamily="2" charset="0"/>
              </a:rPr>
              <a:t>This document is shared under a Creative Commons Attribution-</a:t>
            </a:r>
            <a:r>
              <a:rPr lang="en-GB" sz="800" dirty="0" err="1">
                <a:solidFill>
                  <a:schemeClr val="bg1"/>
                </a:solidFill>
                <a:latin typeface="Gotham Narrow Medium" pitchFamily="2" charset="0"/>
              </a:rPr>
              <a:t>ShareAlike</a:t>
            </a:r>
            <a:r>
              <a:rPr lang="en-GB" sz="800" dirty="0">
                <a:solidFill>
                  <a:schemeClr val="bg1"/>
                </a:solidFill>
                <a:latin typeface="Gotham Narrow Medium" pitchFamily="2" charset="0"/>
              </a:rPr>
              <a:t> 4.0 International License</a:t>
            </a:r>
            <a:endParaRPr lang="fr-CH" sz="800" dirty="0">
              <a:solidFill>
                <a:schemeClr val="bg1"/>
              </a:solidFill>
              <a:latin typeface="Gotham Narrow Medium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55265" y="7070635"/>
            <a:ext cx="3190642" cy="203132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Gotham Narrow Medium" pitchFamily="2" charset="0"/>
              </a:rPr>
              <a:t>Publish </a:t>
            </a:r>
            <a:r>
              <a:rPr lang="en-GB" dirty="0">
                <a:solidFill>
                  <a:schemeClr val="bg1"/>
                </a:solidFill>
                <a:latin typeface="Gotham Narrow Medium" pitchFamily="2" charset="0"/>
              </a:rPr>
              <a:t>your </a:t>
            </a:r>
            <a:r>
              <a:rPr lang="en-GB" dirty="0" smtClean="0">
                <a:solidFill>
                  <a:schemeClr val="bg1"/>
                </a:solidFill>
                <a:latin typeface="Gotham Narrow Medium" pitchFamily="2" charset="0"/>
              </a:rPr>
              <a:t>peer-reviewed manuscript (AAM) on </a:t>
            </a:r>
            <a:r>
              <a:rPr lang="en-GB" dirty="0">
                <a:solidFill>
                  <a:schemeClr val="bg1"/>
                </a:solidFill>
                <a:latin typeface="Gotham Narrow Medium" pitchFamily="2" charset="0"/>
              </a:rPr>
              <a:t>our repository (Green OA</a:t>
            </a:r>
            <a:r>
              <a:rPr lang="en-GB" dirty="0" smtClean="0">
                <a:solidFill>
                  <a:schemeClr val="bg1"/>
                </a:solidFill>
                <a:latin typeface="Gotham Narrow Medium" pitchFamily="2" charset="0"/>
              </a:rPr>
              <a:t>).</a:t>
            </a:r>
          </a:p>
          <a:p>
            <a:endParaRPr lang="en-GB" dirty="0" smtClean="0">
              <a:solidFill>
                <a:schemeClr val="bg1"/>
              </a:solidFill>
              <a:latin typeface="Gotham Narrow Medium" pitchFamily="2" charset="0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Gotham Narrow Medium" pitchFamily="2" charset="0"/>
              </a:rPr>
              <a:t>Check Sherpa for the journal’s policy on the self-archiving embargo period.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709126" y="7397143"/>
            <a:ext cx="1627724" cy="1077218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Gotham Narrow Medium" pitchFamily="2" charset="0"/>
              </a:rPr>
              <a:t>Is your research funded by </a:t>
            </a:r>
            <a:r>
              <a:rPr lang="en-GB" sz="1600" dirty="0" smtClean="0">
                <a:latin typeface="Gotham Narrow Medium" pitchFamily="2" charset="0"/>
              </a:rPr>
              <a:t/>
            </a:r>
            <a:br>
              <a:rPr lang="en-GB" sz="1600" dirty="0" smtClean="0">
                <a:latin typeface="Gotham Narrow Medium" pitchFamily="2" charset="0"/>
              </a:rPr>
            </a:br>
            <a:r>
              <a:rPr lang="en-GB" sz="1600" dirty="0" smtClean="0">
                <a:latin typeface="Gotham Narrow Medium" pitchFamily="2" charset="0"/>
              </a:rPr>
              <a:t>the SNSF or another funder?</a:t>
            </a:r>
            <a:endParaRPr lang="fr-CH" sz="1600" dirty="0">
              <a:latin typeface="Gotham Narrow Medium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366345" y="11992579"/>
            <a:ext cx="2338839" cy="923330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Gotham Narrow Medium" pitchFamily="2" charset="0"/>
              </a:rPr>
              <a:t>Your funder should </a:t>
            </a:r>
            <a:r>
              <a:rPr lang="en-GB" dirty="0">
                <a:solidFill>
                  <a:schemeClr val="bg1"/>
                </a:solidFill>
                <a:latin typeface="Gotham Narrow Medium" pitchFamily="2" charset="0"/>
              </a:rPr>
              <a:t/>
            </a:r>
            <a:br>
              <a:rPr lang="en-GB" dirty="0">
                <a:solidFill>
                  <a:schemeClr val="bg1"/>
                </a:solidFill>
                <a:latin typeface="Gotham Narrow Medium" pitchFamily="2" charset="0"/>
              </a:rPr>
            </a:br>
            <a:r>
              <a:rPr lang="en-GB" dirty="0">
                <a:solidFill>
                  <a:schemeClr val="bg1"/>
                </a:solidFill>
                <a:latin typeface="Gotham Narrow Medium" pitchFamily="2" charset="0"/>
              </a:rPr>
              <a:t>cover your </a:t>
            </a:r>
            <a:r>
              <a:rPr lang="en-GB" dirty="0" smtClean="0">
                <a:solidFill>
                  <a:schemeClr val="bg1"/>
                </a:solidFill>
                <a:latin typeface="Gotham Narrow Medium" pitchFamily="2" charset="0"/>
              </a:rPr>
              <a:t>APC costs (Gold OA)</a:t>
            </a:r>
            <a:endParaRPr lang="fr-CH" dirty="0">
              <a:solidFill>
                <a:schemeClr val="bg1"/>
              </a:solidFill>
              <a:latin typeface="Gotham Narrow Medium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39646" y="10110327"/>
            <a:ext cx="2782459" cy="830997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Gotham Narrow Medium" pitchFamily="2" charset="0"/>
              </a:rPr>
              <a:t>Is the journal published by Cambridge, Elsevier, Sage, or Taylor &amp; Francis?</a:t>
            </a:r>
            <a:endParaRPr lang="fr-CH" sz="1600" dirty="0">
              <a:latin typeface="Gotham Narrow Medium" pitchFamily="2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95858" y="2727697"/>
            <a:ext cx="2492830" cy="707886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latin typeface="Gotham Narrow Medium" pitchFamily="2" charset="0"/>
              </a:rPr>
              <a:t>What is the journal’s open access model?</a:t>
            </a:r>
            <a:endParaRPr lang="fr-CH" sz="2000" dirty="0">
              <a:latin typeface="Gotham Narrow Medium" pitchFamily="2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2202" y="10440681"/>
            <a:ext cx="1856663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Gotham Narrow Medium" pitchFamily="2" charset="0"/>
              </a:rPr>
              <a:t>Congratulations! This is called “Diamond OA</a:t>
            </a:r>
            <a:r>
              <a:rPr lang="en-GB" dirty="0" smtClean="0">
                <a:solidFill>
                  <a:schemeClr val="bg1"/>
                </a:solidFill>
                <a:latin typeface="Gotham Narrow Medium" pitchFamily="2" charset="0"/>
              </a:rPr>
              <a:t>”</a:t>
            </a:r>
            <a:endParaRPr lang="fr-CH" dirty="0">
              <a:solidFill>
                <a:schemeClr val="bg1"/>
              </a:solidFill>
              <a:latin typeface="Gotham Narrow Medium" pitchFamily="2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8870" y="5219658"/>
            <a:ext cx="1813668" cy="830997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Gotham Narrow Medium" pitchFamily="2" charset="0"/>
              </a:rPr>
              <a:t>Does it </a:t>
            </a:r>
            <a:r>
              <a:rPr lang="en-GB" sz="1600" dirty="0" smtClean="0">
                <a:latin typeface="Gotham Narrow Medium" pitchFamily="2" charset="0"/>
              </a:rPr>
              <a:t>ask for article processing charges (APC)?</a:t>
            </a:r>
            <a:endParaRPr lang="fr-CH" sz="1600" dirty="0">
              <a:latin typeface="Gotham Narrow Medium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215087" y="4015882"/>
            <a:ext cx="1931420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Gotham Narrow Medium" pitchFamily="2" charset="0"/>
              </a:rPr>
              <a:t>The journal is subscription-only</a:t>
            </a:r>
            <a:endParaRPr lang="fr-CH" dirty="0">
              <a:solidFill>
                <a:schemeClr val="bg1"/>
              </a:solidFill>
              <a:latin typeface="Gotham Narrow Medium" pitchFamily="2" charset="0"/>
            </a:endParaRPr>
          </a:p>
        </p:txBody>
      </p:sp>
      <p:sp>
        <p:nvSpPr>
          <p:cNvPr id="35" name="Down Arrow 34"/>
          <p:cNvSpPr/>
          <p:nvPr/>
        </p:nvSpPr>
        <p:spPr>
          <a:xfrm>
            <a:off x="5166123" y="3439746"/>
            <a:ext cx="352303" cy="1779836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0" name="Down Arrow 39"/>
          <p:cNvSpPr/>
          <p:nvPr/>
        </p:nvSpPr>
        <p:spPr>
          <a:xfrm>
            <a:off x="1096836" y="6049080"/>
            <a:ext cx="367306" cy="4391601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1" name="Down Arrow 40"/>
          <p:cNvSpPr/>
          <p:nvPr/>
        </p:nvSpPr>
        <p:spPr>
          <a:xfrm>
            <a:off x="1997381" y="3126345"/>
            <a:ext cx="358216" cy="2093312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7" name="Down Arrow 46"/>
          <p:cNvSpPr/>
          <p:nvPr/>
        </p:nvSpPr>
        <p:spPr>
          <a:xfrm>
            <a:off x="1985484" y="6049080"/>
            <a:ext cx="371952" cy="1351991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48" name="Down Arrow 47"/>
          <p:cNvSpPr/>
          <p:nvPr/>
        </p:nvSpPr>
        <p:spPr>
          <a:xfrm rot="16200000">
            <a:off x="2835928" y="12161536"/>
            <a:ext cx="369660" cy="691175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0" name="Rectangle 49"/>
          <p:cNvSpPr/>
          <p:nvPr/>
        </p:nvSpPr>
        <p:spPr>
          <a:xfrm>
            <a:off x="3013867" y="8474361"/>
            <a:ext cx="200723" cy="212220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3" name="Down Arrow 52"/>
          <p:cNvSpPr/>
          <p:nvPr/>
        </p:nvSpPr>
        <p:spPr>
          <a:xfrm rot="16200000">
            <a:off x="3143232" y="10212934"/>
            <a:ext cx="367053" cy="625778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54" name="TextBox 53"/>
          <p:cNvSpPr txBox="1"/>
          <p:nvPr/>
        </p:nvSpPr>
        <p:spPr>
          <a:xfrm>
            <a:off x="2947668" y="5222223"/>
            <a:ext cx="3849815" cy="830997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Gotham Narrow Medium" pitchFamily="2" charset="0"/>
              </a:rPr>
              <a:t>Is the journal published by </a:t>
            </a:r>
            <a:r>
              <a:rPr lang="en-GB" sz="1600" dirty="0" smtClean="0">
                <a:latin typeface="Gotham Narrow Medium" pitchFamily="2" charset="0"/>
              </a:rPr>
              <a:t/>
            </a:r>
            <a:br>
              <a:rPr lang="en-GB" sz="1600" dirty="0" smtClean="0">
                <a:latin typeface="Gotham Narrow Medium" pitchFamily="2" charset="0"/>
              </a:rPr>
            </a:br>
            <a:r>
              <a:rPr lang="en-GB" sz="1600" dirty="0" smtClean="0">
                <a:latin typeface="Gotham Narrow Medium" pitchFamily="2" charset="0"/>
              </a:rPr>
              <a:t>Cambridge</a:t>
            </a:r>
            <a:r>
              <a:rPr lang="en-GB" sz="1600" dirty="0">
                <a:latin typeface="Gotham Narrow Medium" pitchFamily="2" charset="0"/>
              </a:rPr>
              <a:t>, Elsevier, Oxford, Sage, Springer, Taylor &amp; Francis, or Wiley?</a:t>
            </a:r>
            <a:endParaRPr lang="fr-CH" sz="1600" dirty="0">
              <a:latin typeface="Gotham Narrow Medium" pitchFamily="2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799656" y="7391517"/>
            <a:ext cx="2583727" cy="120032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  <a:latin typeface="Gotham Narrow Medium" pitchFamily="2" charset="0"/>
              </a:rPr>
              <a:t>APC costs (Gold OA) </a:t>
            </a:r>
            <a:br>
              <a:rPr lang="en-GB" dirty="0">
                <a:solidFill>
                  <a:schemeClr val="bg1"/>
                </a:solidFill>
                <a:latin typeface="Gotham Narrow Medium" pitchFamily="2" charset="0"/>
              </a:rPr>
            </a:br>
            <a:r>
              <a:rPr lang="en-GB" dirty="0">
                <a:solidFill>
                  <a:schemeClr val="bg1"/>
                </a:solidFill>
                <a:latin typeface="Gotham Narrow Medium" pitchFamily="2" charset="0"/>
              </a:rPr>
              <a:t>might be </a:t>
            </a:r>
            <a:r>
              <a:rPr lang="en-GB" dirty="0" smtClean="0">
                <a:solidFill>
                  <a:schemeClr val="bg1"/>
                </a:solidFill>
                <a:latin typeface="Gotham Narrow Medium" pitchFamily="2" charset="0"/>
              </a:rPr>
              <a:t>covered by our </a:t>
            </a:r>
            <a:r>
              <a:rPr lang="en-GB" dirty="0">
                <a:solidFill>
                  <a:schemeClr val="bg1"/>
                </a:solidFill>
                <a:latin typeface="Gotham Narrow Medium" pitchFamily="2" charset="0"/>
              </a:rPr>
              <a:t>Read &amp; Publish agreements</a:t>
            </a:r>
            <a:endParaRPr lang="fr-CH" dirty="0">
              <a:solidFill>
                <a:schemeClr val="bg1"/>
              </a:solidFill>
              <a:latin typeface="Gotham Narrow Medium" pitchFamily="2" charset="0"/>
            </a:endParaRPr>
          </a:p>
        </p:txBody>
      </p:sp>
      <p:sp>
        <p:nvSpPr>
          <p:cNvPr id="61" name="Down Arrow 60"/>
          <p:cNvSpPr/>
          <p:nvPr/>
        </p:nvSpPr>
        <p:spPr>
          <a:xfrm>
            <a:off x="4790838" y="6055600"/>
            <a:ext cx="373556" cy="1341543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2" name="Down Arrow 61"/>
          <p:cNvSpPr/>
          <p:nvPr/>
        </p:nvSpPr>
        <p:spPr>
          <a:xfrm>
            <a:off x="7976473" y="5557989"/>
            <a:ext cx="371952" cy="1512644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5" name="Down Arrow 64"/>
          <p:cNvSpPr/>
          <p:nvPr/>
        </p:nvSpPr>
        <p:spPr>
          <a:xfrm>
            <a:off x="6756119" y="10426457"/>
            <a:ext cx="393264" cy="1012122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6" name="Down Arrow 65"/>
          <p:cNvSpPr/>
          <p:nvPr/>
        </p:nvSpPr>
        <p:spPr>
          <a:xfrm flipV="1">
            <a:off x="5764154" y="8591846"/>
            <a:ext cx="365125" cy="1518479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7" name="Rectangle 66"/>
          <p:cNvSpPr/>
          <p:nvPr/>
        </p:nvSpPr>
        <p:spPr>
          <a:xfrm>
            <a:off x="2675168" y="8474361"/>
            <a:ext cx="199930" cy="411768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30" name="TextBox 29"/>
          <p:cNvSpPr txBox="1"/>
          <p:nvPr/>
        </p:nvSpPr>
        <p:spPr>
          <a:xfrm>
            <a:off x="3655329" y="4022894"/>
            <a:ext cx="2251659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Gotham Narrow Medium" pitchFamily="2" charset="0"/>
              </a:rPr>
              <a:t>The journal is hybrid (partly open access)</a:t>
            </a:r>
            <a:endParaRPr lang="fr-CH" dirty="0">
              <a:latin typeface="Gotham Narrow Medium" pitchFamily="2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72868" y="6492074"/>
            <a:ext cx="616576" cy="338554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Gotham Narrow Medium" pitchFamily="2" charset="0"/>
              </a:rPr>
              <a:t>Yes!</a:t>
            </a:r>
            <a:endParaRPr lang="fr-CH" sz="1600" dirty="0">
              <a:latin typeface="Gotham Narrow Medium" pitchFamily="2" charset="0"/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6588688" y="3130653"/>
            <a:ext cx="2191278" cy="17891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0" name="Rectangle 69"/>
          <p:cNvSpPr/>
          <p:nvPr/>
        </p:nvSpPr>
        <p:spPr>
          <a:xfrm>
            <a:off x="2093119" y="3126345"/>
            <a:ext cx="2002739" cy="18431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29" name="TextBox 28"/>
          <p:cNvSpPr txBox="1"/>
          <p:nvPr/>
        </p:nvSpPr>
        <p:spPr>
          <a:xfrm>
            <a:off x="542202" y="4021394"/>
            <a:ext cx="210215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Gotham Narrow Medium" pitchFamily="2" charset="0"/>
              </a:rPr>
              <a:t>The journal is 100% open access</a:t>
            </a:r>
            <a:endParaRPr lang="fr-CH" dirty="0">
              <a:latin typeface="Gotham Narrow Medium" pitchFamily="2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5638428" y="9151417"/>
            <a:ext cx="616576" cy="338554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Gotham Narrow Medium" pitchFamily="2" charset="0"/>
              </a:rPr>
              <a:t>Yes!</a:t>
            </a:r>
            <a:endParaRPr lang="fr-CH" sz="1600" dirty="0">
              <a:latin typeface="Gotham Narrow Medium" pitchFamily="2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982479" y="6531222"/>
            <a:ext cx="616576" cy="338554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Gotham Narrow Medium" pitchFamily="2" charset="0"/>
              </a:rPr>
              <a:t>No!</a:t>
            </a:r>
            <a:endParaRPr lang="fr-CH" sz="1600" dirty="0">
              <a:latin typeface="Gotham Narrow Medium" pitchFamily="2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872168" y="6531222"/>
            <a:ext cx="616576" cy="338554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Gotham Narrow Medium" pitchFamily="2" charset="0"/>
              </a:rPr>
              <a:t>Yes.</a:t>
            </a:r>
            <a:endParaRPr lang="fr-CH" sz="1600" dirty="0">
              <a:latin typeface="Gotham Narrow Medium" pitchFamily="2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797484" y="5557990"/>
            <a:ext cx="1455564" cy="1947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73" name="Rectangle 72"/>
          <p:cNvSpPr/>
          <p:nvPr/>
        </p:nvSpPr>
        <p:spPr>
          <a:xfrm>
            <a:off x="6410325" y="10426457"/>
            <a:ext cx="450848" cy="198735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sp>
        <p:nvSpPr>
          <p:cNvPr id="60" name="Rectangle 59"/>
          <p:cNvSpPr/>
          <p:nvPr/>
        </p:nvSpPr>
        <p:spPr>
          <a:xfrm>
            <a:off x="6644463" y="10738774"/>
            <a:ext cx="616576" cy="338554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Gotham Narrow Medium" pitchFamily="2" charset="0"/>
              </a:rPr>
              <a:t>No.</a:t>
            </a:r>
            <a:endParaRPr lang="fr-CH" sz="1600" dirty="0">
              <a:latin typeface="Gotham Narrow Medium" pitchFamily="2" charset="0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159043" y="5482565"/>
            <a:ext cx="542423" cy="338554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Gotham Narrow Medium" pitchFamily="2" charset="0"/>
              </a:rPr>
              <a:t>No.</a:t>
            </a:r>
            <a:endParaRPr lang="fr-CH" sz="1600" dirty="0">
              <a:latin typeface="Gotham Narrow Medium" pitchFamily="2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283300" y="9151417"/>
            <a:ext cx="616576" cy="338554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Gotham Narrow Medium" pitchFamily="2" charset="0"/>
              </a:rPr>
              <a:t>Yes!</a:t>
            </a:r>
            <a:endParaRPr lang="fr-CH" sz="1600" dirty="0">
              <a:latin typeface="Gotham Narrow Medium" pitchFamily="2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957106" y="9151417"/>
            <a:ext cx="616576" cy="338554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latin typeface="Gotham Narrow Medium" pitchFamily="2" charset="0"/>
              </a:rPr>
              <a:t>No.</a:t>
            </a:r>
            <a:endParaRPr lang="fr-CH" sz="1600" dirty="0">
              <a:latin typeface="Gotham Narrow Medium" pitchFamily="2" charset="0"/>
            </a:endParaRPr>
          </a:p>
        </p:txBody>
      </p:sp>
      <p:pic>
        <p:nvPicPr>
          <p:cNvPr id="75" name="Picture 7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729" y="6668417"/>
            <a:ext cx="722208" cy="722208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751" y="6359253"/>
            <a:ext cx="711380" cy="711380"/>
          </a:xfrm>
          <a:prstGeom prst="rect">
            <a:avLst/>
          </a:prstGeom>
        </p:spPr>
      </p:pic>
      <p:sp>
        <p:nvSpPr>
          <p:cNvPr id="77" name="TextBox 76"/>
          <p:cNvSpPr txBox="1"/>
          <p:nvPr/>
        </p:nvSpPr>
        <p:spPr>
          <a:xfrm>
            <a:off x="3799989" y="8591846"/>
            <a:ext cx="1745757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C00000"/>
                </a:solidFill>
                <a:latin typeface="Gotham Narrow Medium" pitchFamily="2" charset="0"/>
              </a:rPr>
              <a:t>Only for IHEID corresponding authors.</a:t>
            </a:r>
          </a:p>
          <a:p>
            <a:pPr algn="ctr"/>
            <a:r>
              <a:rPr lang="en-GB" sz="1200" dirty="0" smtClean="0">
                <a:solidFill>
                  <a:srgbClr val="C00000"/>
                </a:solidFill>
                <a:latin typeface="Gotham Narrow Medium" pitchFamily="2" charset="0"/>
              </a:rPr>
              <a:t>Some </a:t>
            </a:r>
            <a:r>
              <a:rPr lang="en-GB" sz="1200" dirty="0">
                <a:solidFill>
                  <a:srgbClr val="C00000"/>
                </a:solidFill>
                <a:latin typeface="Gotham Narrow Medium" pitchFamily="2" charset="0"/>
              </a:rPr>
              <a:t>publishers </a:t>
            </a:r>
            <a:r>
              <a:rPr lang="en-GB" sz="1200" dirty="0" smtClean="0">
                <a:solidFill>
                  <a:srgbClr val="C00000"/>
                </a:solidFill>
                <a:latin typeface="Gotham Narrow Medium" pitchFamily="2" charset="0"/>
              </a:rPr>
              <a:t>offer limited quota.</a:t>
            </a:r>
          </a:p>
          <a:p>
            <a:pPr algn="ctr"/>
            <a:r>
              <a:rPr lang="en-GB" sz="1200" dirty="0" smtClean="0">
                <a:solidFill>
                  <a:srgbClr val="C00000"/>
                </a:solidFill>
                <a:latin typeface="Gotham Narrow Medium" pitchFamily="2" charset="0"/>
              </a:rPr>
              <a:t>Non-research articles may be excluded.</a:t>
            </a:r>
            <a:endParaRPr lang="fr-CH" sz="1200" dirty="0">
              <a:solidFill>
                <a:srgbClr val="C00000"/>
              </a:solidFill>
              <a:latin typeface="Gotham Narrow Medium" pitchFamily="2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5905736" y="4021394"/>
            <a:ext cx="1571348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C00000"/>
                </a:solidFill>
                <a:latin typeface="Gotham Narrow Medium" pitchFamily="2" charset="0"/>
              </a:rPr>
              <a:t>Most funders do not support publication in </a:t>
            </a:r>
            <a:r>
              <a:rPr lang="en-GB" sz="1200" dirty="0">
                <a:solidFill>
                  <a:srgbClr val="C00000"/>
                </a:solidFill>
                <a:latin typeface="Gotham Narrow Medium" pitchFamily="2" charset="0"/>
              </a:rPr>
              <a:t>hybrid </a:t>
            </a:r>
            <a:r>
              <a:rPr lang="en-GB" sz="1200" dirty="0" smtClean="0">
                <a:solidFill>
                  <a:srgbClr val="C00000"/>
                </a:solidFill>
                <a:latin typeface="Gotham Narrow Medium" pitchFamily="2" charset="0"/>
              </a:rPr>
              <a:t>journals</a:t>
            </a:r>
            <a:endParaRPr lang="fr-CH" sz="1200" dirty="0">
              <a:solidFill>
                <a:srgbClr val="C00000"/>
              </a:solidFill>
              <a:latin typeface="Gotham Narrow Medium" pitchFamily="2" charset="0"/>
            </a:endParaRPr>
          </a:p>
        </p:txBody>
      </p:sp>
      <p:pic>
        <p:nvPicPr>
          <p:cNvPr id="81" name="Picture 8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803" y="11319449"/>
            <a:ext cx="670750" cy="67075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90521">
            <a:off x="2572221" y="6533282"/>
            <a:ext cx="369390" cy="36939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45198">
            <a:off x="5862364" y="6747775"/>
            <a:ext cx="583568" cy="58356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93701">
            <a:off x="582990" y="6539823"/>
            <a:ext cx="321353" cy="321353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994" y="11396463"/>
            <a:ext cx="520821" cy="524711"/>
          </a:xfrm>
          <a:prstGeom prst="rect">
            <a:avLst/>
          </a:prstGeom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00949">
            <a:off x="1584171" y="9726970"/>
            <a:ext cx="414224" cy="647086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00949">
            <a:off x="3899416" y="11307877"/>
            <a:ext cx="414224" cy="647086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00949">
            <a:off x="5350667" y="6694295"/>
            <a:ext cx="414224" cy="647086"/>
          </a:xfrm>
          <a:prstGeom prst="rect">
            <a:avLst/>
          </a:prstGeom>
        </p:spPr>
      </p:pic>
      <p:pic>
        <p:nvPicPr>
          <p:cNvPr id="68" name="Picture 6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00949">
            <a:off x="8977041" y="6371914"/>
            <a:ext cx="414224" cy="6470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68309">
            <a:off x="2034352" y="9800631"/>
            <a:ext cx="552243" cy="55224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2680" y="6395531"/>
            <a:ext cx="656272" cy="656272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7664131" y="9101960"/>
            <a:ext cx="248177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46800" rIns="46800">
            <a:spAutoFit/>
          </a:bodyPr>
          <a:lstStyle/>
          <a:p>
            <a:pPr algn="ctr"/>
            <a:r>
              <a:rPr lang="en-GB" sz="1200" dirty="0" smtClean="0">
                <a:solidFill>
                  <a:srgbClr val="C00000"/>
                </a:solidFill>
                <a:latin typeface="Gotham Narrow Medium" pitchFamily="2" charset="0"/>
              </a:rPr>
              <a:t>The SNSF and some funders require immediate OA </a:t>
            </a:r>
            <a:br>
              <a:rPr lang="en-GB" sz="1200" dirty="0" smtClean="0">
                <a:solidFill>
                  <a:srgbClr val="C00000"/>
                </a:solidFill>
                <a:latin typeface="Gotham Narrow Medium" pitchFamily="2" charset="0"/>
              </a:rPr>
            </a:br>
            <a:r>
              <a:rPr lang="en-GB" sz="1200" dirty="0" smtClean="0">
                <a:solidFill>
                  <a:srgbClr val="C00000"/>
                </a:solidFill>
                <a:latin typeface="Gotham Narrow Medium" pitchFamily="2" charset="0"/>
              </a:rPr>
              <a:t>with no embargo!</a:t>
            </a:r>
          </a:p>
        </p:txBody>
      </p:sp>
      <p:sp>
        <p:nvSpPr>
          <p:cNvPr id="74" name="Down Arrow 73"/>
          <p:cNvSpPr/>
          <p:nvPr/>
        </p:nvSpPr>
        <p:spPr>
          <a:xfrm>
            <a:off x="5166121" y="2411752"/>
            <a:ext cx="352303" cy="314321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/>
          </a:p>
        </p:txBody>
      </p:sp>
      <p:pic>
        <p:nvPicPr>
          <p:cNvPr id="80" name="Graphique 62" descr="Déverrouiller">
            <a:extLst>
              <a:ext uri="{FF2B5EF4-FFF2-40B4-BE49-F238E27FC236}">
                <a16:creationId xmlns:a16="http://schemas.microsoft.com/office/drawing/2014/main" id="{370BC33F-5517-48EB-B69B-F5C364D645C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20157902">
            <a:off x="1347496" y="867430"/>
            <a:ext cx="397581" cy="397581"/>
          </a:xfrm>
          <a:prstGeom prst="rect">
            <a:avLst/>
          </a:prstGeom>
        </p:spPr>
      </p:pic>
      <p:pic>
        <p:nvPicPr>
          <p:cNvPr id="82" name="Graphique 64" descr="Déverrouiller">
            <a:extLst>
              <a:ext uri="{FF2B5EF4-FFF2-40B4-BE49-F238E27FC236}">
                <a16:creationId xmlns:a16="http://schemas.microsoft.com/office/drawing/2014/main" id="{6B62ED25-25E6-4ADD-91CB-19FBA4B10274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676550">
            <a:off x="1408217" y="1386092"/>
            <a:ext cx="492643" cy="480709"/>
          </a:xfrm>
          <a:prstGeom prst="rect">
            <a:avLst/>
          </a:prstGeom>
        </p:spPr>
      </p:pic>
      <p:pic>
        <p:nvPicPr>
          <p:cNvPr id="83" name="Graphique 65" descr="Déverrouiller">
            <a:extLst>
              <a:ext uri="{FF2B5EF4-FFF2-40B4-BE49-F238E27FC236}">
                <a16:creationId xmlns:a16="http://schemas.microsoft.com/office/drawing/2014/main" id="{44344B54-7984-491E-85C8-868B8152E0EC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19349057">
            <a:off x="894364" y="1509507"/>
            <a:ext cx="222759" cy="222759"/>
          </a:xfrm>
          <a:prstGeom prst="rect">
            <a:avLst/>
          </a:prstGeom>
        </p:spPr>
      </p:pic>
      <p:pic>
        <p:nvPicPr>
          <p:cNvPr id="84" name="Graphique 66" descr="Déverrouiller">
            <a:extLst>
              <a:ext uri="{FF2B5EF4-FFF2-40B4-BE49-F238E27FC236}">
                <a16:creationId xmlns:a16="http://schemas.microsoft.com/office/drawing/2014/main" id="{8CBA2751-8D32-4D65-B0AA-877334BD23D1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907926">
            <a:off x="927203" y="887905"/>
            <a:ext cx="624147" cy="624147"/>
          </a:xfrm>
          <a:prstGeom prst="rect">
            <a:avLst/>
          </a:prstGeom>
        </p:spPr>
      </p:pic>
      <p:pic>
        <p:nvPicPr>
          <p:cNvPr id="85" name="Graphique 67" descr="Déverrouiller">
            <a:extLst>
              <a:ext uri="{FF2B5EF4-FFF2-40B4-BE49-F238E27FC236}">
                <a16:creationId xmlns:a16="http://schemas.microsoft.com/office/drawing/2014/main" id="{A2804B2E-26BA-4CCF-AA40-C19577B0B753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17630972">
            <a:off x="501706" y="806821"/>
            <a:ext cx="492643" cy="492643"/>
          </a:xfrm>
          <a:prstGeom prst="rect">
            <a:avLst/>
          </a:prstGeom>
        </p:spPr>
      </p:pic>
      <p:pic>
        <p:nvPicPr>
          <p:cNvPr id="86" name="Graphique 68" descr="Déverrouiller">
            <a:extLst>
              <a:ext uri="{FF2B5EF4-FFF2-40B4-BE49-F238E27FC236}">
                <a16:creationId xmlns:a16="http://schemas.microsoft.com/office/drawing/2014/main" id="{D9D283A7-8006-4085-9C8C-CD69FBA9BE39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2298472">
            <a:off x="495365" y="1385936"/>
            <a:ext cx="444371" cy="444371"/>
          </a:xfrm>
          <a:prstGeom prst="rect">
            <a:avLst/>
          </a:prstGeom>
        </p:spPr>
      </p:pic>
      <p:pic>
        <p:nvPicPr>
          <p:cNvPr id="87" name="Graphique 69" descr="Déverrouiller">
            <a:extLst>
              <a:ext uri="{FF2B5EF4-FFF2-40B4-BE49-F238E27FC236}">
                <a16:creationId xmlns:a16="http://schemas.microsoft.com/office/drawing/2014/main" id="{92371A32-625C-426A-96C7-C4E91BB83C38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20706038">
            <a:off x="606141" y="1819897"/>
            <a:ext cx="624147" cy="624147"/>
          </a:xfrm>
          <a:prstGeom prst="rect">
            <a:avLst/>
          </a:prstGeom>
        </p:spPr>
      </p:pic>
      <p:pic>
        <p:nvPicPr>
          <p:cNvPr id="88" name="Graphique 9" descr="Pièces">
            <a:extLst>
              <a:ext uri="{FF2B5EF4-FFF2-40B4-BE49-F238E27FC236}">
                <a16:creationId xmlns:a16="http://schemas.microsoft.com/office/drawing/2014/main" id="{E75AF935-9A2F-4096-A34E-076B6802F6CD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8"/>
              </a:ext>
            </a:extLst>
          </a:blip>
          <a:stretch>
            <a:fillRect/>
          </a:stretch>
        </p:blipFill>
        <p:spPr>
          <a:xfrm>
            <a:off x="1162818" y="1775640"/>
            <a:ext cx="624147" cy="624147"/>
          </a:xfrm>
          <a:prstGeom prst="rect">
            <a:avLst/>
          </a:prstGeom>
        </p:spPr>
      </p:pic>
      <p:pic>
        <p:nvPicPr>
          <p:cNvPr id="98" name="Picture 9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918" y="3470461"/>
            <a:ext cx="333358" cy="52075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336" y="3447436"/>
            <a:ext cx="336027" cy="52504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067" y="3508918"/>
            <a:ext cx="298918" cy="467060"/>
          </a:xfrm>
          <a:prstGeom prst="rect">
            <a:avLst/>
          </a:prstGeom>
        </p:spPr>
      </p:pic>
      <p:pic>
        <p:nvPicPr>
          <p:cNvPr id="99" name="Graphique 56" descr="Déverrouiller">
            <a:extLst>
              <a:ext uri="{FF2B5EF4-FFF2-40B4-BE49-F238E27FC236}">
                <a16:creationId xmlns:a16="http://schemas.microsoft.com/office/drawing/2014/main" id="{9F94BFD8-F27C-4B9C-8243-F21354A689E5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20157902">
            <a:off x="1889317" y="971378"/>
            <a:ext cx="363614" cy="363614"/>
          </a:xfrm>
          <a:prstGeom prst="rect">
            <a:avLst/>
          </a:prstGeom>
        </p:spPr>
      </p:pic>
      <p:pic>
        <p:nvPicPr>
          <p:cNvPr id="100" name="Graphique 59" descr="Déverrouiller">
            <a:extLst>
              <a:ext uri="{FF2B5EF4-FFF2-40B4-BE49-F238E27FC236}">
                <a16:creationId xmlns:a16="http://schemas.microsoft.com/office/drawing/2014/main" id="{8A4E41A9-F979-43A7-B9DC-3193C29A28A5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3115857">
            <a:off x="1824953" y="1401706"/>
            <a:ext cx="450556" cy="450556"/>
          </a:xfrm>
          <a:prstGeom prst="rect">
            <a:avLst/>
          </a:prstGeom>
        </p:spPr>
      </p:pic>
      <p:pic>
        <p:nvPicPr>
          <p:cNvPr id="101" name="Graphique 60" descr="Déverrouiller">
            <a:extLst>
              <a:ext uri="{FF2B5EF4-FFF2-40B4-BE49-F238E27FC236}">
                <a16:creationId xmlns:a16="http://schemas.microsoft.com/office/drawing/2014/main" id="{06F18B9A-F0A9-4235-A619-3AAA0D875323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19349057">
            <a:off x="1389266" y="1400220"/>
            <a:ext cx="203728" cy="203728"/>
          </a:xfrm>
          <a:prstGeom prst="rect">
            <a:avLst/>
          </a:prstGeom>
        </p:spPr>
      </p:pic>
      <p:pic>
        <p:nvPicPr>
          <p:cNvPr id="102" name="Graphique 61" descr="Déverrouiller">
            <a:extLst>
              <a:ext uri="{FF2B5EF4-FFF2-40B4-BE49-F238E27FC236}">
                <a16:creationId xmlns:a16="http://schemas.microsoft.com/office/drawing/2014/main" id="{6ECFF2D1-A850-4F84-9A1F-5823C6BAEA65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907926">
            <a:off x="1477404" y="868307"/>
            <a:ext cx="570825" cy="570825"/>
          </a:xfrm>
          <a:prstGeom prst="rect">
            <a:avLst/>
          </a:prstGeom>
        </p:spPr>
      </p:pic>
      <p:pic>
        <p:nvPicPr>
          <p:cNvPr id="103" name="Graphique 75" descr="Déverrouiller">
            <a:extLst>
              <a:ext uri="{FF2B5EF4-FFF2-40B4-BE49-F238E27FC236}">
                <a16:creationId xmlns:a16="http://schemas.microsoft.com/office/drawing/2014/main" id="{8101F5E9-1CB4-4DD1-BEAF-75CC5FF21448}"/>
              </a:ext>
            </a:extLst>
          </p:cNvPr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16200000">
            <a:off x="1779942" y="2155350"/>
            <a:ext cx="370549" cy="370549"/>
          </a:xfrm>
          <a:prstGeom prst="rect">
            <a:avLst/>
          </a:prstGeom>
        </p:spPr>
      </p:pic>
      <p:pic>
        <p:nvPicPr>
          <p:cNvPr id="105" name="Graphique 62" descr="Déverrouiller">
            <a:extLst>
              <a:ext uri="{FF2B5EF4-FFF2-40B4-BE49-F238E27FC236}">
                <a16:creationId xmlns:a16="http://schemas.microsoft.com/office/drawing/2014/main" id="{370BC33F-5517-48EB-B69B-F5C364D645C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18305704">
            <a:off x="2086666" y="1770108"/>
            <a:ext cx="397581" cy="397581"/>
          </a:xfrm>
          <a:prstGeom prst="rect">
            <a:avLst/>
          </a:prstGeom>
        </p:spPr>
      </p:pic>
      <p:pic>
        <p:nvPicPr>
          <p:cNvPr id="106" name="Graphique 60" descr="Déverrouiller">
            <a:extLst>
              <a:ext uri="{FF2B5EF4-FFF2-40B4-BE49-F238E27FC236}">
                <a16:creationId xmlns:a16="http://schemas.microsoft.com/office/drawing/2014/main" id="{06F18B9A-F0A9-4235-A619-3AAA0D875323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17496859">
            <a:off x="2201893" y="2261093"/>
            <a:ext cx="203728" cy="203728"/>
          </a:xfrm>
          <a:prstGeom prst="rect">
            <a:avLst/>
          </a:prstGeom>
        </p:spPr>
      </p:pic>
      <p:pic>
        <p:nvPicPr>
          <p:cNvPr id="107" name="Graphique 61" descr="Déverrouiller">
            <a:extLst>
              <a:ext uri="{FF2B5EF4-FFF2-40B4-BE49-F238E27FC236}">
                <a16:creationId xmlns:a16="http://schemas.microsoft.com/office/drawing/2014/main" id="{6ECFF2D1-A850-4F84-9A1F-5823C6BAEA65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20655728">
            <a:off x="2324090" y="1756416"/>
            <a:ext cx="570825" cy="570825"/>
          </a:xfrm>
          <a:prstGeom prst="rect">
            <a:avLst/>
          </a:prstGeom>
        </p:spPr>
      </p:pic>
      <p:pic>
        <p:nvPicPr>
          <p:cNvPr id="108" name="Graphique 9" descr="Pièces">
            <a:extLst>
              <a:ext uri="{FF2B5EF4-FFF2-40B4-BE49-F238E27FC236}">
                <a16:creationId xmlns:a16="http://schemas.microsoft.com/office/drawing/2014/main" id="{E75AF935-9A2F-4096-A34E-076B6802F6CD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8"/>
              </a:ext>
            </a:extLst>
          </a:blip>
          <a:stretch>
            <a:fillRect/>
          </a:stretch>
        </p:blipFill>
        <p:spPr>
          <a:xfrm>
            <a:off x="2257374" y="1189006"/>
            <a:ext cx="624147" cy="624147"/>
          </a:xfrm>
          <a:prstGeom prst="rect">
            <a:avLst/>
          </a:prstGeom>
        </p:spPr>
      </p:pic>
      <p:pic>
        <p:nvPicPr>
          <p:cNvPr id="126" name="Graphique 65" descr="Déverrouiller">
            <a:extLst>
              <a:ext uri="{FF2B5EF4-FFF2-40B4-BE49-F238E27FC236}">
                <a16:creationId xmlns:a16="http://schemas.microsoft.com/office/drawing/2014/main" id="{44344B54-7984-491E-85C8-868B8152E0EC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19349057">
            <a:off x="8297840" y="137636"/>
            <a:ext cx="222759" cy="222759"/>
          </a:xfrm>
          <a:prstGeom prst="rect">
            <a:avLst/>
          </a:prstGeom>
        </p:spPr>
      </p:pic>
      <p:pic>
        <p:nvPicPr>
          <p:cNvPr id="127" name="Graphique 69" descr="Déverrouiller">
            <a:extLst>
              <a:ext uri="{FF2B5EF4-FFF2-40B4-BE49-F238E27FC236}">
                <a16:creationId xmlns:a16="http://schemas.microsoft.com/office/drawing/2014/main" id="{92371A32-625C-426A-96C7-C4E91BB83C38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20706038">
            <a:off x="8009617" y="448026"/>
            <a:ext cx="624147" cy="624147"/>
          </a:xfrm>
          <a:prstGeom prst="rect">
            <a:avLst/>
          </a:prstGeom>
        </p:spPr>
      </p:pic>
      <p:pic>
        <p:nvPicPr>
          <p:cNvPr id="128" name="Graphique 9" descr="Pièces">
            <a:extLst>
              <a:ext uri="{FF2B5EF4-FFF2-40B4-BE49-F238E27FC236}">
                <a16:creationId xmlns:a16="http://schemas.microsoft.com/office/drawing/2014/main" id="{E75AF935-9A2F-4096-A34E-076B6802F6CD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8"/>
              </a:ext>
            </a:extLst>
          </a:blip>
          <a:stretch>
            <a:fillRect/>
          </a:stretch>
        </p:blipFill>
        <p:spPr>
          <a:xfrm>
            <a:off x="8566294" y="403769"/>
            <a:ext cx="624147" cy="624147"/>
          </a:xfrm>
          <a:prstGeom prst="rect">
            <a:avLst/>
          </a:prstGeom>
        </p:spPr>
      </p:pic>
      <p:pic>
        <p:nvPicPr>
          <p:cNvPr id="129" name="Graphique 75" descr="Déverrouiller">
            <a:extLst>
              <a:ext uri="{FF2B5EF4-FFF2-40B4-BE49-F238E27FC236}">
                <a16:creationId xmlns:a16="http://schemas.microsoft.com/office/drawing/2014/main" id="{8101F5E9-1CB4-4DD1-BEAF-75CC5FF21448}"/>
              </a:ext>
            </a:extLst>
          </p:cNvPr>
          <p:cNvPicPr>
            <a:picLocks noChangeAspect="1"/>
          </p:cNvPicPr>
          <p:nvPr/>
        </p:nvPicPr>
        <p:blipFill>
          <a:blip r:embed="rId3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16200000">
            <a:off x="9183576" y="804768"/>
            <a:ext cx="370549" cy="370549"/>
          </a:xfrm>
          <a:prstGeom prst="rect">
            <a:avLst/>
          </a:prstGeom>
        </p:spPr>
      </p:pic>
      <p:pic>
        <p:nvPicPr>
          <p:cNvPr id="130" name="Graphique 62" descr="Déverrouiller">
            <a:extLst>
              <a:ext uri="{FF2B5EF4-FFF2-40B4-BE49-F238E27FC236}">
                <a16:creationId xmlns:a16="http://schemas.microsoft.com/office/drawing/2014/main" id="{370BC33F-5517-48EB-B69B-F5C364D645C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18305704">
            <a:off x="9490142" y="398237"/>
            <a:ext cx="397581" cy="397581"/>
          </a:xfrm>
          <a:prstGeom prst="rect">
            <a:avLst/>
          </a:prstGeom>
        </p:spPr>
      </p:pic>
      <p:pic>
        <p:nvPicPr>
          <p:cNvPr id="131" name="Graphique 60" descr="Déverrouiller">
            <a:extLst>
              <a:ext uri="{FF2B5EF4-FFF2-40B4-BE49-F238E27FC236}">
                <a16:creationId xmlns:a16="http://schemas.microsoft.com/office/drawing/2014/main" id="{06F18B9A-F0A9-4235-A619-3AAA0D875323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17496859">
            <a:off x="9615020" y="906044"/>
            <a:ext cx="203728" cy="203728"/>
          </a:xfrm>
          <a:prstGeom prst="rect">
            <a:avLst/>
          </a:prstGeom>
        </p:spPr>
      </p:pic>
      <p:pic>
        <p:nvPicPr>
          <p:cNvPr id="132" name="Graphique 61" descr="Déverrouiller">
            <a:extLst>
              <a:ext uri="{FF2B5EF4-FFF2-40B4-BE49-F238E27FC236}">
                <a16:creationId xmlns:a16="http://schemas.microsoft.com/office/drawing/2014/main" id="{6ECFF2D1-A850-4F84-9A1F-5823C6BAEA65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20655728">
            <a:off x="9727566" y="384545"/>
            <a:ext cx="570825" cy="570825"/>
          </a:xfrm>
          <a:prstGeom prst="rect">
            <a:avLst/>
          </a:prstGeom>
        </p:spPr>
      </p:pic>
      <p:pic>
        <p:nvPicPr>
          <p:cNvPr id="133" name="Graphique 62" descr="Déverrouiller">
            <a:extLst>
              <a:ext uri="{FF2B5EF4-FFF2-40B4-BE49-F238E27FC236}">
                <a16:creationId xmlns:a16="http://schemas.microsoft.com/office/drawing/2014/main" id="{370BC33F-5517-48EB-B69B-F5C364D645C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20157902">
            <a:off x="8843697" y="1746857"/>
            <a:ext cx="397581" cy="397581"/>
          </a:xfrm>
          <a:prstGeom prst="rect">
            <a:avLst/>
          </a:prstGeom>
        </p:spPr>
      </p:pic>
      <p:pic>
        <p:nvPicPr>
          <p:cNvPr id="135" name="Graphique 66" descr="Déverrouiller">
            <a:extLst>
              <a:ext uri="{FF2B5EF4-FFF2-40B4-BE49-F238E27FC236}">
                <a16:creationId xmlns:a16="http://schemas.microsoft.com/office/drawing/2014/main" id="{8CBA2751-8D32-4D65-B0AA-877334BD23D1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907926">
            <a:off x="8423404" y="1767332"/>
            <a:ext cx="624147" cy="624147"/>
          </a:xfrm>
          <a:prstGeom prst="rect">
            <a:avLst/>
          </a:prstGeom>
        </p:spPr>
      </p:pic>
      <p:pic>
        <p:nvPicPr>
          <p:cNvPr id="136" name="Graphique 67" descr="Déverrouiller">
            <a:extLst>
              <a:ext uri="{FF2B5EF4-FFF2-40B4-BE49-F238E27FC236}">
                <a16:creationId xmlns:a16="http://schemas.microsoft.com/office/drawing/2014/main" id="{A2804B2E-26BA-4CCF-AA40-C19577B0B753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17630972">
            <a:off x="7997843" y="1932933"/>
            <a:ext cx="492643" cy="492643"/>
          </a:xfrm>
          <a:prstGeom prst="rect">
            <a:avLst/>
          </a:prstGeom>
        </p:spPr>
      </p:pic>
      <p:pic>
        <p:nvPicPr>
          <p:cNvPr id="137" name="Graphique 56" descr="Déverrouiller">
            <a:extLst>
              <a:ext uri="{FF2B5EF4-FFF2-40B4-BE49-F238E27FC236}">
                <a16:creationId xmlns:a16="http://schemas.microsoft.com/office/drawing/2014/main" id="{9F94BFD8-F27C-4B9C-8243-F21354A689E5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20157902">
            <a:off x="9385518" y="1850805"/>
            <a:ext cx="363614" cy="363614"/>
          </a:xfrm>
          <a:prstGeom prst="rect">
            <a:avLst/>
          </a:prstGeom>
        </p:spPr>
      </p:pic>
      <p:pic>
        <p:nvPicPr>
          <p:cNvPr id="138" name="Graphique 60" descr="Déverrouiller">
            <a:extLst>
              <a:ext uri="{FF2B5EF4-FFF2-40B4-BE49-F238E27FC236}">
                <a16:creationId xmlns:a16="http://schemas.microsoft.com/office/drawing/2014/main" id="{06F18B9A-F0A9-4235-A619-3AAA0D875323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19349057">
            <a:off x="8923922" y="2241892"/>
            <a:ext cx="203728" cy="203728"/>
          </a:xfrm>
          <a:prstGeom prst="rect">
            <a:avLst/>
          </a:prstGeom>
        </p:spPr>
      </p:pic>
      <p:pic>
        <p:nvPicPr>
          <p:cNvPr id="139" name="Graphique 61" descr="Déverrouiller">
            <a:extLst>
              <a:ext uri="{FF2B5EF4-FFF2-40B4-BE49-F238E27FC236}">
                <a16:creationId xmlns:a16="http://schemas.microsoft.com/office/drawing/2014/main" id="{6ECFF2D1-A850-4F84-9A1F-5823C6BAEA65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907926">
            <a:off x="8973605" y="1747734"/>
            <a:ext cx="570825" cy="570825"/>
          </a:xfrm>
          <a:prstGeom prst="rect">
            <a:avLst/>
          </a:prstGeom>
        </p:spPr>
      </p:pic>
      <p:pic>
        <p:nvPicPr>
          <p:cNvPr id="140" name="Graphique 9" descr="Pièces">
            <a:extLst>
              <a:ext uri="{FF2B5EF4-FFF2-40B4-BE49-F238E27FC236}">
                <a16:creationId xmlns:a16="http://schemas.microsoft.com/office/drawing/2014/main" id="{E75AF935-9A2F-4096-A34E-076B6802F6CD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8"/>
              </a:ext>
            </a:extLst>
          </a:blip>
          <a:stretch>
            <a:fillRect/>
          </a:stretch>
        </p:blipFill>
        <p:spPr>
          <a:xfrm>
            <a:off x="9752256" y="1889386"/>
            <a:ext cx="624147" cy="624147"/>
          </a:xfrm>
          <a:prstGeom prst="rect">
            <a:avLst/>
          </a:prstGeom>
        </p:spPr>
      </p:pic>
      <p:pic>
        <p:nvPicPr>
          <p:cNvPr id="141" name="Graphique 68" descr="Déverrouiller">
            <a:extLst>
              <a:ext uri="{FF2B5EF4-FFF2-40B4-BE49-F238E27FC236}">
                <a16:creationId xmlns:a16="http://schemas.microsoft.com/office/drawing/2014/main" id="{D9D283A7-8006-4085-9C8C-CD69FBA9BE39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2298472">
            <a:off x="9850191" y="1362546"/>
            <a:ext cx="444371" cy="444371"/>
          </a:xfrm>
          <a:prstGeom prst="rect">
            <a:avLst/>
          </a:prstGeom>
        </p:spPr>
      </p:pic>
      <p:pic>
        <p:nvPicPr>
          <p:cNvPr id="142" name="Graphique 64" descr="Déverrouiller">
            <a:extLst>
              <a:ext uri="{FF2B5EF4-FFF2-40B4-BE49-F238E27FC236}">
                <a16:creationId xmlns:a16="http://schemas.microsoft.com/office/drawing/2014/main" id="{6B62ED25-25E6-4ADD-91CB-19FBA4B10274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676550">
            <a:off x="1936644" y="536852"/>
            <a:ext cx="492643" cy="480709"/>
          </a:xfrm>
          <a:prstGeom prst="rect">
            <a:avLst/>
          </a:prstGeom>
        </p:spPr>
      </p:pic>
      <p:pic>
        <p:nvPicPr>
          <p:cNvPr id="143" name="Graphique 65" descr="Déverrouiller">
            <a:extLst>
              <a:ext uri="{FF2B5EF4-FFF2-40B4-BE49-F238E27FC236}">
                <a16:creationId xmlns:a16="http://schemas.microsoft.com/office/drawing/2014/main" id="{44344B54-7984-491E-85C8-868B8152E0EC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19349057">
            <a:off x="1422791" y="660267"/>
            <a:ext cx="222759" cy="222759"/>
          </a:xfrm>
          <a:prstGeom prst="rect">
            <a:avLst/>
          </a:prstGeom>
        </p:spPr>
      </p:pic>
      <p:pic>
        <p:nvPicPr>
          <p:cNvPr id="144" name="Graphique 68" descr="Déverrouiller">
            <a:extLst>
              <a:ext uri="{FF2B5EF4-FFF2-40B4-BE49-F238E27FC236}">
                <a16:creationId xmlns:a16="http://schemas.microsoft.com/office/drawing/2014/main" id="{D9D283A7-8006-4085-9C8C-CD69FBA9BE39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2298472">
            <a:off x="1023792" y="536696"/>
            <a:ext cx="444371" cy="444371"/>
          </a:xfrm>
          <a:prstGeom prst="rect">
            <a:avLst/>
          </a:prstGeom>
        </p:spPr>
      </p:pic>
      <p:pic>
        <p:nvPicPr>
          <p:cNvPr id="145" name="Graphique 59" descr="Déverrouiller">
            <a:extLst>
              <a:ext uri="{FF2B5EF4-FFF2-40B4-BE49-F238E27FC236}">
                <a16:creationId xmlns:a16="http://schemas.microsoft.com/office/drawing/2014/main" id="{8A4E41A9-F979-43A7-B9DC-3193C29A28A5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19101109">
            <a:off x="2206232" y="378791"/>
            <a:ext cx="450556" cy="450556"/>
          </a:xfrm>
          <a:prstGeom prst="rect">
            <a:avLst/>
          </a:prstGeom>
        </p:spPr>
      </p:pic>
      <p:pic>
        <p:nvPicPr>
          <p:cNvPr id="146" name="Graphique 60" descr="Déverrouiller">
            <a:extLst>
              <a:ext uri="{FF2B5EF4-FFF2-40B4-BE49-F238E27FC236}">
                <a16:creationId xmlns:a16="http://schemas.microsoft.com/office/drawing/2014/main" id="{06F18B9A-F0A9-4235-A619-3AAA0D875323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19349057">
            <a:off x="1917693" y="550980"/>
            <a:ext cx="203728" cy="203728"/>
          </a:xfrm>
          <a:prstGeom prst="rect">
            <a:avLst/>
          </a:prstGeom>
        </p:spPr>
      </p:pic>
      <p:sp>
        <p:nvSpPr>
          <p:cNvPr id="110" name="TextBox 109"/>
          <p:cNvSpPr txBox="1"/>
          <p:nvPr/>
        </p:nvSpPr>
        <p:spPr>
          <a:xfrm>
            <a:off x="5969652" y="11438579"/>
            <a:ext cx="2034132" cy="147732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Gotham Narrow Medium" pitchFamily="2" charset="0"/>
              </a:rPr>
              <a:t>Whoops! Now that’s a problem. 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Gotham Narrow Medium" pitchFamily="2" charset="0"/>
              </a:rPr>
              <a:t>Pay out of pocket </a:t>
            </a:r>
          </a:p>
          <a:p>
            <a:pPr algn="ctr"/>
            <a:r>
              <a:rPr lang="en-GB" dirty="0" smtClean="0">
                <a:solidFill>
                  <a:schemeClr val="bg1"/>
                </a:solidFill>
                <a:latin typeface="Gotham Narrow Medium" pitchFamily="2" charset="0"/>
              </a:rPr>
              <a:t>or contact the Library for help.</a:t>
            </a:r>
            <a:endParaRPr lang="fr-CH" dirty="0">
              <a:solidFill>
                <a:schemeClr val="bg1"/>
              </a:solidFill>
              <a:latin typeface="Gotham Narrow Medium" pitchFamily="2" charset="0"/>
            </a:endParaRPr>
          </a:p>
        </p:txBody>
      </p:sp>
      <p:pic>
        <p:nvPicPr>
          <p:cNvPr id="79" name="Picture 78"/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751" y="9101960"/>
            <a:ext cx="711380" cy="71138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9075" y="10739971"/>
            <a:ext cx="574866" cy="574866"/>
          </a:xfrm>
          <a:prstGeom prst="rect">
            <a:avLst/>
          </a:prstGeom>
        </p:spPr>
      </p:pic>
      <p:sp>
        <p:nvSpPr>
          <p:cNvPr id="26" name="Rounded Rectangle 25"/>
          <p:cNvSpPr/>
          <p:nvPr/>
        </p:nvSpPr>
        <p:spPr>
          <a:xfrm>
            <a:off x="3057043" y="795675"/>
            <a:ext cx="4569465" cy="145016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rgbClr val="FFC000"/>
                </a:solidFill>
                <a:latin typeface="Gotham Narrow Ultra" pitchFamily="2" charset="0"/>
              </a:rPr>
              <a:t>Making your a</a:t>
            </a:r>
            <a:r>
              <a:rPr lang="en-GB" sz="3600" dirty="0" smtClean="0">
                <a:solidFill>
                  <a:srgbClr val="FFC000"/>
                </a:solidFill>
                <a:latin typeface="Gotham Narrow Ultra" pitchFamily="2" charset="0"/>
              </a:rPr>
              <a:t>rticle </a:t>
            </a:r>
            <a:r>
              <a:rPr lang="en-GB" sz="3600" dirty="0">
                <a:solidFill>
                  <a:srgbClr val="FFC000"/>
                </a:solidFill>
                <a:latin typeface="Gotham Narrow Ultra" pitchFamily="2" charset="0"/>
              </a:rPr>
              <a:t>Open Access</a:t>
            </a:r>
          </a:p>
          <a:p>
            <a:pPr algn="ctr"/>
            <a:r>
              <a:rPr lang="en-GB" dirty="0">
                <a:solidFill>
                  <a:srgbClr val="FFC000"/>
                </a:solidFill>
                <a:latin typeface="Gotham Narrow Ultra" pitchFamily="2" charset="0"/>
              </a:rPr>
              <a:t>… when you did not plan </a:t>
            </a:r>
            <a:r>
              <a:rPr lang="en-GB" dirty="0" smtClean="0">
                <a:solidFill>
                  <a:srgbClr val="FFC000"/>
                </a:solidFill>
                <a:latin typeface="Gotham Narrow Ultra" pitchFamily="2" charset="0"/>
              </a:rPr>
              <a:t>ahead</a:t>
            </a:r>
            <a:endParaRPr lang="en-GB" dirty="0">
              <a:solidFill>
                <a:srgbClr val="FFC000"/>
              </a:solidFill>
              <a:latin typeface="Gotham Narrow Ultra" pitchFamily="2" charset="0"/>
            </a:endParaRPr>
          </a:p>
        </p:txBody>
      </p:sp>
      <p:sp>
        <p:nvSpPr>
          <p:cNvPr id="111" name="Flowchart: Alternate Process 110"/>
          <p:cNvSpPr/>
          <p:nvPr/>
        </p:nvSpPr>
        <p:spPr>
          <a:xfrm>
            <a:off x="8273883" y="10184096"/>
            <a:ext cx="1691992" cy="2734318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atin typeface="Gotham Narrow Medium" pitchFamily="2" charset="0"/>
              </a:rPr>
              <a:t>Librarians will make sure that any Gold OA version of your article is also archived on our repository.</a:t>
            </a:r>
            <a:endParaRPr lang="en-GB" sz="1200" dirty="0">
              <a:latin typeface="Gotham Narrow Medium" pitchFamily="2" charset="0"/>
            </a:endParaRPr>
          </a:p>
        </p:txBody>
      </p:sp>
      <p:sp>
        <p:nvSpPr>
          <p:cNvPr id="104" name="Flowchart: Alternate Process 103"/>
          <p:cNvSpPr/>
          <p:nvPr/>
        </p:nvSpPr>
        <p:spPr>
          <a:xfrm>
            <a:off x="682439" y="11639596"/>
            <a:ext cx="1789091" cy="1249240"/>
          </a:xfrm>
          <a:prstGeom prst="flowChartAlternateProcess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latin typeface="Gotham Narrow Bold" pitchFamily="2" charset="0"/>
              </a:rPr>
              <a:t>Have an OA question? </a:t>
            </a:r>
          </a:p>
          <a:p>
            <a:pPr algn="ctr"/>
            <a:r>
              <a:rPr lang="en-GB" sz="1600" dirty="0" smtClean="0">
                <a:latin typeface="Gotham Narrow Bold" pitchFamily="2" charset="0"/>
              </a:rPr>
              <a:t>Ask a Librarian!</a:t>
            </a:r>
          </a:p>
          <a:p>
            <a:pPr algn="ctr"/>
            <a:r>
              <a:rPr lang="en-GB" sz="1200" dirty="0" err="1" smtClean="0">
                <a:latin typeface="Gotham Narrow Medium" pitchFamily="2" charset="0"/>
              </a:rPr>
              <a:t>catherine.brendow</a:t>
            </a:r>
            <a:r>
              <a:rPr lang="en-GB" sz="1200" dirty="0" smtClean="0">
                <a:latin typeface="Gotham Narrow Medium" pitchFamily="2" charset="0"/>
              </a:rPr>
              <a:t/>
            </a:r>
            <a:br>
              <a:rPr lang="en-GB" sz="1200" dirty="0" smtClean="0">
                <a:latin typeface="Gotham Narrow Medium" pitchFamily="2" charset="0"/>
              </a:rPr>
            </a:br>
            <a:r>
              <a:rPr lang="en-GB" sz="1200" dirty="0" smtClean="0">
                <a:latin typeface="Gotham Narrow Medium" pitchFamily="2" charset="0"/>
              </a:rPr>
              <a:t>@graduateinstitute.ch</a:t>
            </a:r>
            <a:endParaRPr lang="en-GB" sz="1200" dirty="0">
              <a:latin typeface="Gotham Narrow Medium" pitchFamily="2" charset="0"/>
            </a:endParaRPr>
          </a:p>
        </p:txBody>
      </p:sp>
      <p:pic>
        <p:nvPicPr>
          <p:cNvPr id="112" name="Graphique 64" descr="Déverrouiller">
            <a:extLst>
              <a:ext uri="{FF2B5EF4-FFF2-40B4-BE49-F238E27FC236}">
                <a16:creationId xmlns:a16="http://schemas.microsoft.com/office/drawing/2014/main" id="{6B62ED25-25E6-4ADD-91CB-19FBA4B10274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676550">
            <a:off x="9100195" y="1196155"/>
            <a:ext cx="492643" cy="480709"/>
          </a:xfrm>
          <a:prstGeom prst="rect">
            <a:avLst/>
          </a:prstGeom>
        </p:spPr>
      </p:pic>
      <p:pic>
        <p:nvPicPr>
          <p:cNvPr id="113" name="Graphique 65" descr="Déverrouiller">
            <a:extLst>
              <a:ext uri="{FF2B5EF4-FFF2-40B4-BE49-F238E27FC236}">
                <a16:creationId xmlns:a16="http://schemas.microsoft.com/office/drawing/2014/main" id="{44344B54-7984-491E-85C8-868B8152E0EC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19349057">
            <a:off x="9101943" y="1561964"/>
            <a:ext cx="222759" cy="222759"/>
          </a:xfrm>
          <a:prstGeom prst="rect">
            <a:avLst/>
          </a:prstGeom>
        </p:spPr>
      </p:pic>
      <p:pic>
        <p:nvPicPr>
          <p:cNvPr id="114" name="Graphique 68" descr="Déverrouiller">
            <a:extLst>
              <a:ext uri="{FF2B5EF4-FFF2-40B4-BE49-F238E27FC236}">
                <a16:creationId xmlns:a16="http://schemas.microsoft.com/office/drawing/2014/main" id="{D9D283A7-8006-4085-9C8C-CD69FBA9BE39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2298472">
            <a:off x="8293524" y="992112"/>
            <a:ext cx="444371" cy="444371"/>
          </a:xfrm>
          <a:prstGeom prst="rect">
            <a:avLst/>
          </a:prstGeom>
        </p:spPr>
      </p:pic>
      <p:pic>
        <p:nvPicPr>
          <p:cNvPr id="115" name="Graphique 56" descr="Déverrouiller">
            <a:extLst>
              <a:ext uri="{FF2B5EF4-FFF2-40B4-BE49-F238E27FC236}">
                <a16:creationId xmlns:a16="http://schemas.microsoft.com/office/drawing/2014/main" id="{9F94BFD8-F27C-4B9C-8243-F21354A689E5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20157902">
            <a:off x="8633617" y="856954"/>
            <a:ext cx="363614" cy="363614"/>
          </a:xfrm>
          <a:prstGeom prst="rect">
            <a:avLst/>
          </a:prstGeom>
        </p:spPr>
      </p:pic>
      <p:pic>
        <p:nvPicPr>
          <p:cNvPr id="116" name="Graphique 59" descr="Déverrouiller">
            <a:extLst>
              <a:ext uri="{FF2B5EF4-FFF2-40B4-BE49-F238E27FC236}">
                <a16:creationId xmlns:a16="http://schemas.microsoft.com/office/drawing/2014/main" id="{8A4E41A9-F979-43A7-B9DC-3193C29A28A5}"/>
              </a:ext>
            </a:extLst>
          </p:cNvPr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3115857">
            <a:off x="8569253" y="1287282"/>
            <a:ext cx="450556" cy="450556"/>
          </a:xfrm>
          <a:prstGeom prst="rect">
            <a:avLst/>
          </a:prstGeom>
        </p:spPr>
      </p:pic>
      <p:pic>
        <p:nvPicPr>
          <p:cNvPr id="117" name="Graphique 60" descr="Déverrouiller">
            <a:extLst>
              <a:ext uri="{FF2B5EF4-FFF2-40B4-BE49-F238E27FC236}">
                <a16:creationId xmlns:a16="http://schemas.microsoft.com/office/drawing/2014/main" id="{06F18B9A-F0A9-4235-A619-3AAA0D875323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>
            <a:off x="8456957" y="1646992"/>
            <a:ext cx="203728" cy="203728"/>
          </a:xfrm>
          <a:prstGeom prst="rect">
            <a:avLst/>
          </a:prstGeom>
        </p:spPr>
      </p:pic>
      <p:pic>
        <p:nvPicPr>
          <p:cNvPr id="118" name="Graphique 9" descr="Pièces">
            <a:extLst>
              <a:ext uri="{FF2B5EF4-FFF2-40B4-BE49-F238E27FC236}">
                <a16:creationId xmlns:a16="http://schemas.microsoft.com/office/drawing/2014/main" id="{E75AF935-9A2F-4096-A34E-076B6802F6CD}"/>
              </a:ext>
            </a:extLst>
          </p:cNvPr>
          <p:cNvPicPr>
            <a:picLocks noChangeAspect="1"/>
          </p:cNvPicPr>
          <p:nvPr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8"/>
              </a:ext>
            </a:extLst>
          </a:blip>
          <a:stretch>
            <a:fillRect/>
          </a:stretch>
        </p:blipFill>
        <p:spPr>
          <a:xfrm>
            <a:off x="7809601" y="977653"/>
            <a:ext cx="624147" cy="624147"/>
          </a:xfrm>
          <a:prstGeom prst="rect">
            <a:avLst/>
          </a:prstGeom>
        </p:spPr>
      </p:pic>
      <p:pic>
        <p:nvPicPr>
          <p:cNvPr id="119" name="Graphique 62" descr="Déverrouiller">
            <a:extLst>
              <a:ext uri="{FF2B5EF4-FFF2-40B4-BE49-F238E27FC236}">
                <a16:creationId xmlns:a16="http://schemas.microsoft.com/office/drawing/2014/main" id="{370BC33F-5517-48EB-B69B-F5C364D645CF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20157902">
            <a:off x="9392097" y="1243738"/>
            <a:ext cx="397581" cy="397581"/>
          </a:xfrm>
          <a:prstGeom prst="rect">
            <a:avLst/>
          </a:prstGeom>
        </p:spPr>
      </p:pic>
      <p:pic>
        <p:nvPicPr>
          <p:cNvPr id="120" name="Graphique 61" descr="Déverrouiller">
            <a:extLst>
              <a:ext uri="{FF2B5EF4-FFF2-40B4-BE49-F238E27FC236}">
                <a16:creationId xmlns:a16="http://schemas.microsoft.com/office/drawing/2014/main" id="{6ECFF2D1-A850-4F84-9A1F-5823C6BAEA65}"/>
              </a:ext>
            </a:extLst>
          </p:cNvPr>
          <p:cNvPicPr>
            <a:picLocks noChangeAspect="1"/>
          </p:cNvPicPr>
          <p:nvPr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907926">
            <a:off x="9522005" y="1244615"/>
            <a:ext cx="570825" cy="570825"/>
          </a:xfrm>
          <a:prstGeom prst="rect">
            <a:avLst/>
          </a:prstGeom>
        </p:spPr>
      </p:pic>
      <p:pic>
        <p:nvPicPr>
          <p:cNvPr id="121" name="Graphique 65" descr="Déverrouiller">
            <a:extLst>
              <a:ext uri="{FF2B5EF4-FFF2-40B4-BE49-F238E27FC236}">
                <a16:creationId xmlns:a16="http://schemas.microsoft.com/office/drawing/2014/main" id="{44344B54-7984-491E-85C8-868B8152E0EC}"/>
              </a:ext>
            </a:extLst>
          </p:cNvPr>
          <p:cNvPicPr>
            <a:picLocks noChangeAspect="1"/>
          </p:cNvPicPr>
          <p:nvPr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0"/>
              </a:ext>
            </a:extLst>
          </a:blip>
          <a:stretch>
            <a:fillRect/>
          </a:stretch>
        </p:blipFill>
        <p:spPr>
          <a:xfrm rot="19349057">
            <a:off x="9467392" y="1036575"/>
            <a:ext cx="222759" cy="222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250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1075</TotalTime>
  <Words>296</Words>
  <Application>Microsoft Office PowerPoint</Application>
  <PresentationFormat>Custom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Gotham Narrow Bold</vt:lpstr>
      <vt:lpstr>Gotham Narrow Medium</vt:lpstr>
      <vt:lpstr>Gotham Narrow Thin</vt:lpstr>
      <vt:lpstr>Gotham Narrow Ultra</vt:lpstr>
      <vt:lpstr>Office Theme</vt:lpstr>
      <vt:lpstr>PowerPoint Presentation</vt:lpstr>
    </vt:vector>
  </TitlesOfParts>
  <Company>IHEID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Guillaume Pasquier</dc:creator>
  <cp:lastModifiedBy>Guillaume Pasquier</cp:lastModifiedBy>
  <cp:revision>77</cp:revision>
  <cp:lastPrinted>2023-10-27T11:36:12Z</cp:lastPrinted>
  <dcterms:created xsi:type="dcterms:W3CDTF">2023-09-28T11:22:23Z</dcterms:created>
  <dcterms:modified xsi:type="dcterms:W3CDTF">2023-10-27T11:38:21Z</dcterms:modified>
</cp:coreProperties>
</file>