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0" r:id="rId2"/>
    <p:sldId id="334" r:id="rId3"/>
    <p:sldId id="364" r:id="rId4"/>
    <p:sldId id="369" r:id="rId5"/>
    <p:sldId id="365" r:id="rId6"/>
    <p:sldId id="366" r:id="rId7"/>
    <p:sldId id="370" r:id="rId8"/>
    <p:sldId id="323" r:id="rId9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3ADC44F-D754-450D-8377-496DF78C5104}">
          <p14:sldIdLst>
            <p14:sldId id="260"/>
            <p14:sldId id="334"/>
            <p14:sldId id="364"/>
            <p14:sldId id="369"/>
            <p14:sldId id="365"/>
            <p14:sldId id="366"/>
            <p14:sldId id="370"/>
            <p14:sldId id="3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BC41"/>
    <a:srgbClr val="A2257C"/>
    <a:srgbClr val="ED952D"/>
    <a:srgbClr val="5F5F5F"/>
    <a:srgbClr val="4D4D4C"/>
    <a:srgbClr val="0090D6"/>
    <a:srgbClr val="006DAA"/>
    <a:srgbClr val="DBEAF2"/>
    <a:srgbClr val="0084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2"/>
    <p:restoredTop sz="92168"/>
  </p:normalViewPr>
  <p:slideViewPr>
    <p:cSldViewPr snapToGrid="0" snapToObjects="1">
      <p:cViewPr varScale="1">
        <p:scale>
          <a:sx n="91" d="100"/>
          <a:sy n="91" d="100"/>
        </p:scale>
        <p:origin x="442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72" d="100"/>
          <a:sy n="172" d="100"/>
        </p:scale>
        <p:origin x="534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C76B7-813A-A54C-8257-0CF511EF6554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DF755-3141-D941-8C4F-9C8437C172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151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BBD41-DA2A-7642-A757-CEE5A6C52A88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A3B30-F526-CC4B-9C67-D498773BB7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2856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A3B30-F526-CC4B-9C67-D498773BB78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648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A3B30-F526-CC4B-9C67-D498773BB78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2272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267" y="592153"/>
            <a:ext cx="3531063" cy="150954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8199" y="2681662"/>
            <a:ext cx="10744197" cy="85498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spc="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38200" y="3734855"/>
            <a:ext cx="9144000" cy="536575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rgbClr val="0084BF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12" name="Bild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79"/>
          <a:stretch/>
        </p:blipFill>
        <p:spPr>
          <a:xfrm>
            <a:off x="0" y="5871411"/>
            <a:ext cx="10324214" cy="82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671" y="365125"/>
            <a:ext cx="9289075" cy="786667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>
          <a:xfrm>
            <a:off x="4677878" y="1336746"/>
            <a:ext cx="7140452" cy="4860000"/>
          </a:xfrm>
        </p:spPr>
        <p:txBody>
          <a:bodyPr/>
          <a:lstStyle>
            <a:lvl1pPr>
              <a:lnSpc>
                <a:spcPct val="14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2" name="Bild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189" y="365125"/>
            <a:ext cx="1840141" cy="786667"/>
          </a:xfrm>
          <a:prstGeom prst="rect">
            <a:avLst/>
          </a:prstGeom>
        </p:spPr>
      </p:pic>
      <p:pic>
        <p:nvPicPr>
          <p:cNvPr id="10" name="Bild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39" b="11709"/>
          <a:stretch/>
        </p:blipFill>
        <p:spPr>
          <a:xfrm>
            <a:off x="-57750" y="6262763"/>
            <a:ext cx="9229157" cy="187174"/>
          </a:xfrm>
          <a:prstGeom prst="rect">
            <a:avLst/>
          </a:prstGeom>
        </p:spPr>
      </p:pic>
      <p:sp>
        <p:nvSpPr>
          <p:cNvPr id="15" name="Datumsplatzhalter 3"/>
          <p:cNvSpPr>
            <a:spLocks noGrp="1"/>
          </p:cNvSpPr>
          <p:nvPr>
            <p:ph type="dt" sz="half" idx="2"/>
          </p:nvPr>
        </p:nvSpPr>
        <p:spPr>
          <a:xfrm>
            <a:off x="373671" y="6383647"/>
            <a:ext cx="1800000" cy="3600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23.01.2020</a:t>
            </a:r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26106" y="6394798"/>
            <a:ext cx="7539788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de-DE"/>
              <a:t>Meeting DFN/Microsoft zu Peering-Optionen </a:t>
            </a:r>
            <a:endParaRPr lang="de-DE" dirty="0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018330" y="6383647"/>
            <a:ext cx="18000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4C9A07A-BF59-6644-AD3B-2E3DF0E31C5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626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73671" y="365125"/>
            <a:ext cx="8552615" cy="1002053"/>
          </a:xfrm>
          <a:prstGeom prst="rect">
            <a:avLst/>
          </a:prstGeom>
        </p:spPr>
        <p:txBody>
          <a:bodyPr/>
          <a:lstStyle>
            <a:lvl1pPr>
              <a:defRPr spc="3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Inhalt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373671" y="2014197"/>
            <a:ext cx="11444659" cy="4158003"/>
          </a:xfrm>
        </p:spPr>
        <p:txBody>
          <a:bodyPr>
            <a:normAutofit/>
          </a:bodyPr>
          <a:lstStyle>
            <a:lvl1pPr marL="457200" indent="-457200">
              <a:lnSpc>
                <a:spcPct val="150000"/>
              </a:lnSpc>
              <a:buFont typeface="+mj-lt"/>
              <a:buAutoNum type="romanUcPeriod"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9" name="Bild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367" y="365125"/>
            <a:ext cx="2343963" cy="1002053"/>
          </a:xfrm>
          <a:prstGeom prst="rect">
            <a:avLst/>
          </a:prstGeom>
        </p:spPr>
      </p:pic>
      <p:pic>
        <p:nvPicPr>
          <p:cNvPr id="6" name="Bild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39" b="11709"/>
          <a:stretch/>
        </p:blipFill>
        <p:spPr>
          <a:xfrm>
            <a:off x="-136577" y="1409926"/>
            <a:ext cx="9229157" cy="18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59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671" y="365125"/>
            <a:ext cx="9341829" cy="786667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373671" y="1353029"/>
            <a:ext cx="11444659" cy="4840532"/>
          </a:xfrm>
        </p:spPr>
        <p:txBody>
          <a:bodyPr vert="eaVert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189" y="365125"/>
            <a:ext cx="1840141" cy="786667"/>
          </a:xfrm>
          <a:prstGeom prst="rect">
            <a:avLst/>
          </a:prstGeom>
        </p:spPr>
      </p:pic>
      <p:pic>
        <p:nvPicPr>
          <p:cNvPr id="11" name="Bild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39" b="11709"/>
          <a:stretch/>
        </p:blipFill>
        <p:spPr>
          <a:xfrm>
            <a:off x="-57750" y="6262763"/>
            <a:ext cx="9229157" cy="187174"/>
          </a:xfrm>
          <a:prstGeom prst="rect">
            <a:avLst/>
          </a:prstGeom>
        </p:spPr>
      </p:pic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373671" y="6383647"/>
            <a:ext cx="1800000" cy="3600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23.01.2020</a:t>
            </a:r>
            <a:endParaRPr lang="de-DE" dirty="0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26106" y="6394798"/>
            <a:ext cx="7539788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de-DE"/>
              <a:t>Meeting DFN/Microsoft zu Peering-Optionen </a:t>
            </a:r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018330" y="6383647"/>
            <a:ext cx="18000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4C9A07A-BF59-6644-AD3B-2E3DF0E31C5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808714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373671" y="365125"/>
            <a:ext cx="819882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189" y="365125"/>
            <a:ext cx="1840141" cy="786667"/>
          </a:xfrm>
          <a:prstGeom prst="rect">
            <a:avLst/>
          </a:prstGeom>
        </p:spPr>
      </p:pic>
      <p:pic>
        <p:nvPicPr>
          <p:cNvPr id="11" name="Bild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39" b="11709"/>
          <a:stretch/>
        </p:blipFill>
        <p:spPr>
          <a:xfrm>
            <a:off x="-57750" y="6262763"/>
            <a:ext cx="9229157" cy="187174"/>
          </a:xfrm>
          <a:prstGeom prst="rect">
            <a:avLst/>
          </a:prstGeom>
        </p:spPr>
      </p:pic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373671" y="6383647"/>
            <a:ext cx="1800000" cy="3600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23.01.2020</a:t>
            </a:r>
            <a:endParaRPr lang="de-DE" dirty="0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26106" y="6394798"/>
            <a:ext cx="7539788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de-DE"/>
              <a:t>Meeting DFN/Microsoft zu Peering-Optionen </a:t>
            </a:r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018330" y="6383647"/>
            <a:ext cx="18000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4C9A07A-BF59-6644-AD3B-2E3DF0E31C5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671" y="365125"/>
            <a:ext cx="9289075" cy="786667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189" y="365125"/>
            <a:ext cx="1840141" cy="786667"/>
          </a:xfrm>
          <a:prstGeom prst="rect">
            <a:avLst/>
          </a:prstGeom>
        </p:spPr>
      </p:pic>
      <p:pic>
        <p:nvPicPr>
          <p:cNvPr id="9" name="Bild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39" b="11709"/>
          <a:stretch/>
        </p:blipFill>
        <p:spPr>
          <a:xfrm>
            <a:off x="-57750" y="6262763"/>
            <a:ext cx="9229157" cy="187174"/>
          </a:xfrm>
          <a:prstGeom prst="rect">
            <a:avLst/>
          </a:prstGeom>
        </p:spPr>
      </p:pic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373671" y="6383647"/>
            <a:ext cx="1800000" cy="3600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23.01.2020</a:t>
            </a:r>
            <a:endParaRPr lang="de-DE" dirty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26106" y="6394798"/>
            <a:ext cx="7539788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de-DE"/>
              <a:t>Meeting DFN/Microsoft zu Peering-Optionen </a:t>
            </a:r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018330" y="6383647"/>
            <a:ext cx="18000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4C9A07A-BF59-6644-AD3B-2E3DF0E31C5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851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189" y="365125"/>
            <a:ext cx="1840141" cy="786667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3671" y="1343295"/>
            <a:ext cx="11444400" cy="4860000"/>
          </a:xfrm>
        </p:spPr>
        <p:txBody>
          <a:bodyPr/>
          <a:lstStyle>
            <a:lvl1pPr marL="228600" indent="-22860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rgbClr val="0084BF"/>
              </a:buClr>
              <a:buFont typeface="LucidaGrande" charset="0"/>
              <a:buChar char="▸"/>
              <a:defRPr sz="2200">
                <a:solidFill>
                  <a:srgbClr val="4D4D4C"/>
                </a:solidFill>
              </a:defRPr>
            </a:lvl1pPr>
            <a:lvl2pPr marL="685800" indent="-228600">
              <a:lnSpc>
                <a:spcPct val="120000"/>
              </a:lnSpc>
              <a:buClr>
                <a:srgbClr val="0084BF"/>
              </a:buClr>
              <a:buFont typeface="LucidaGrande" charset="0"/>
              <a:buChar char="▹"/>
              <a:defRPr sz="2000">
                <a:solidFill>
                  <a:srgbClr val="4D4D4C"/>
                </a:solidFill>
              </a:defRPr>
            </a:lvl2pPr>
            <a:lvl3pPr marL="1143000" indent="-228600">
              <a:lnSpc>
                <a:spcPct val="100000"/>
              </a:lnSpc>
              <a:buClr>
                <a:srgbClr val="0084BF"/>
              </a:buClr>
              <a:buFont typeface="LucidaGrande" charset="0"/>
              <a:buChar char="▹"/>
              <a:defRPr>
                <a:solidFill>
                  <a:srgbClr val="4D4D4C"/>
                </a:solidFill>
              </a:defRPr>
            </a:lvl3pPr>
            <a:lvl4pPr marL="1600200" indent="-228600">
              <a:lnSpc>
                <a:spcPct val="100000"/>
              </a:lnSpc>
              <a:buClr>
                <a:srgbClr val="0084BF"/>
              </a:buClr>
              <a:buFont typeface="LucidaGrande" charset="0"/>
              <a:buChar char="▹"/>
              <a:defRPr>
                <a:solidFill>
                  <a:srgbClr val="4D4D4C"/>
                </a:solidFill>
              </a:defRPr>
            </a:lvl4pPr>
            <a:lvl5pPr marL="2057400" indent="-228600">
              <a:lnSpc>
                <a:spcPct val="100000"/>
              </a:lnSpc>
              <a:buClr>
                <a:srgbClr val="0084BF"/>
              </a:buClr>
              <a:buFont typeface="LucidaGrande" charset="0"/>
              <a:buChar char="▹"/>
              <a:defRPr>
                <a:solidFill>
                  <a:srgbClr val="4D4D4C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73671" y="6383647"/>
            <a:ext cx="1800000" cy="36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23.01.2020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26106" y="6394798"/>
            <a:ext cx="753978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Meeting DFN/Microsoft zu Peering-Optionen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018330" y="6383647"/>
            <a:ext cx="1800000" cy="365125"/>
          </a:xfrm>
          <a:prstGeom prst="rect">
            <a:avLst/>
          </a:prstGeom>
        </p:spPr>
        <p:txBody>
          <a:bodyPr/>
          <a:lstStyle/>
          <a:p>
            <a:fld id="{04C9A07A-BF59-6644-AD3B-2E3DF0E31C5F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elplatzhalter 7"/>
          <p:cNvSpPr>
            <a:spLocks noGrp="1"/>
          </p:cNvSpPr>
          <p:nvPr>
            <p:ph type="title"/>
          </p:nvPr>
        </p:nvSpPr>
        <p:spPr>
          <a:xfrm>
            <a:off x="373671" y="365125"/>
            <a:ext cx="9280283" cy="786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pic>
        <p:nvPicPr>
          <p:cNvPr id="9" name="Bild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39" b="11709"/>
          <a:stretch/>
        </p:blipFill>
        <p:spPr>
          <a:xfrm>
            <a:off x="-57750" y="6262763"/>
            <a:ext cx="9229157" cy="18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8310" y="4031761"/>
            <a:ext cx="10515600" cy="602725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600" spc="300"/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5" name="Bild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79"/>
          <a:stretch/>
        </p:blipFill>
        <p:spPr>
          <a:xfrm>
            <a:off x="0" y="5871411"/>
            <a:ext cx="12961088" cy="822989"/>
          </a:xfrm>
          <a:prstGeom prst="rect">
            <a:avLst/>
          </a:prstGeom>
        </p:spPr>
      </p:pic>
      <p:pic>
        <p:nvPicPr>
          <p:cNvPr id="6" name="Bild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367" y="365125"/>
            <a:ext cx="2343963" cy="100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671" y="365125"/>
            <a:ext cx="9243295" cy="786667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3671" y="1380392"/>
            <a:ext cx="5580000" cy="4680000"/>
          </a:xfrm>
        </p:spPr>
        <p:txBody>
          <a:bodyPr/>
          <a:lstStyle>
            <a:lvl1pPr>
              <a:lnSpc>
                <a:spcPct val="140000"/>
              </a:lnSpc>
              <a:defRPr sz="2000"/>
            </a:lvl1pPr>
            <a:lvl2pPr>
              <a:lnSpc>
                <a:spcPct val="12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1" name="Bild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189" y="365125"/>
            <a:ext cx="1840141" cy="786667"/>
          </a:xfrm>
          <a:prstGeom prst="rect">
            <a:avLst/>
          </a:prstGeom>
        </p:spPr>
      </p:pic>
      <p:pic>
        <p:nvPicPr>
          <p:cNvPr id="12" name="Bild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39" b="11709"/>
          <a:stretch/>
        </p:blipFill>
        <p:spPr>
          <a:xfrm>
            <a:off x="-57750" y="6262763"/>
            <a:ext cx="9229157" cy="187174"/>
          </a:xfrm>
          <a:prstGeom prst="rect">
            <a:avLst/>
          </a:prstGeom>
        </p:spPr>
      </p:pic>
      <p:sp>
        <p:nvSpPr>
          <p:cNvPr id="15" name="Datumsplatzhalter 3"/>
          <p:cNvSpPr>
            <a:spLocks noGrp="1"/>
          </p:cNvSpPr>
          <p:nvPr>
            <p:ph type="dt" sz="half" idx="10"/>
          </p:nvPr>
        </p:nvSpPr>
        <p:spPr>
          <a:xfrm>
            <a:off x="373671" y="6383647"/>
            <a:ext cx="1800000" cy="36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23.01.2020</a:t>
            </a:r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26106" y="6394798"/>
            <a:ext cx="753978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Meeting DFN/Microsoft zu Peering-Optionen </a:t>
            </a:r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018330" y="6383647"/>
            <a:ext cx="1800000" cy="365125"/>
          </a:xfrm>
          <a:prstGeom prst="rect">
            <a:avLst/>
          </a:prstGeom>
        </p:spPr>
        <p:txBody>
          <a:bodyPr/>
          <a:lstStyle/>
          <a:p>
            <a:fld id="{04C9A07A-BF59-6644-AD3B-2E3DF0E31C5F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sz="half" idx="13"/>
          </p:nvPr>
        </p:nvSpPr>
        <p:spPr>
          <a:xfrm>
            <a:off x="6238330" y="1380392"/>
            <a:ext cx="5580000" cy="4680000"/>
          </a:xfrm>
        </p:spPr>
        <p:txBody>
          <a:bodyPr/>
          <a:lstStyle>
            <a:lvl1pPr>
              <a:lnSpc>
                <a:spcPct val="140000"/>
              </a:lnSpc>
              <a:defRPr sz="2000"/>
            </a:lvl1pPr>
            <a:lvl2pPr>
              <a:lnSpc>
                <a:spcPct val="12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671" y="365125"/>
            <a:ext cx="9236321" cy="7866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84BF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3672" y="1354015"/>
            <a:ext cx="5580000" cy="703385"/>
          </a:xfrm>
        </p:spPr>
        <p:txBody>
          <a:bodyPr anchor="b">
            <a:normAutofit/>
          </a:bodyPr>
          <a:lstStyle>
            <a:lvl1pPr marL="0" indent="0">
              <a:buNone/>
              <a:defRPr sz="2200" b="0">
                <a:solidFill>
                  <a:srgbClr val="85BC4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3672" y="2189435"/>
            <a:ext cx="5580000" cy="4007311"/>
          </a:xfrm>
        </p:spPr>
        <p:txBody>
          <a:bodyPr/>
          <a:lstStyle>
            <a:lvl1pPr>
              <a:defRPr>
                <a:solidFill>
                  <a:srgbClr val="4D4D4C"/>
                </a:solidFill>
              </a:defRPr>
            </a:lvl1pPr>
            <a:lvl2pPr>
              <a:defRPr>
                <a:solidFill>
                  <a:srgbClr val="4D4D4C"/>
                </a:solidFill>
              </a:defRPr>
            </a:lvl2pPr>
            <a:lvl3pPr>
              <a:defRPr>
                <a:solidFill>
                  <a:srgbClr val="4D4D4C"/>
                </a:solidFill>
              </a:defRPr>
            </a:lvl3pPr>
            <a:lvl4pPr>
              <a:defRPr>
                <a:solidFill>
                  <a:srgbClr val="4D4D4C"/>
                </a:solidFill>
              </a:defRPr>
            </a:lvl4pPr>
            <a:lvl5pPr>
              <a:defRPr>
                <a:solidFill>
                  <a:srgbClr val="4D4D4C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38330" y="1362254"/>
            <a:ext cx="5580000" cy="703385"/>
          </a:xfrm>
        </p:spPr>
        <p:txBody>
          <a:bodyPr anchor="b">
            <a:normAutofit/>
          </a:bodyPr>
          <a:lstStyle>
            <a:lvl1pPr marL="0" indent="0">
              <a:buNone/>
              <a:defRPr sz="2200" b="0">
                <a:solidFill>
                  <a:srgbClr val="85BC4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38330" y="2197674"/>
            <a:ext cx="5580000" cy="399907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4" name="Bild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189" y="365125"/>
            <a:ext cx="1840141" cy="786667"/>
          </a:xfrm>
          <a:prstGeom prst="rect">
            <a:avLst/>
          </a:prstGeom>
        </p:spPr>
      </p:pic>
      <p:pic>
        <p:nvPicPr>
          <p:cNvPr id="13" name="Bild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39" b="11709"/>
          <a:stretch/>
        </p:blipFill>
        <p:spPr>
          <a:xfrm>
            <a:off x="-57750" y="6262763"/>
            <a:ext cx="9229157" cy="187174"/>
          </a:xfrm>
          <a:prstGeom prst="rect">
            <a:avLst/>
          </a:prstGeom>
        </p:spPr>
      </p:pic>
      <p:sp>
        <p:nvSpPr>
          <p:cNvPr id="17" name="Datumsplatzhalter 3"/>
          <p:cNvSpPr>
            <a:spLocks noGrp="1"/>
          </p:cNvSpPr>
          <p:nvPr>
            <p:ph type="dt" sz="half" idx="10"/>
          </p:nvPr>
        </p:nvSpPr>
        <p:spPr>
          <a:xfrm>
            <a:off x="373671" y="6383647"/>
            <a:ext cx="1800000" cy="36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23.01.2020</a:t>
            </a:r>
            <a:endParaRPr lang="de-DE" dirty="0"/>
          </a:p>
        </p:txBody>
      </p:sp>
      <p:sp>
        <p:nvSpPr>
          <p:cNvPr id="1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26106" y="6394798"/>
            <a:ext cx="753978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Meeting DFN/Microsoft zu Peering-Optionen </a:t>
            </a:r>
            <a:endParaRPr lang="de-DE" dirty="0"/>
          </a:p>
        </p:txBody>
      </p:sp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018330" y="6383647"/>
            <a:ext cx="1800000" cy="365125"/>
          </a:xfrm>
          <a:prstGeom prst="rect">
            <a:avLst/>
          </a:prstGeom>
        </p:spPr>
        <p:txBody>
          <a:bodyPr/>
          <a:lstStyle/>
          <a:p>
            <a:fld id="{04C9A07A-BF59-6644-AD3B-2E3DF0E31C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672" y="365125"/>
            <a:ext cx="9306660" cy="786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7" name="Medienplatzhalter 6"/>
          <p:cNvSpPr>
            <a:spLocks noGrp="1"/>
          </p:cNvSpPr>
          <p:nvPr>
            <p:ph type="media" sz="quarter" idx="13"/>
          </p:nvPr>
        </p:nvSpPr>
        <p:spPr>
          <a:xfrm>
            <a:off x="373671" y="1343295"/>
            <a:ext cx="11444659" cy="4860000"/>
          </a:xfrm>
        </p:spPr>
        <p:txBody>
          <a:bodyPr/>
          <a:lstStyle/>
          <a:p>
            <a:endParaRPr lang="de-DE"/>
          </a:p>
        </p:txBody>
      </p:sp>
      <p:pic>
        <p:nvPicPr>
          <p:cNvPr id="9" name="Bild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189" y="365125"/>
            <a:ext cx="1840141" cy="786667"/>
          </a:xfrm>
          <a:prstGeom prst="rect">
            <a:avLst/>
          </a:prstGeom>
        </p:spPr>
      </p:pic>
      <p:pic>
        <p:nvPicPr>
          <p:cNvPr id="10" name="Bild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39" b="11709"/>
          <a:stretch/>
        </p:blipFill>
        <p:spPr>
          <a:xfrm>
            <a:off x="-57750" y="6262763"/>
            <a:ext cx="9229157" cy="187174"/>
          </a:xfrm>
          <a:prstGeom prst="rect">
            <a:avLst/>
          </a:prstGeom>
        </p:spPr>
      </p:pic>
      <p:sp>
        <p:nvSpPr>
          <p:cNvPr id="14" name="Datumsplatzhalter 3"/>
          <p:cNvSpPr>
            <a:spLocks noGrp="1"/>
          </p:cNvSpPr>
          <p:nvPr>
            <p:ph type="dt" sz="half" idx="10"/>
          </p:nvPr>
        </p:nvSpPr>
        <p:spPr>
          <a:xfrm>
            <a:off x="373671" y="6383647"/>
            <a:ext cx="1800000" cy="36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23.01.2020</a:t>
            </a:r>
            <a:endParaRPr lang="de-DE" dirty="0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26106" y="6394798"/>
            <a:ext cx="753978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Meeting DFN/Microsoft zu Peering-Optionen </a:t>
            </a:r>
            <a:endParaRPr lang="de-DE" dirty="0"/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018330" y="6383647"/>
            <a:ext cx="1800000" cy="365125"/>
          </a:xfrm>
          <a:prstGeom prst="rect">
            <a:avLst/>
          </a:prstGeom>
        </p:spPr>
        <p:txBody>
          <a:bodyPr/>
          <a:lstStyle/>
          <a:p>
            <a:fld id="{04C9A07A-BF59-6644-AD3B-2E3DF0E31C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189" y="365125"/>
            <a:ext cx="1840141" cy="78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9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0" y="1343295"/>
            <a:ext cx="6865330" cy="4860000"/>
          </a:xfrm>
        </p:spPr>
        <p:txBody>
          <a:bodyPr/>
          <a:lstStyle>
            <a:lvl1pPr>
              <a:defRPr sz="2200">
                <a:solidFill>
                  <a:srgbClr val="4D4D4C"/>
                </a:solidFill>
              </a:defRPr>
            </a:lvl1pPr>
            <a:lvl2pPr>
              <a:defRPr sz="2000">
                <a:solidFill>
                  <a:srgbClr val="4D4D4C"/>
                </a:solidFill>
              </a:defRPr>
            </a:lvl2pPr>
            <a:lvl3pPr>
              <a:defRPr sz="1800">
                <a:solidFill>
                  <a:srgbClr val="4D4D4C"/>
                </a:solidFill>
              </a:defRPr>
            </a:lvl3pPr>
            <a:lvl4pPr>
              <a:defRPr sz="1800">
                <a:solidFill>
                  <a:srgbClr val="4D4D4C"/>
                </a:solidFill>
              </a:defRPr>
            </a:lvl4pPr>
            <a:lvl5pPr>
              <a:defRPr sz="1800">
                <a:solidFill>
                  <a:srgbClr val="4D4D4C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3672" y="1343295"/>
            <a:ext cx="4396766" cy="486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373672" y="365125"/>
            <a:ext cx="9324244" cy="786667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pic>
        <p:nvPicPr>
          <p:cNvPr id="11" name="Bild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8189" y="365125"/>
            <a:ext cx="1840141" cy="786667"/>
          </a:xfrm>
          <a:prstGeom prst="rect">
            <a:avLst/>
          </a:prstGeom>
        </p:spPr>
      </p:pic>
      <p:pic>
        <p:nvPicPr>
          <p:cNvPr id="12" name="Bild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39" b="11709"/>
          <a:stretch/>
        </p:blipFill>
        <p:spPr>
          <a:xfrm>
            <a:off x="-57750" y="6262763"/>
            <a:ext cx="9229157" cy="187174"/>
          </a:xfrm>
          <a:prstGeom prst="rect">
            <a:avLst/>
          </a:prstGeom>
        </p:spPr>
      </p:pic>
      <p:sp>
        <p:nvSpPr>
          <p:cNvPr id="16" name="Datumsplatzhalter 3"/>
          <p:cNvSpPr>
            <a:spLocks noGrp="1"/>
          </p:cNvSpPr>
          <p:nvPr>
            <p:ph type="dt" sz="half" idx="10"/>
          </p:nvPr>
        </p:nvSpPr>
        <p:spPr>
          <a:xfrm>
            <a:off x="373671" y="6383647"/>
            <a:ext cx="1800000" cy="36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23.01.2020</a:t>
            </a:r>
            <a:endParaRPr lang="de-DE" dirty="0"/>
          </a:p>
        </p:txBody>
      </p:sp>
      <p:sp>
        <p:nvSpPr>
          <p:cNvPr id="1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26106" y="6394798"/>
            <a:ext cx="753978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Meeting DFN/Microsoft zu Peering-Optionen </a:t>
            </a:r>
            <a:endParaRPr lang="de-DE" dirty="0"/>
          </a:p>
        </p:txBody>
      </p:sp>
      <p:sp>
        <p:nvSpPr>
          <p:cNvPr id="1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018330" y="6383647"/>
            <a:ext cx="1800000" cy="365125"/>
          </a:xfrm>
          <a:prstGeom prst="rect">
            <a:avLst/>
          </a:prstGeom>
        </p:spPr>
        <p:txBody>
          <a:bodyPr/>
          <a:lstStyle/>
          <a:p>
            <a:fld id="{04C9A07A-BF59-6644-AD3B-2E3DF0E31C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3673" y="1343295"/>
            <a:ext cx="11444657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Titelplatzhalter 7"/>
          <p:cNvSpPr>
            <a:spLocks noGrp="1"/>
          </p:cNvSpPr>
          <p:nvPr>
            <p:ph type="title"/>
          </p:nvPr>
        </p:nvSpPr>
        <p:spPr>
          <a:xfrm>
            <a:off x="373671" y="365125"/>
            <a:ext cx="9280283" cy="786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373671" y="6383647"/>
            <a:ext cx="1800000" cy="3600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23.01.2020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26106" y="6394798"/>
            <a:ext cx="7539788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018330" y="6383647"/>
            <a:ext cx="18000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4C9A07A-BF59-6644-AD3B-2E3DF0E31C5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3" r:id="rId8"/>
    <p:sldLayoutId id="2147483656" r:id="rId9"/>
    <p:sldLayoutId id="2147483662" r:id="rId10"/>
    <p:sldLayoutId id="2147483660" r:id="rId11"/>
    <p:sldLayoutId id="2147483658" r:id="rId12"/>
    <p:sldLayoutId id="2147483659" r:id="rId13"/>
    <p:sldLayoutId id="2147483661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 spc="300">
          <a:solidFill>
            <a:schemeClr val="tx2"/>
          </a:solidFill>
          <a:latin typeface="Verdana" charset="0"/>
          <a:ea typeface="Verdana" charset="0"/>
          <a:cs typeface="Verdana" charset="0"/>
        </a:defRPr>
      </a:lvl1pPr>
    </p:titleStyle>
    <p:bodyStyle>
      <a:lvl1pPr marL="228600" indent="-228600" algn="l" defTabSz="914400" rtl="0" eaLnBrk="1" latinLnBrk="0" hangingPunct="1">
        <a:lnSpc>
          <a:spcPct val="140000"/>
        </a:lnSpc>
        <a:spcBef>
          <a:spcPts val="0"/>
        </a:spcBef>
        <a:buClr>
          <a:schemeClr val="tx2"/>
        </a:buClr>
        <a:buFont typeface="LucidaGrande" charset="0"/>
        <a:buChar char="▸"/>
        <a:defRPr sz="22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2"/>
        </a:buClr>
        <a:buFont typeface="LucidaGrande" charset="0"/>
        <a:buChar char="▹"/>
        <a:defRPr sz="20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LucidaGrande" charset="0"/>
        <a:buChar char="▹"/>
        <a:defRPr sz="18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LucidaGrande" charset="0"/>
        <a:buChar char="▸"/>
        <a:defRPr sz="18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LucidaGrande" charset="0"/>
        <a:buChar char="▸"/>
        <a:defRPr sz="1800" b="0" i="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de-DE" sz="4000" dirty="0"/>
              <a:t>The </a:t>
            </a:r>
            <a:r>
              <a:rPr lang="de-DE" sz="4000" dirty="0" err="1"/>
              <a:t>new</a:t>
            </a:r>
            <a:r>
              <a:rPr lang="de-DE" sz="4000" dirty="0"/>
              <a:t> </a:t>
            </a:r>
            <a:r>
              <a:rPr lang="de-DE" sz="4000"/>
              <a:t>DFN Cost </a:t>
            </a:r>
            <a:r>
              <a:rPr lang="de-DE" sz="4000" dirty="0"/>
              <a:t>Model</a:t>
            </a:r>
            <a:endParaRPr lang="de-DE" sz="4000" spc="3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DC089BB-E235-4293-82B0-D8389BD222BC}"/>
              </a:ext>
            </a:extLst>
          </p:cNvPr>
          <p:cNvSpPr txBox="1"/>
          <p:nvPr/>
        </p:nvSpPr>
        <p:spPr>
          <a:xfrm>
            <a:off x="838200" y="4284975"/>
            <a:ext cx="8179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>
                <a:solidFill>
                  <a:schemeClr val="tx2"/>
                </a:solidFill>
                <a:latin typeface="Verdana" charset="0"/>
                <a:ea typeface="Verdana" charset="0"/>
                <a:cs typeface="Verdana" charset="0"/>
              </a:rPr>
              <a:t>SIG-MSP Spring Meeting, </a:t>
            </a:r>
            <a:r>
              <a:rPr lang="de-DE" sz="1800" dirty="0" err="1">
                <a:solidFill>
                  <a:schemeClr val="tx2"/>
                </a:solidFill>
                <a:latin typeface="Verdana" charset="0"/>
                <a:ea typeface="Verdana" charset="0"/>
                <a:cs typeface="Verdana" charset="0"/>
              </a:rPr>
              <a:t>Copenhagen</a:t>
            </a:r>
            <a:r>
              <a:rPr lang="de-DE" sz="1800" dirty="0">
                <a:solidFill>
                  <a:schemeClr val="tx2"/>
                </a:solidFill>
                <a:latin typeface="Verdana" charset="0"/>
                <a:ea typeface="Verdana" charset="0"/>
                <a:cs typeface="Verdana" charset="0"/>
              </a:rPr>
              <a:t>, 13th March 2024</a:t>
            </a:r>
          </a:p>
        </p:txBody>
      </p:sp>
      <p:sp>
        <p:nvSpPr>
          <p:cNvPr id="7" name="Untertitel 6">
            <a:extLst>
              <a:ext uri="{FF2B5EF4-FFF2-40B4-BE49-F238E27FC236}">
                <a16:creationId xmlns:a16="http://schemas.microsoft.com/office/drawing/2014/main" id="{75DD6BBA-B338-4336-8654-5A734277F1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Dr. Leonie Schäfer (DFN)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453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DFN-Verein is a non-profit association with about 348 members</a:t>
            </a:r>
          </a:p>
          <a:p>
            <a:r>
              <a:rPr lang="en-GB" dirty="0"/>
              <a:t>Founded in 1984 as an association </a:t>
            </a:r>
            <a:br>
              <a:rPr lang="en-GB" dirty="0"/>
            </a:br>
            <a:r>
              <a:rPr lang="en-GB" dirty="0"/>
              <a:t>for the promotion of a German Research Network</a:t>
            </a:r>
          </a:p>
          <a:p>
            <a:r>
              <a:rPr lang="de-DE" dirty="0"/>
              <a:t>Members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primarily</a:t>
            </a:r>
            <a:r>
              <a:rPr lang="de-DE" dirty="0"/>
              <a:t> </a:t>
            </a:r>
            <a:r>
              <a:rPr lang="de-DE" dirty="0" err="1"/>
              <a:t>universities</a:t>
            </a:r>
            <a:r>
              <a:rPr lang="de-DE" dirty="0"/>
              <a:t> and </a:t>
            </a:r>
            <a:r>
              <a:rPr lang="de-DE" dirty="0" err="1"/>
              <a:t>research</a:t>
            </a:r>
            <a:r>
              <a:rPr lang="de-DE" dirty="0"/>
              <a:t> </a:t>
            </a:r>
            <a:r>
              <a:rPr lang="de-DE" dirty="0" err="1"/>
              <a:t>institutes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at </a:t>
            </a:r>
            <a:r>
              <a:rPr lang="de-DE" dirty="0" err="1"/>
              <a:t>over</a:t>
            </a:r>
            <a:r>
              <a:rPr lang="de-DE" dirty="0"/>
              <a:t> 800 </a:t>
            </a:r>
            <a:r>
              <a:rPr lang="de-DE" dirty="0" err="1"/>
              <a:t>sites</a:t>
            </a:r>
            <a:r>
              <a:rPr lang="de-DE" dirty="0"/>
              <a:t>, </a:t>
            </a:r>
            <a:r>
              <a:rPr lang="de-DE" dirty="0" err="1"/>
              <a:t>serving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2.5m </a:t>
            </a:r>
            <a:r>
              <a:rPr lang="de-DE" dirty="0" err="1"/>
              <a:t>students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researchers</a:t>
            </a:r>
            <a:endParaRPr lang="de-DE" dirty="0"/>
          </a:p>
          <a:p>
            <a:r>
              <a:rPr lang="en-GB" sz="2400" dirty="0"/>
              <a:t>Annual Revenue and Expenditure since 2007: ~60 Mio € </a:t>
            </a:r>
          </a:p>
          <a:p>
            <a:pPr lvl="1"/>
            <a:r>
              <a:rPr lang="en-GB" dirty="0"/>
              <a:t>revenue mainly service fees, some project funding (esp. GÉANT)</a:t>
            </a:r>
          </a:p>
          <a:p>
            <a:r>
              <a:rPr lang="de-DE" dirty="0"/>
              <a:t>DFN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government</a:t>
            </a:r>
            <a:r>
              <a:rPr lang="de-DE" dirty="0"/>
              <a:t>-independent </a:t>
            </a:r>
            <a:r>
              <a:rPr lang="de-DE" dirty="0" err="1"/>
              <a:t>organisation</a:t>
            </a:r>
            <a:endParaRPr lang="en-GB" dirty="0"/>
          </a:p>
          <a:p>
            <a:endParaRPr lang="en-GB" dirty="0"/>
          </a:p>
          <a:p>
            <a:pPr lvl="1"/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Organisation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BF17BE-8ACB-4C1B-8B1E-2A8D97A4D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A07A-BF59-6644-AD3B-2E3DF0E31C5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07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Stakeholders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A07A-BF59-6644-AD3B-2E3DF0E31C5F}" type="slidenum">
              <a:rPr lang="de-DE" smtClean="0"/>
              <a:t>3</a:t>
            </a:fld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373671" y="1343295"/>
            <a:ext cx="11444400" cy="486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40000"/>
              </a:lnSpc>
              <a:spcBef>
                <a:spcPts val="0"/>
              </a:spcBef>
              <a:buClr>
                <a:schemeClr val="tx2"/>
              </a:buClr>
              <a:buFont typeface="LucidaGrande" charset="0"/>
              <a:buChar char="▸"/>
              <a:defRPr sz="2200" b="0" i="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2"/>
              </a:buClr>
              <a:buFont typeface="LucidaGrande" charset="0"/>
              <a:buChar char="▹"/>
              <a:defRPr sz="2000" b="0" i="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LucidaGrande" charset="0"/>
              <a:buChar char="▹"/>
              <a:defRPr sz="1800" b="0" i="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LucidaGrande" charset="0"/>
              <a:buChar char="▸"/>
              <a:defRPr sz="1800" b="0" i="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LucidaGrande" charset="0"/>
              <a:buChar char="▸"/>
              <a:defRPr sz="1800" b="0" i="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Universities and Polytechnics</a:t>
            </a:r>
          </a:p>
          <a:p>
            <a:r>
              <a:rPr lang="en-GB" sz="2400" dirty="0"/>
              <a:t>Research Institutions</a:t>
            </a:r>
          </a:p>
          <a:p>
            <a:pPr lvl="1"/>
            <a:r>
              <a:rPr lang="en-GB" dirty="0"/>
              <a:t>e.g. Max-Planck-Society, Fraunhofer-Society, Leibniz Association</a:t>
            </a:r>
          </a:p>
          <a:p>
            <a:r>
              <a:rPr lang="en-GB" sz="2400" dirty="0"/>
              <a:t>Government agencies with close relations to R&amp;E</a:t>
            </a:r>
          </a:p>
          <a:p>
            <a:pPr lvl="1"/>
            <a:r>
              <a:rPr lang="en-GB" dirty="0"/>
              <a:t>e.g. German National Weather Service</a:t>
            </a:r>
          </a:p>
          <a:p>
            <a:r>
              <a:rPr lang="en-GB" sz="2400" dirty="0"/>
              <a:t>Commercial companies with R&amp;E department</a:t>
            </a:r>
          </a:p>
          <a:p>
            <a:pPr lvl="1"/>
            <a:r>
              <a:rPr lang="en-GB" dirty="0"/>
              <a:t>e.g. Porsche, Bayer Life Science</a:t>
            </a:r>
          </a:p>
          <a:p>
            <a:pPr marL="457200" lvl="1" indent="0">
              <a:buFont typeface="LucidaGrande" charset="0"/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02561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</a:t>
            </a:r>
            <a:r>
              <a:rPr lang="en-GB" dirty="0" err="1"/>
              <a:t>otivation</a:t>
            </a:r>
            <a:r>
              <a:rPr lang="en-GB" dirty="0"/>
              <a:t> – The new DFN Cost Model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A07A-BF59-6644-AD3B-2E3DF0E31C5F}" type="slidenum">
              <a:rPr lang="de-DE" smtClean="0"/>
              <a:t>4</a:t>
            </a:fld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373671" y="1343295"/>
            <a:ext cx="11444400" cy="486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40000"/>
              </a:lnSpc>
              <a:spcBef>
                <a:spcPts val="0"/>
              </a:spcBef>
              <a:buClr>
                <a:schemeClr val="tx2"/>
              </a:buClr>
              <a:buFont typeface="LucidaGrande" charset="0"/>
              <a:buChar char="▸"/>
              <a:defRPr sz="2200" b="0" i="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2"/>
              </a:buClr>
              <a:buFont typeface="LucidaGrande" charset="0"/>
              <a:buChar char="▹"/>
              <a:defRPr sz="2000" b="0" i="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LucidaGrande" charset="0"/>
              <a:buChar char="▹"/>
              <a:defRPr sz="1800" b="0" i="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LucidaGrande" charset="0"/>
              <a:buChar char="▸"/>
              <a:defRPr sz="1800" b="0" i="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LucidaGrande" charset="0"/>
              <a:buChar char="▸"/>
              <a:defRPr sz="1800" b="0" i="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Inflation - the cost model had not been updated for 20 years</a:t>
            </a:r>
          </a:p>
          <a:p>
            <a:r>
              <a:rPr lang="en-GB" sz="2400" dirty="0"/>
              <a:t>Clarification of the model - decoupling the service package from connectivity</a:t>
            </a:r>
          </a:p>
          <a:p>
            <a:r>
              <a:rPr lang="en-GB" sz="2400" dirty="0"/>
              <a:t>Clear rules for cluster connections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614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61A851-D694-4999-A6A2-16579FF09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Bandwidth</a:t>
            </a:r>
            <a:r>
              <a:rPr lang="de-DE" dirty="0"/>
              <a:t> </a:t>
            </a:r>
            <a:r>
              <a:rPr lang="de-DE" dirty="0" err="1"/>
              <a:t>Categories</a:t>
            </a:r>
            <a:r>
              <a:rPr lang="de-DE" dirty="0"/>
              <a:t> – Annual Fees</a:t>
            </a:r>
            <a:endParaRPr lang="en-GB" dirty="0"/>
          </a:p>
        </p:txBody>
      </p:sp>
      <p:sp>
        <p:nvSpPr>
          <p:cNvPr id="3" name="Medienplatzhalter 2">
            <a:extLst>
              <a:ext uri="{FF2B5EF4-FFF2-40B4-BE49-F238E27FC236}">
                <a16:creationId xmlns:a16="http://schemas.microsoft.com/office/drawing/2014/main" id="{72739F7B-C62D-4070-825A-BFF2F75B8722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2398D8E-2353-4596-876E-6CD516099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A07A-BF59-6644-AD3B-2E3DF0E31C5F}" type="slidenum">
              <a:rPr lang="de-DE" smtClean="0"/>
              <a:t>5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D083D51-1D14-494E-AC2C-36137E4A8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2830" y="1531620"/>
            <a:ext cx="5006340" cy="379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811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1E8096-51D1-4BC1-AC89-9A79F067F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Service Package </a:t>
            </a:r>
            <a:r>
              <a:rPr lang="de-DE" dirty="0" err="1"/>
              <a:t>Categories</a:t>
            </a:r>
            <a:r>
              <a:rPr lang="de-DE" dirty="0"/>
              <a:t> – Annual Fees</a:t>
            </a:r>
            <a:endParaRPr lang="en-GB" dirty="0"/>
          </a:p>
        </p:txBody>
      </p:sp>
      <p:sp>
        <p:nvSpPr>
          <p:cNvPr id="3" name="Medienplatzhalter 2">
            <a:extLst>
              <a:ext uri="{FF2B5EF4-FFF2-40B4-BE49-F238E27FC236}">
                <a16:creationId xmlns:a16="http://schemas.microsoft.com/office/drawing/2014/main" id="{7CD9389A-D408-4F27-B4A8-5995DDD652FF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C24F142-C6BD-477A-9B12-6F7DF49C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A07A-BF59-6644-AD3B-2E3DF0E31C5F}" type="slidenum">
              <a:rPr lang="de-DE" smtClean="0"/>
              <a:t>6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C683A4C-739D-4663-8BA4-DEC4CB6D0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5680" y="1516380"/>
            <a:ext cx="5120640" cy="382524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FCA49A27-A991-4384-BCB8-1B879917E701}"/>
              </a:ext>
            </a:extLst>
          </p:cNvPr>
          <p:cNvSpPr txBox="1"/>
          <p:nvPr/>
        </p:nvSpPr>
        <p:spPr>
          <a:xfrm>
            <a:off x="243281" y="5721292"/>
            <a:ext cx="11786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DFN Services: DFN-CERT, DFN-PKI, DFN-AAI, </a:t>
            </a:r>
            <a:r>
              <a:rPr lang="en-GB" dirty="0" err="1"/>
              <a:t>DFNconf</a:t>
            </a:r>
            <a:r>
              <a:rPr lang="en-GB" dirty="0"/>
              <a:t>, </a:t>
            </a:r>
            <a:r>
              <a:rPr lang="en-GB" dirty="0" err="1"/>
              <a:t>eduroam</a:t>
            </a:r>
            <a:r>
              <a:rPr lang="en-GB" dirty="0"/>
              <a:t>, DFN-</a:t>
            </a:r>
            <a:r>
              <a:rPr lang="en-GB" dirty="0" err="1"/>
              <a:t>MailSupport</a:t>
            </a:r>
            <a:r>
              <a:rPr lang="en-GB" dirty="0"/>
              <a:t>, DFN-Listserv</a:t>
            </a:r>
          </a:p>
        </p:txBody>
      </p:sp>
    </p:spTree>
    <p:extLst>
      <p:ext uri="{BB962C8B-B14F-4D97-AF65-F5344CB8AC3E}">
        <p14:creationId xmlns:p14="http://schemas.microsoft.com/office/powerpoint/2010/main" val="363692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DFN Benefits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A07A-BF59-6644-AD3B-2E3DF0E31C5F}" type="slidenum">
              <a:rPr lang="de-DE" smtClean="0"/>
              <a:t>7</a:t>
            </a:fld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373671" y="1343295"/>
            <a:ext cx="11444400" cy="486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40000"/>
              </a:lnSpc>
              <a:spcBef>
                <a:spcPts val="0"/>
              </a:spcBef>
              <a:buClr>
                <a:schemeClr val="tx2"/>
              </a:buClr>
              <a:buFont typeface="LucidaGrande" charset="0"/>
              <a:buChar char="▸"/>
              <a:defRPr sz="2200" b="0" i="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2"/>
              </a:buClr>
              <a:buFont typeface="LucidaGrande" charset="0"/>
              <a:buChar char="▹"/>
              <a:defRPr sz="2000" b="0" i="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LucidaGrande" charset="0"/>
              <a:buChar char="▹"/>
              <a:defRPr sz="1800" b="0" i="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LucidaGrande" charset="0"/>
              <a:buChar char="▸"/>
              <a:defRPr sz="1800" b="0" i="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LucidaGrande" charset="0"/>
              <a:buChar char="▸"/>
              <a:defRPr sz="1800" b="0" i="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Last mile is included</a:t>
            </a:r>
          </a:p>
          <a:p>
            <a:r>
              <a:rPr lang="en-GB" sz="2400" dirty="0"/>
              <a:t>No additional costs for locations that are difficult to access</a:t>
            </a:r>
          </a:p>
          <a:p>
            <a:r>
              <a:rPr lang="en-GB" sz="2400" dirty="0"/>
              <a:t>Users receive their connectivity end-to-end, e.g. 100G to CERN</a:t>
            </a:r>
          </a:p>
          <a:p>
            <a:r>
              <a:rPr lang="en-GB" sz="2400" dirty="0"/>
              <a:t>Multi-Terabit Network offering 200 Gigabit/s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93FD48E-EB9D-49E0-B77D-6F3F9867E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1156" y="3664601"/>
            <a:ext cx="4438790" cy="246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334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-681395" y="3273605"/>
            <a:ext cx="9920811" cy="6027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spc="300">
                <a:solidFill>
                  <a:schemeClr val="tx2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de-DE" sz="3600" dirty="0" err="1">
                <a:solidFill>
                  <a:schemeClr val="accent6"/>
                </a:solidFill>
              </a:rPr>
              <a:t>Questions</a:t>
            </a:r>
            <a:r>
              <a:rPr lang="de-DE" sz="3600" dirty="0">
                <a:solidFill>
                  <a:schemeClr val="accent6"/>
                </a:solidFill>
              </a:rPr>
              <a:t> ?</a:t>
            </a:r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60"/>
          <a:stretch/>
        </p:blipFill>
        <p:spPr>
          <a:xfrm>
            <a:off x="914403" y="4772241"/>
            <a:ext cx="11277598" cy="1361467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105784" y="5472961"/>
            <a:ext cx="4104708" cy="9462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1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10"/>
          <p:cNvCxnSpPr/>
          <p:nvPr/>
        </p:nvCxnSpPr>
        <p:spPr>
          <a:xfrm flipV="1">
            <a:off x="1892595" y="6365088"/>
            <a:ext cx="10299406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V="1">
            <a:off x="1402433" y="6537089"/>
            <a:ext cx="1078956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>
          <a:xfrm>
            <a:off x="1338823" y="6268977"/>
            <a:ext cx="4104708" cy="205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1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754109" y="6422995"/>
            <a:ext cx="4104708" cy="2058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71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754109" y="4293704"/>
            <a:ext cx="11437891" cy="2488759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243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Corporate Design Farben DFN 2017">
      <a:dk1>
        <a:srgbClr val="4C4D4C"/>
      </a:dk1>
      <a:lt1>
        <a:srgbClr val="FFFFFF"/>
      </a:lt1>
      <a:dk2>
        <a:srgbClr val="0089BF"/>
      </a:dk2>
      <a:lt2>
        <a:srgbClr val="DAE9F1"/>
      </a:lt2>
      <a:accent1>
        <a:srgbClr val="EC952D"/>
      </a:accent1>
      <a:accent2>
        <a:srgbClr val="912A7D"/>
      </a:accent2>
      <a:accent3>
        <a:srgbClr val="91BF3E"/>
      </a:accent3>
      <a:accent4>
        <a:srgbClr val="4C4D4C"/>
      </a:accent4>
      <a:accent5>
        <a:srgbClr val="00639B"/>
      </a:accent5>
      <a:accent6>
        <a:srgbClr val="0084BF"/>
      </a:accent6>
      <a:hlink>
        <a:srgbClr val="912A7D"/>
      </a:hlink>
      <a:folHlink>
        <a:srgbClr val="738F97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ispiel präsenation CD" id="{498956D8-B4F7-E943-AE87-25BA1B5B12CA}" vid="{D75A942B-1B4F-F04E-AD54-0456A4F86E6B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252</Words>
  <Application>Microsoft Office PowerPoint</Application>
  <PresentationFormat>Breitbild</PresentationFormat>
  <Paragraphs>40</Paragraphs>
  <Slides>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LucidaGrande</vt:lpstr>
      <vt:lpstr>Verdana</vt:lpstr>
      <vt:lpstr>Office-Design</vt:lpstr>
      <vt:lpstr>The new DFN Cost Model</vt:lpstr>
      <vt:lpstr>Organisation</vt:lpstr>
      <vt:lpstr>Stakeholders</vt:lpstr>
      <vt:lpstr>Motivation – The new DFN Cost Model</vt:lpstr>
      <vt:lpstr>Bandwidth Categories – Annual Fees</vt:lpstr>
      <vt:lpstr>Service Package Categories – Annual Fees</vt:lpstr>
      <vt:lpstr>DFN Benefits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Präsentationstitel</dc:title>
  <dc:creator>Nina Bark</dc:creator>
  <cp:lastModifiedBy>Leonie Schäfer</cp:lastModifiedBy>
  <cp:revision>392</cp:revision>
  <cp:lastPrinted>2018-01-16T16:12:26Z</cp:lastPrinted>
  <dcterms:created xsi:type="dcterms:W3CDTF">2017-07-18T10:57:16Z</dcterms:created>
  <dcterms:modified xsi:type="dcterms:W3CDTF">2024-03-11T21:31:18Z</dcterms:modified>
</cp:coreProperties>
</file>