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21383625" cy="30275213"/>
  <p:notesSz cx="6811963" cy="9942513"/>
  <p:defaultTextStyle>
    <a:defPPr>
      <a:defRPr lang="fr-FR"/>
    </a:defPPr>
    <a:lvl1pPr marL="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1pPr>
    <a:lvl2pPr marL="1475744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2pPr>
    <a:lvl3pPr marL="295148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3pPr>
    <a:lvl4pPr marL="4427231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4pPr>
    <a:lvl5pPr marL="5902975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5pPr>
    <a:lvl6pPr marL="737871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6pPr>
    <a:lvl7pPr marL="8854462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7pPr>
    <a:lvl8pPr marL="10330206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8pPr>
    <a:lvl9pPr marL="1180595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49" userDrawn="1">
          <p15:clr>
            <a:srgbClr val="A4A3A4"/>
          </p15:clr>
        </p15:guide>
        <p15:guide id="2" pos="10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99902D-187B-0108-9843-02518AECCD71}" name="Floriane Sophie Muller" initials="FM" userId="S::Floriane.Muller@unige.ch::6b4d021e-e778-4371-88a5-9f255b274acf" providerId="AD"/>
  <p188:author id="{DC9548B6-A849-64B5-99A8-E2862C84EECF}" name="Floriane Sophie Muller" initials="FS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riane Sophie Muller" initials="FSM" lastIdx="6" clrIdx="0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2" name="Dimitri Donzé" initials="DD" lastIdx="6" clrIdx="1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3" name="Jean-Blaise Claivaz" initials="JC" lastIdx="4" clrIdx="2">
    <p:extLst>
      <p:ext uri="{19B8F6BF-5375-455C-9EA6-DF929625EA0E}">
        <p15:presenceInfo xmlns:p15="http://schemas.microsoft.com/office/powerpoint/2012/main" userId="S-1-5-21-2549886845-264585227-397852783-32795" providerId="AD"/>
      </p:ext>
    </p:extLst>
  </p:cmAuthor>
  <p:cmAuthor id="4" name="Elena Maria Fachinotti" initials="EMF" lastIdx="3" clrIdx="3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63"/>
    <a:srgbClr val="000000"/>
    <a:srgbClr val="E46C0A"/>
    <a:srgbClr val="F79B4F"/>
    <a:srgbClr val="FFFFFF"/>
    <a:srgbClr val="E6E6E6"/>
    <a:srgbClr val="E59D62"/>
    <a:srgbClr val="E0A8C3"/>
    <a:srgbClr val="FF85B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0" autoAdjust="0"/>
    <p:restoredTop sz="94690" autoAdjust="0"/>
  </p:normalViewPr>
  <p:slideViewPr>
    <p:cSldViewPr>
      <p:cViewPr>
        <p:scale>
          <a:sx n="50" d="100"/>
          <a:sy n="50" d="100"/>
        </p:scale>
        <p:origin x="1854" y="-4734"/>
      </p:cViewPr>
      <p:guideLst>
        <p:guide orient="horz" pos="10049"/>
        <p:guide pos="10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2" cy="648954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5" y="17155953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9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8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3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7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9263" y="7568804"/>
            <a:ext cx="15930057" cy="16124354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1664" y="7568804"/>
            <a:ext cx="47441207" cy="16124354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8" y="19454631"/>
            <a:ext cx="18176082" cy="6012994"/>
          </a:xfrm>
        </p:spPr>
        <p:txBody>
          <a:bodyPr anchor="t"/>
          <a:lstStyle>
            <a:lvl1pPr algn="l">
              <a:defRPr sz="12922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8" y="12831930"/>
            <a:ext cx="18176082" cy="6622701"/>
          </a:xfrm>
        </p:spPr>
        <p:txBody>
          <a:bodyPr anchor="b"/>
          <a:lstStyle>
            <a:lvl1pPr marL="0" indent="0">
              <a:buNone/>
              <a:defRPr sz="6427">
                <a:solidFill>
                  <a:schemeClr val="tx1">
                    <a:tint val="75000"/>
                  </a:schemeClr>
                </a:solidFill>
              </a:defRPr>
            </a:lvl1pPr>
            <a:lvl2pPr marL="1474614" indent="0">
              <a:buNone/>
              <a:defRPr sz="5790">
                <a:solidFill>
                  <a:schemeClr val="tx1">
                    <a:tint val="75000"/>
                  </a:schemeClr>
                </a:solidFill>
              </a:defRPr>
            </a:lvl2pPr>
            <a:lvl3pPr marL="294922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384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8456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7307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7684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1665" y="44095288"/>
            <a:ext cx="31685632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583690" y="44095288"/>
            <a:ext cx="31685631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1" y="6776886"/>
            <a:ext cx="9448149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1" y="9601167"/>
            <a:ext cx="9448149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5" y="6776886"/>
            <a:ext cx="9451860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5" y="9601167"/>
            <a:ext cx="9451860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05403"/>
            <a:ext cx="7035065" cy="5129967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1" cy="25839055"/>
          </a:xfrm>
        </p:spPr>
        <p:txBody>
          <a:bodyPr/>
          <a:lstStyle>
            <a:lvl1pPr>
              <a:defRPr sz="10310"/>
            </a:lvl1pPr>
            <a:lvl2pPr>
              <a:defRPr sz="9039"/>
            </a:lvl2pPr>
            <a:lvl3pPr>
              <a:defRPr sz="7767"/>
            </a:lvl3pPr>
            <a:lvl4pPr>
              <a:defRPr sz="6427"/>
            </a:lvl4pPr>
            <a:lvl5pPr>
              <a:defRPr sz="6427"/>
            </a:lvl5pPr>
            <a:lvl6pPr>
              <a:defRPr sz="6427"/>
            </a:lvl6pPr>
            <a:lvl7pPr>
              <a:defRPr sz="6427"/>
            </a:lvl7pPr>
            <a:lvl8pPr>
              <a:defRPr sz="6427"/>
            </a:lvl8pPr>
            <a:lvl9pPr>
              <a:defRPr sz="64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2" y="6335373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1" y="21192650"/>
            <a:ext cx="12830175" cy="2501913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1" y="2705148"/>
            <a:ext cx="12830175" cy="18165128"/>
          </a:xfrm>
        </p:spPr>
        <p:txBody>
          <a:bodyPr/>
          <a:lstStyle>
            <a:lvl1pPr marL="0" indent="0">
              <a:buNone/>
              <a:defRPr sz="10310"/>
            </a:lvl1pPr>
            <a:lvl2pPr marL="1474614" indent="0">
              <a:buNone/>
              <a:defRPr sz="9039"/>
            </a:lvl2pPr>
            <a:lvl3pPr marL="2949228" indent="0">
              <a:buNone/>
              <a:defRPr sz="7767"/>
            </a:lvl3pPr>
            <a:lvl4pPr marL="4423843" indent="0">
              <a:buNone/>
              <a:defRPr sz="6427"/>
            </a:lvl4pPr>
            <a:lvl5pPr marL="5898456" indent="0">
              <a:buNone/>
              <a:defRPr sz="6427"/>
            </a:lvl5pPr>
            <a:lvl6pPr marL="7373070" indent="0">
              <a:buNone/>
              <a:defRPr sz="6427"/>
            </a:lvl6pPr>
            <a:lvl7pPr marL="8847684" indent="0">
              <a:buNone/>
              <a:defRPr sz="6427"/>
            </a:lvl7pPr>
            <a:lvl8pPr marL="10322298" indent="0">
              <a:buNone/>
              <a:defRPr sz="6427"/>
            </a:lvl8pPr>
            <a:lvl9pPr marL="11796912" indent="0">
              <a:buNone/>
              <a:defRPr sz="6427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1" y="23694562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7064219"/>
            <a:ext cx="19245263" cy="19980241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1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10.10.2024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2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9228" rtl="0" eaLnBrk="1" latinLnBrk="0" hangingPunct="1">
        <a:spcBef>
          <a:spcPct val="0"/>
        </a:spcBef>
        <a:buNone/>
        <a:defRPr sz="14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960" indent="-1105960" algn="l" defTabSz="2949228" rtl="0" eaLnBrk="1" latinLnBrk="0" hangingPunct="1">
        <a:spcBef>
          <a:spcPct val="20000"/>
        </a:spcBef>
        <a:buFont typeface="Arial" pitchFamily="34" charset="0"/>
        <a:buChar char="•"/>
        <a:defRPr sz="10310" kern="1200">
          <a:solidFill>
            <a:schemeClr val="tx1"/>
          </a:solidFill>
          <a:latin typeface="+mn-lt"/>
          <a:ea typeface="+mn-ea"/>
          <a:cs typeface="+mn-cs"/>
        </a:defRPr>
      </a:lvl1pPr>
      <a:lvl2pPr marL="2396248" indent="-921634" algn="l" defTabSz="2949228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6536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7767" kern="1200">
          <a:solidFill>
            <a:schemeClr val="tx1"/>
          </a:solidFill>
          <a:latin typeface="+mn-lt"/>
          <a:ea typeface="+mn-ea"/>
          <a:cs typeface="+mn-cs"/>
        </a:defRPr>
      </a:lvl3pPr>
      <a:lvl4pPr marL="5161148" indent="-737307" algn="l" defTabSz="2949228" rtl="0" eaLnBrk="1" latinLnBrk="0" hangingPunct="1">
        <a:spcBef>
          <a:spcPct val="20000"/>
        </a:spcBef>
        <a:buFont typeface="Arial" pitchFamily="34" charset="0"/>
        <a:buChar char="–"/>
        <a:defRPr sz="6427" kern="1200">
          <a:solidFill>
            <a:schemeClr val="tx1"/>
          </a:solidFill>
          <a:latin typeface="+mn-lt"/>
          <a:ea typeface="+mn-ea"/>
          <a:cs typeface="+mn-cs"/>
        </a:defRPr>
      </a:lvl4pPr>
      <a:lvl5pPr marL="6635764" indent="-737307" algn="l" defTabSz="2949228" rtl="0" eaLnBrk="1" latinLnBrk="0" hangingPunct="1">
        <a:spcBef>
          <a:spcPct val="20000"/>
        </a:spcBef>
        <a:buFont typeface="Arial" pitchFamily="34" charset="0"/>
        <a:buChar char="»"/>
        <a:defRPr sz="6427" kern="1200">
          <a:solidFill>
            <a:schemeClr val="tx1"/>
          </a:solidFill>
          <a:latin typeface="+mn-lt"/>
          <a:ea typeface="+mn-ea"/>
          <a:cs typeface="+mn-cs"/>
        </a:defRPr>
      </a:lvl5pPr>
      <a:lvl6pPr marL="8110377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6pPr>
      <a:lvl7pPr marL="9584991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7pPr>
      <a:lvl8pPr marL="11059605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8pPr>
      <a:lvl9pPr marL="12534220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1pPr>
      <a:lvl2pPr marL="147461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2pPr>
      <a:lvl3pPr marL="294922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3pPr>
      <a:lvl4pPr marL="4423843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4pPr>
      <a:lvl5pPr marL="5898456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5pPr>
      <a:lvl6pPr marL="737307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6pPr>
      <a:lvl7pPr marL="884768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7pPr>
      <a:lvl8pPr marL="1032229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8pPr>
      <a:lvl9pPr marL="11796912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6.svg"/><Relationship Id="rId21" Type="http://schemas.openxmlformats.org/officeDocument/2006/relationships/image" Target="../media/image20.svg"/><Relationship Id="rId34" Type="http://schemas.openxmlformats.org/officeDocument/2006/relationships/image" Target="../media/image31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hyperlink" Target="https://doi.org/10.5281/zenodo.13903984" TargetMode="External"/><Relationship Id="rId38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hyperlink" Target="http://creativecommons.org/licenses/by-sa/4.0/deed.fr" TargetMode="External"/><Relationship Id="rId37" Type="http://schemas.openxmlformats.org/officeDocument/2006/relationships/image" Target="../media/image34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3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gif"/><Relationship Id="rId35" Type="http://schemas.openxmlformats.org/officeDocument/2006/relationships/image" Target="../media/image32.svg"/><Relationship Id="rId8" Type="http://schemas.openxmlformats.org/officeDocument/2006/relationships/image" Target="../media/image7.png"/><Relationship Id="rId3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que 17" descr="Machine à écrire">
            <a:extLst>
              <a:ext uri="{FF2B5EF4-FFF2-40B4-BE49-F238E27FC236}">
                <a16:creationId xmlns:a16="http://schemas.microsoft.com/office/drawing/2014/main" id="{BE3343EE-6402-4C6F-9E85-1DC6C9B7ED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749003">
            <a:off x="162365" y="2400042"/>
            <a:ext cx="1293256" cy="1293256"/>
          </a:xfrm>
          <a:prstGeom prst="rect">
            <a:avLst/>
          </a:prstGeom>
        </p:spPr>
      </p:pic>
      <p:pic>
        <p:nvPicPr>
          <p:cNvPr id="27" name="Graphique 26" descr="Badge professionnel">
            <a:extLst>
              <a:ext uri="{FF2B5EF4-FFF2-40B4-BE49-F238E27FC236}">
                <a16:creationId xmlns:a16="http://schemas.microsoft.com/office/drawing/2014/main" id="{75B94D72-59CA-4328-BFAB-86AADEF0C5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60597">
            <a:off x="-213503" y="3559973"/>
            <a:ext cx="1645819" cy="159074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73C0136-7AAB-40E6-89B3-964BF27F3AA1}"/>
              </a:ext>
            </a:extLst>
          </p:cNvPr>
          <p:cNvSpPr/>
          <p:nvPr/>
        </p:nvSpPr>
        <p:spPr>
          <a:xfrm>
            <a:off x="1135684" y="124657"/>
            <a:ext cx="19132026" cy="3257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49820">
              <a:defRPr/>
            </a:pPr>
            <a:endParaRPr lang="fr-CH" sz="5792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5559" y="540023"/>
            <a:ext cx="17756174" cy="2284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949820">
              <a:spcAft>
                <a:spcPts val="849"/>
              </a:spcAft>
              <a:defRPr/>
            </a:pPr>
            <a:r>
              <a:rPr lang="fr-FR" sz="8486" b="1" cap="all" dirty="0">
                <a:solidFill>
                  <a:srgbClr val="CF0063"/>
                </a:solidFill>
                <a:latin typeface="TheSansOsF Bold" panose="020B0702050302020203" pitchFamily="34" charset="0"/>
              </a:rPr>
              <a:t>Archive ouverte </a:t>
            </a:r>
            <a:r>
              <a:rPr lang="fr-FR" sz="8486" b="1" dirty="0">
                <a:solidFill>
                  <a:srgbClr val="CF0063"/>
                </a:solidFill>
                <a:latin typeface="TheSansOsF Bold" panose="020B0702050302020203" pitchFamily="34" charset="0"/>
              </a:rPr>
              <a:t>UNIGE</a:t>
            </a:r>
          </a:p>
          <a:p>
            <a:pPr algn="ctr">
              <a:defRPr/>
            </a:pPr>
            <a:r>
              <a:rPr lang="fr-FR" sz="5091" dirty="0">
                <a:solidFill>
                  <a:srgbClr val="CF0063"/>
                </a:solidFill>
                <a:latin typeface="TheSansOsF Plain" panose="020B0502050302020203" pitchFamily="34" charset="0"/>
              </a:rPr>
              <a:t>Le dépôt numérique du patrimoine scientifique de l'Université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604046B7-7472-4E91-8687-F257E974FDD8}"/>
              </a:ext>
            </a:extLst>
          </p:cNvPr>
          <p:cNvSpPr txBox="1"/>
          <p:nvPr/>
        </p:nvSpPr>
        <p:spPr>
          <a:xfrm>
            <a:off x="12806416" y="24027052"/>
            <a:ext cx="8029906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FR" sz="4000" dirty="0">
                <a:latin typeface="TheSansOsF Light" panose="020B0302050302020203" pitchFamily="34" charset="0"/>
              </a:rPr>
              <a:t>Les </a:t>
            </a:r>
            <a:r>
              <a:rPr lang="fr-FR" sz="4000" dirty="0" err="1">
                <a:latin typeface="TheSansOsF Light" panose="020B0302050302020203" pitchFamily="34" charset="0"/>
              </a:rPr>
              <a:t>auteur-es</a:t>
            </a:r>
            <a:r>
              <a:rPr lang="fr-FR" sz="4000" dirty="0">
                <a:latin typeface="TheSansOsF Light" panose="020B0302050302020203" pitchFamily="34" charset="0"/>
              </a:rPr>
              <a:t> UNIGE ont l’obligation de déposer leurs publications dans l’Archive ouverte.</a:t>
            </a:r>
          </a:p>
        </p:txBody>
      </p:sp>
      <p:pic>
        <p:nvPicPr>
          <p:cNvPr id="11" name="Graphique 10" descr="Livres">
            <a:extLst>
              <a:ext uri="{FF2B5EF4-FFF2-40B4-BE49-F238E27FC236}">
                <a16:creationId xmlns:a16="http://schemas.microsoft.com/office/drawing/2014/main" id="{D92100E0-F598-4DB2-AFF6-74895EEA3D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12122">
            <a:off x="20366413" y="1650925"/>
            <a:ext cx="1293256" cy="1293256"/>
          </a:xfrm>
          <a:prstGeom prst="rect">
            <a:avLst/>
          </a:prstGeom>
        </p:spPr>
      </p:pic>
      <p:pic>
        <p:nvPicPr>
          <p:cNvPr id="20" name="Graphique 19" descr="Document">
            <a:extLst>
              <a:ext uri="{FF2B5EF4-FFF2-40B4-BE49-F238E27FC236}">
                <a16:creationId xmlns:a16="http://schemas.microsoft.com/office/drawing/2014/main" id="{EEED21B3-09FC-4B4A-BB9A-03C334701F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67656">
            <a:off x="20583795" y="-177828"/>
            <a:ext cx="1061577" cy="1061577"/>
          </a:xfrm>
          <a:prstGeom prst="rect">
            <a:avLst/>
          </a:prstGeom>
        </p:spPr>
      </p:pic>
      <p:pic>
        <p:nvPicPr>
          <p:cNvPr id="24" name="Graphique 23" descr="Papier">
            <a:extLst>
              <a:ext uri="{FF2B5EF4-FFF2-40B4-BE49-F238E27FC236}">
                <a16:creationId xmlns:a16="http://schemas.microsoft.com/office/drawing/2014/main" id="{46D41D8F-0D4C-47A2-9BB9-A84F93E97A2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953686">
            <a:off x="19995041" y="3938004"/>
            <a:ext cx="1293256" cy="1293256"/>
          </a:xfrm>
          <a:prstGeom prst="rect">
            <a:avLst/>
          </a:prstGeom>
        </p:spPr>
      </p:pic>
      <p:pic>
        <p:nvPicPr>
          <p:cNvPr id="33" name="Graphique 32" descr="Diagramme de Venn">
            <a:extLst>
              <a:ext uri="{FF2B5EF4-FFF2-40B4-BE49-F238E27FC236}">
                <a16:creationId xmlns:a16="http://schemas.microsoft.com/office/drawing/2014/main" id="{C1663108-54B7-4592-A491-981A23E5F5B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-334116" y="-121539"/>
            <a:ext cx="1293256" cy="1293256"/>
          </a:xfrm>
          <a:prstGeom prst="rect">
            <a:avLst/>
          </a:prstGeom>
        </p:spPr>
      </p:pic>
      <p:pic>
        <p:nvPicPr>
          <p:cNvPr id="35" name="Graphique 34" descr="Engrenages">
            <a:extLst>
              <a:ext uri="{FF2B5EF4-FFF2-40B4-BE49-F238E27FC236}">
                <a16:creationId xmlns:a16="http://schemas.microsoft.com/office/drawing/2014/main" id="{EFAAE391-1210-463C-BB86-CF3E90612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067866" y="2837667"/>
            <a:ext cx="868959" cy="868959"/>
          </a:xfrm>
          <a:prstGeom prst="rect">
            <a:avLst/>
          </a:prstGeom>
        </p:spPr>
      </p:pic>
      <p:pic>
        <p:nvPicPr>
          <p:cNvPr id="37" name="Graphique 36" descr="Tête avec engrenages">
            <a:extLst>
              <a:ext uri="{FF2B5EF4-FFF2-40B4-BE49-F238E27FC236}">
                <a16:creationId xmlns:a16="http://schemas.microsoft.com/office/drawing/2014/main" id="{D9A40F04-7273-4A73-B3AE-23E2253A678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21204850">
            <a:off x="-167651" y="1589933"/>
            <a:ext cx="907791" cy="907791"/>
          </a:xfrm>
          <a:prstGeom prst="rect">
            <a:avLst/>
          </a:prstGeom>
        </p:spPr>
      </p:pic>
      <p:pic>
        <p:nvPicPr>
          <p:cNvPr id="39" name="Graphique 38" descr="Ampoule">
            <a:extLst>
              <a:ext uri="{FF2B5EF4-FFF2-40B4-BE49-F238E27FC236}">
                <a16:creationId xmlns:a16="http://schemas.microsoft.com/office/drawing/2014/main" id="{7FE8DF45-C764-4341-9969-5EF0AC4908B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9777856" y="690045"/>
            <a:ext cx="1293256" cy="1293256"/>
          </a:xfrm>
          <a:prstGeom prst="rect">
            <a:avLst/>
          </a:prstGeom>
        </p:spPr>
      </p:pic>
      <p:pic>
        <p:nvPicPr>
          <p:cNvPr id="41" name="Graphique 40" descr="Recherches">
            <a:extLst>
              <a:ext uri="{FF2B5EF4-FFF2-40B4-BE49-F238E27FC236}">
                <a16:creationId xmlns:a16="http://schemas.microsoft.com/office/drawing/2014/main" id="{00230C6D-30A8-4CDC-B9BB-D508DD8BAEBA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736981" y="3091112"/>
            <a:ext cx="646628" cy="646628"/>
          </a:xfrm>
          <a:prstGeom prst="rect">
            <a:avLst/>
          </a:prstGeom>
        </p:spPr>
      </p:pic>
      <p:pic>
        <p:nvPicPr>
          <p:cNvPr id="51" name="Graphique 50" descr="Dossier ouvert">
            <a:extLst>
              <a:ext uri="{FF2B5EF4-FFF2-40B4-BE49-F238E27FC236}">
                <a16:creationId xmlns:a16="http://schemas.microsoft.com/office/drawing/2014/main" id="{6AAB53CD-EF96-448E-9D95-85D21CD74E22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58845" y="1052110"/>
            <a:ext cx="1293256" cy="1293256"/>
          </a:xfrm>
          <a:prstGeom prst="rect">
            <a:avLst/>
          </a:prstGeom>
        </p:spPr>
      </p:pic>
      <p:pic>
        <p:nvPicPr>
          <p:cNvPr id="53" name="Graphique 52" descr="Bluetooth">
            <a:extLst>
              <a:ext uri="{FF2B5EF4-FFF2-40B4-BE49-F238E27FC236}">
                <a16:creationId xmlns:a16="http://schemas.microsoft.com/office/drawing/2014/main" id="{DE4B6877-92A8-4A35-941D-95AD357F7316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flipV="1">
            <a:off x="106617" y="3414427"/>
            <a:ext cx="325078" cy="325078"/>
          </a:xfrm>
          <a:prstGeom prst="rect">
            <a:avLst/>
          </a:prstGeom>
        </p:spPr>
      </p:pic>
      <p:pic>
        <p:nvPicPr>
          <p:cNvPr id="59" name="Graphique 58" descr="Questions">
            <a:extLst>
              <a:ext uri="{FF2B5EF4-FFF2-40B4-BE49-F238E27FC236}">
                <a16:creationId xmlns:a16="http://schemas.microsoft.com/office/drawing/2014/main" id="{27EC9D55-4AF5-4E4D-B6AA-5ADDC25DE425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0818067" y="938759"/>
            <a:ext cx="656811" cy="656811"/>
          </a:xfrm>
          <a:prstGeom prst="rect">
            <a:avLst/>
          </a:prstGeom>
        </p:spPr>
      </p:pic>
      <p:pic>
        <p:nvPicPr>
          <p:cNvPr id="63" name="Graphique 62" descr="Contrat">
            <a:extLst>
              <a:ext uri="{FF2B5EF4-FFF2-40B4-BE49-F238E27FC236}">
                <a16:creationId xmlns:a16="http://schemas.microsoft.com/office/drawing/2014/main" id="{5C94C53A-D220-4DFB-A26C-466F22BC1FD3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35954" y="175647"/>
            <a:ext cx="580358" cy="58035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77898C1-2B92-417B-B091-6E921900D745}"/>
              </a:ext>
            </a:extLst>
          </p:cNvPr>
          <p:cNvSpPr/>
          <p:nvPr/>
        </p:nvSpPr>
        <p:spPr>
          <a:xfrm>
            <a:off x="5716870" y="3261907"/>
            <a:ext cx="10082405" cy="12932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5091" dirty="0">
                <a:solidFill>
                  <a:schemeClr val="tx1"/>
                </a:solidFill>
                <a:latin typeface="TheSansOsF Bold" panose="020B0702050302020203" pitchFamily="34" charset="0"/>
              </a:rPr>
              <a:t>https://archive-ouverte.unige.ch  </a:t>
            </a:r>
            <a:endParaRPr lang="fr-CH" sz="5091" dirty="0">
              <a:solidFill>
                <a:schemeClr val="tx1"/>
              </a:solidFill>
              <a:latin typeface="TheSansOsF Bold" panose="020B0702050302020203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DD6749D-0767-405E-94DE-948055DC3FD6}"/>
              </a:ext>
            </a:extLst>
          </p:cNvPr>
          <p:cNvSpPr txBox="1"/>
          <p:nvPr/>
        </p:nvSpPr>
        <p:spPr>
          <a:xfrm>
            <a:off x="1061047" y="8865433"/>
            <a:ext cx="9565679" cy="182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4963" indent="-484963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Accéder facilement à l'ensemble de vos publications et savoir qu’elles seront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préservées et accessibles durablement</a:t>
            </a:r>
          </a:p>
          <a:p>
            <a:pPr marL="457200">
              <a:spcBef>
                <a:spcPts val="600"/>
              </a:spcBef>
              <a:spcAft>
                <a:spcPts val="849"/>
              </a:spcAft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Bénéficier d’une vue d’ensemble de vos publications et de statistiques à leur sujet (consultations, téléchargements), sous la forme d’un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tableau de bord 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individuel, partageable</a:t>
            </a:r>
          </a:p>
          <a:p>
            <a:pPr marL="484963" indent="-484963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Générer vos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bibliographies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, au format de votre choix, sur vos pages web </a:t>
            </a:r>
          </a:p>
          <a:p>
            <a:pPr marL="457200">
              <a:spcBef>
                <a:spcPts val="600"/>
              </a:spcBef>
              <a:spcAft>
                <a:spcPts val="849"/>
              </a:spcAft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Synchroniser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l’Archive avec votre profil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ORCID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et réciproquement</a:t>
            </a:r>
          </a:p>
          <a:p>
            <a:pPr marL="484963" indent="-484963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Augmenter la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visibilité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de vos travaux</a:t>
            </a: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Rendre vos travaux librement accessibles, et respecter ainsi les obligations de vos financeurs en matière d’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Open Access</a:t>
            </a:r>
          </a:p>
          <a:p>
            <a:pPr>
              <a:spcBef>
                <a:spcPts val="600"/>
              </a:spcBef>
              <a:defRPr/>
            </a:pPr>
            <a:endParaRPr lang="fr-FR" sz="4000" b="1" dirty="0">
              <a:solidFill>
                <a:prstClr val="black"/>
              </a:solidFill>
              <a:latin typeface="TheSansOsF Light" panose="020B0302050302020203" pitchFamily="34" charset="0"/>
            </a:endParaRP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fr-FR" sz="4000" b="1" dirty="0">
              <a:solidFill>
                <a:prstClr val="black"/>
              </a:solidFill>
              <a:latin typeface="TheSansOsF Light" panose="020B0302050302020203" pitchFamily="34" charset="0"/>
            </a:endParaRP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fr-FR" sz="4000" b="1" dirty="0">
              <a:solidFill>
                <a:prstClr val="black"/>
              </a:solidFill>
              <a:latin typeface="TheSansOsF Light" panose="020B0302050302020203" pitchFamily="34" charset="0"/>
            </a:endParaRP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fr-FR" sz="4000" b="1" dirty="0">
              <a:solidFill>
                <a:prstClr val="black"/>
              </a:solidFill>
              <a:latin typeface="TheSansOsF Light" panose="020B0302050302020203" pitchFamily="34" charset="0"/>
            </a:endParaRP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Tableau de bord individuel</a:t>
            </a: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Mise à jour facilitée grâce à la 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synchronisation avec ORCID</a:t>
            </a:r>
          </a:p>
          <a:p>
            <a:pPr marL="484963" indent="-484963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Exportation 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des métadonnées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7380C63F-3F1A-48A2-A878-D26A2632CA97}"/>
              </a:ext>
            </a:extLst>
          </p:cNvPr>
          <p:cNvSpPr txBox="1"/>
          <p:nvPr/>
        </p:nvSpPr>
        <p:spPr>
          <a:xfrm>
            <a:off x="11841140" y="8872910"/>
            <a:ext cx="9178809" cy="432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4963" indent="-484963" defTabSz="2949820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Regrouper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la production scientifique et intellectuelle de l'Université</a:t>
            </a:r>
          </a:p>
          <a:p>
            <a:pPr marL="484963" indent="-484963" defTabSz="2949820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Valoriser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les recherches actuelles </a:t>
            </a:r>
          </a:p>
          <a:p>
            <a:pPr marL="484963" indent="-484963" defTabSz="2949820">
              <a:spcBef>
                <a:spcPts val="600"/>
              </a:spcBef>
              <a:spcAft>
                <a:spcPts val="849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Préserver</a:t>
            </a: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 le patrimoine institutionnel</a:t>
            </a:r>
          </a:p>
          <a:p>
            <a:pPr marL="484963" indent="-484963" defTabSz="294982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solidFill>
                  <a:prstClr val="black"/>
                </a:solidFill>
                <a:latin typeface="TheSansOsF Light" panose="020B0302050302020203" pitchFamily="34" charset="0"/>
              </a:rPr>
              <a:t>Participer au mouvement de l'</a:t>
            </a:r>
            <a:r>
              <a:rPr lang="fr-FR" sz="4000" b="1" dirty="0">
                <a:solidFill>
                  <a:prstClr val="black"/>
                </a:solidFill>
                <a:latin typeface="TheSansOsF Light" panose="020B0302050302020203" pitchFamily="34" charset="0"/>
              </a:rPr>
              <a:t>Open Access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150946-8188-4627-B237-0CC318768F02}"/>
              </a:ext>
            </a:extLst>
          </p:cNvPr>
          <p:cNvSpPr/>
          <p:nvPr/>
        </p:nvSpPr>
        <p:spPr>
          <a:xfrm rot="20973132">
            <a:off x="652999" y="6778253"/>
            <a:ext cx="7380000" cy="1155600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5657" dirty="0">
                <a:solidFill>
                  <a:schemeClr val="bg1"/>
                </a:solidFill>
                <a:latin typeface="TheSansOsF Bold" panose="020B0702050302020203" pitchFamily="34" charset="0"/>
              </a:rPr>
              <a:t>Vos avantages</a:t>
            </a:r>
          </a:p>
        </p:txBody>
      </p:sp>
      <p:sp>
        <p:nvSpPr>
          <p:cNvPr id="31" name="Forme libre : forme 30">
            <a:extLst>
              <a:ext uri="{FF2B5EF4-FFF2-40B4-BE49-F238E27FC236}">
                <a16:creationId xmlns:a16="http://schemas.microsoft.com/office/drawing/2014/main" id="{EE8F2872-04AB-4BFD-573E-C28D2D1F857F}"/>
              </a:ext>
            </a:extLst>
          </p:cNvPr>
          <p:cNvSpPr/>
          <p:nvPr/>
        </p:nvSpPr>
        <p:spPr>
          <a:xfrm>
            <a:off x="18937547" y="12588062"/>
            <a:ext cx="1669366" cy="1534638"/>
          </a:xfrm>
          <a:custGeom>
            <a:avLst/>
            <a:gdLst>
              <a:gd name="connsiteX0" fmla="*/ 1375349 w 1669366"/>
              <a:gd name="connsiteY0" fmla="*/ 270819 h 1534638"/>
              <a:gd name="connsiteX1" fmla="*/ 1342681 w 1669366"/>
              <a:gd name="connsiteY1" fmla="*/ 0 h 1534638"/>
              <a:gd name="connsiteX2" fmla="*/ 983326 w 1669366"/>
              <a:gd name="connsiteY2" fmla="*/ 331000 h 1534638"/>
              <a:gd name="connsiteX3" fmla="*/ 1002927 w 1669366"/>
              <a:gd name="connsiteY3" fmla="*/ 487473 h 1534638"/>
              <a:gd name="connsiteX4" fmla="*/ 480229 w 1669366"/>
              <a:gd name="connsiteY4" fmla="*/ 968929 h 1534638"/>
              <a:gd name="connsiteX5" fmla="*/ 326686 w 1669366"/>
              <a:gd name="connsiteY5" fmla="*/ 932819 h 1534638"/>
              <a:gd name="connsiteX6" fmla="*/ 0 w 1669366"/>
              <a:gd name="connsiteY6" fmla="*/ 1233729 h 1534638"/>
              <a:gd name="connsiteX7" fmla="*/ 326686 w 1669366"/>
              <a:gd name="connsiteY7" fmla="*/ 1534638 h 1534638"/>
              <a:gd name="connsiteX8" fmla="*/ 653373 w 1669366"/>
              <a:gd name="connsiteY8" fmla="*/ 1233729 h 1534638"/>
              <a:gd name="connsiteX9" fmla="*/ 617437 w 1669366"/>
              <a:gd name="connsiteY9" fmla="*/ 1095311 h 1534638"/>
              <a:gd name="connsiteX10" fmla="*/ 1140135 w 1669366"/>
              <a:gd name="connsiteY10" fmla="*/ 613855 h 1534638"/>
              <a:gd name="connsiteX11" fmla="*/ 1310012 w 1669366"/>
              <a:gd name="connsiteY11" fmla="*/ 631910 h 1534638"/>
              <a:gd name="connsiteX12" fmla="*/ 1669367 w 1669366"/>
              <a:gd name="connsiteY12" fmla="*/ 300909 h 1534638"/>
              <a:gd name="connsiteX13" fmla="*/ 1375349 w 1669366"/>
              <a:gd name="connsiteY13" fmla="*/ 270819 h 153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69366" h="1534638">
                <a:moveTo>
                  <a:pt x="1375349" y="270819"/>
                </a:moveTo>
                <a:lnTo>
                  <a:pt x="1342681" y="0"/>
                </a:lnTo>
                <a:lnTo>
                  <a:pt x="983326" y="331000"/>
                </a:lnTo>
                <a:lnTo>
                  <a:pt x="1002927" y="487473"/>
                </a:lnTo>
                <a:lnTo>
                  <a:pt x="480229" y="968929"/>
                </a:lnTo>
                <a:cubicBezTo>
                  <a:pt x="434493" y="947865"/>
                  <a:pt x="382223" y="932819"/>
                  <a:pt x="326686" y="932819"/>
                </a:cubicBezTo>
                <a:cubicBezTo>
                  <a:pt x="147009" y="932819"/>
                  <a:pt x="0" y="1068229"/>
                  <a:pt x="0" y="1233729"/>
                </a:cubicBezTo>
                <a:cubicBezTo>
                  <a:pt x="0" y="1399229"/>
                  <a:pt x="147009" y="1534638"/>
                  <a:pt x="326686" y="1534638"/>
                </a:cubicBezTo>
                <a:cubicBezTo>
                  <a:pt x="506364" y="1534638"/>
                  <a:pt x="653373" y="1399229"/>
                  <a:pt x="653373" y="1233729"/>
                </a:cubicBezTo>
                <a:cubicBezTo>
                  <a:pt x="653373" y="1182574"/>
                  <a:pt x="640305" y="1137438"/>
                  <a:pt x="617437" y="1095311"/>
                </a:cubicBezTo>
                <a:lnTo>
                  <a:pt x="1140135" y="613855"/>
                </a:lnTo>
                <a:lnTo>
                  <a:pt x="1310012" y="631910"/>
                </a:lnTo>
                <a:lnTo>
                  <a:pt x="1669367" y="300909"/>
                </a:lnTo>
                <a:lnTo>
                  <a:pt x="1375349" y="270819"/>
                </a:lnTo>
                <a:close/>
              </a:path>
            </a:pathLst>
          </a:custGeom>
          <a:solidFill>
            <a:schemeClr val="bg1">
              <a:lumMod val="65000"/>
              <a:alpha val="56000"/>
            </a:schemeClr>
          </a:solidFill>
          <a:ln w="3264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36" name="Forme libre : forme 35">
            <a:extLst>
              <a:ext uri="{FF2B5EF4-FFF2-40B4-BE49-F238E27FC236}">
                <a16:creationId xmlns:a16="http://schemas.microsoft.com/office/drawing/2014/main" id="{6756ED44-82E9-CFB7-2F20-88D83CA442A9}"/>
              </a:ext>
            </a:extLst>
          </p:cNvPr>
          <p:cNvSpPr/>
          <p:nvPr/>
        </p:nvSpPr>
        <p:spPr>
          <a:xfrm>
            <a:off x="18026093" y="12678334"/>
            <a:ext cx="2482815" cy="2286911"/>
          </a:xfrm>
          <a:custGeom>
            <a:avLst/>
            <a:gdLst>
              <a:gd name="connsiteX0" fmla="*/ 2312939 w 2482815"/>
              <a:gd name="connsiteY0" fmla="*/ 625892 h 2286911"/>
              <a:gd name="connsiteX1" fmla="*/ 2270470 w 2482815"/>
              <a:gd name="connsiteY1" fmla="*/ 668019 h 2286911"/>
              <a:gd name="connsiteX2" fmla="*/ 2208399 w 2482815"/>
              <a:gd name="connsiteY2" fmla="*/ 662001 h 2286911"/>
              <a:gd name="connsiteX3" fmla="*/ 2139795 w 2482815"/>
              <a:gd name="connsiteY3" fmla="*/ 652974 h 2286911"/>
              <a:gd name="connsiteX4" fmla="*/ 2286804 w 2482815"/>
              <a:gd name="connsiteY4" fmla="*/ 1143456 h 2286911"/>
              <a:gd name="connsiteX5" fmla="*/ 1241408 w 2482815"/>
              <a:gd name="connsiteY5" fmla="*/ 2106366 h 2286911"/>
              <a:gd name="connsiteX6" fmla="*/ 196012 w 2482815"/>
              <a:gd name="connsiteY6" fmla="*/ 1143456 h 2286911"/>
              <a:gd name="connsiteX7" fmla="*/ 1241408 w 2482815"/>
              <a:gd name="connsiteY7" fmla="*/ 180546 h 2286911"/>
              <a:gd name="connsiteX8" fmla="*/ 1773906 w 2482815"/>
              <a:gd name="connsiteY8" fmla="*/ 315955 h 2286911"/>
              <a:gd name="connsiteX9" fmla="*/ 1767373 w 2482815"/>
              <a:gd name="connsiteY9" fmla="*/ 255773 h 2286911"/>
              <a:gd name="connsiteX10" fmla="*/ 1757572 w 2482815"/>
              <a:gd name="connsiteY10" fmla="*/ 195591 h 2286911"/>
              <a:gd name="connsiteX11" fmla="*/ 1803308 w 2482815"/>
              <a:gd name="connsiteY11" fmla="*/ 153464 h 2286911"/>
              <a:gd name="connsiteX12" fmla="*/ 1826176 w 2482815"/>
              <a:gd name="connsiteY12" fmla="*/ 132400 h 2286911"/>
              <a:gd name="connsiteX13" fmla="*/ 1241408 w 2482815"/>
              <a:gd name="connsiteY13" fmla="*/ 0 h 2286911"/>
              <a:gd name="connsiteX14" fmla="*/ 0 w 2482815"/>
              <a:gd name="connsiteY14" fmla="*/ 1143456 h 2286911"/>
              <a:gd name="connsiteX15" fmla="*/ 1241408 w 2482815"/>
              <a:gd name="connsiteY15" fmla="*/ 2286912 h 2286911"/>
              <a:gd name="connsiteX16" fmla="*/ 2482816 w 2482815"/>
              <a:gd name="connsiteY16" fmla="*/ 1143456 h 2286911"/>
              <a:gd name="connsiteX17" fmla="*/ 2335807 w 2482815"/>
              <a:gd name="connsiteY17" fmla="*/ 607837 h 2286911"/>
              <a:gd name="connsiteX18" fmla="*/ 2312939 w 2482815"/>
              <a:gd name="connsiteY18" fmla="*/ 625892 h 2286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82815" h="2286911">
                <a:moveTo>
                  <a:pt x="2312939" y="625892"/>
                </a:moveTo>
                <a:lnTo>
                  <a:pt x="2270470" y="668019"/>
                </a:lnTo>
                <a:lnTo>
                  <a:pt x="2208399" y="662001"/>
                </a:lnTo>
                <a:lnTo>
                  <a:pt x="2139795" y="652974"/>
                </a:lnTo>
                <a:cubicBezTo>
                  <a:pt x="2231267" y="797410"/>
                  <a:pt x="2286804" y="962910"/>
                  <a:pt x="2286804" y="1143456"/>
                </a:cubicBezTo>
                <a:cubicBezTo>
                  <a:pt x="2286804" y="1673057"/>
                  <a:pt x="1816376" y="2106366"/>
                  <a:pt x="1241408" y="2106366"/>
                </a:cubicBezTo>
                <a:cubicBezTo>
                  <a:pt x="666440" y="2106366"/>
                  <a:pt x="196012" y="1673057"/>
                  <a:pt x="196012" y="1143456"/>
                </a:cubicBezTo>
                <a:cubicBezTo>
                  <a:pt x="196012" y="613855"/>
                  <a:pt x="666440" y="180546"/>
                  <a:pt x="1241408" y="180546"/>
                </a:cubicBezTo>
                <a:cubicBezTo>
                  <a:pt x="1434153" y="180546"/>
                  <a:pt x="1617097" y="228691"/>
                  <a:pt x="1773906" y="315955"/>
                </a:cubicBezTo>
                <a:lnTo>
                  <a:pt x="1767373" y="255773"/>
                </a:lnTo>
                <a:lnTo>
                  <a:pt x="1757572" y="195591"/>
                </a:lnTo>
                <a:lnTo>
                  <a:pt x="1803308" y="153464"/>
                </a:lnTo>
                <a:lnTo>
                  <a:pt x="1826176" y="132400"/>
                </a:lnTo>
                <a:cubicBezTo>
                  <a:pt x="1649766" y="48146"/>
                  <a:pt x="1453754" y="0"/>
                  <a:pt x="1241408" y="0"/>
                </a:cubicBezTo>
                <a:cubicBezTo>
                  <a:pt x="555367" y="0"/>
                  <a:pt x="0" y="511546"/>
                  <a:pt x="0" y="1143456"/>
                </a:cubicBezTo>
                <a:cubicBezTo>
                  <a:pt x="0" y="1775366"/>
                  <a:pt x="555367" y="2286912"/>
                  <a:pt x="1241408" y="2286912"/>
                </a:cubicBezTo>
                <a:cubicBezTo>
                  <a:pt x="1927449" y="2286912"/>
                  <a:pt x="2482816" y="1775366"/>
                  <a:pt x="2482816" y="1143456"/>
                </a:cubicBezTo>
                <a:cubicBezTo>
                  <a:pt x="2482816" y="947865"/>
                  <a:pt x="2430546" y="767319"/>
                  <a:pt x="2335807" y="607837"/>
                </a:cubicBezTo>
                <a:lnTo>
                  <a:pt x="2312939" y="625892"/>
                </a:lnTo>
                <a:close/>
              </a:path>
            </a:pathLst>
          </a:custGeom>
          <a:solidFill>
            <a:schemeClr val="bg1">
              <a:lumMod val="65000"/>
              <a:alpha val="56000"/>
            </a:schemeClr>
          </a:solidFill>
          <a:ln w="3264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9DBF596A-A79E-9949-844E-377D2AD13A0F}"/>
              </a:ext>
            </a:extLst>
          </p:cNvPr>
          <p:cNvSpPr/>
          <p:nvPr/>
        </p:nvSpPr>
        <p:spPr>
          <a:xfrm>
            <a:off x="18483454" y="13099608"/>
            <a:ext cx="1568094" cy="1444365"/>
          </a:xfrm>
          <a:custGeom>
            <a:avLst/>
            <a:gdLst>
              <a:gd name="connsiteX0" fmla="*/ 1329613 w 1568094"/>
              <a:gd name="connsiteY0" fmla="*/ 517564 h 1444365"/>
              <a:gd name="connsiteX1" fmla="*/ 1372082 w 1568094"/>
              <a:gd name="connsiteY1" fmla="*/ 722183 h 1444365"/>
              <a:gd name="connsiteX2" fmla="*/ 784047 w 1568094"/>
              <a:gd name="connsiteY2" fmla="*/ 1263820 h 1444365"/>
              <a:gd name="connsiteX3" fmla="*/ 196012 w 1568094"/>
              <a:gd name="connsiteY3" fmla="*/ 722183 h 1444365"/>
              <a:gd name="connsiteX4" fmla="*/ 784047 w 1568094"/>
              <a:gd name="connsiteY4" fmla="*/ 180546 h 1444365"/>
              <a:gd name="connsiteX5" fmla="*/ 1006194 w 1568094"/>
              <a:gd name="connsiteY5" fmla="*/ 219664 h 1444365"/>
              <a:gd name="connsiteX6" fmla="*/ 1153203 w 1568094"/>
              <a:gd name="connsiteY6" fmla="*/ 84255 h 1444365"/>
              <a:gd name="connsiteX7" fmla="*/ 784047 w 1568094"/>
              <a:gd name="connsiteY7" fmla="*/ 0 h 1444365"/>
              <a:gd name="connsiteX8" fmla="*/ 0 w 1568094"/>
              <a:gd name="connsiteY8" fmla="*/ 722183 h 1444365"/>
              <a:gd name="connsiteX9" fmla="*/ 784047 w 1568094"/>
              <a:gd name="connsiteY9" fmla="*/ 1444365 h 1444365"/>
              <a:gd name="connsiteX10" fmla="*/ 1568094 w 1568094"/>
              <a:gd name="connsiteY10" fmla="*/ 722183 h 1444365"/>
              <a:gd name="connsiteX11" fmla="*/ 1476622 w 1568094"/>
              <a:gd name="connsiteY11" fmla="*/ 382155 h 1444365"/>
              <a:gd name="connsiteX12" fmla="*/ 1329613 w 1568094"/>
              <a:gd name="connsiteY12" fmla="*/ 517564 h 1444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8094" h="1444365">
                <a:moveTo>
                  <a:pt x="1329613" y="517564"/>
                </a:moveTo>
                <a:cubicBezTo>
                  <a:pt x="1359015" y="580755"/>
                  <a:pt x="1372082" y="649964"/>
                  <a:pt x="1372082" y="722183"/>
                </a:cubicBezTo>
                <a:cubicBezTo>
                  <a:pt x="1372082" y="1020083"/>
                  <a:pt x="1107466" y="1263820"/>
                  <a:pt x="784047" y="1263820"/>
                </a:cubicBezTo>
                <a:cubicBezTo>
                  <a:pt x="460628" y="1263820"/>
                  <a:pt x="196012" y="1020083"/>
                  <a:pt x="196012" y="722183"/>
                </a:cubicBezTo>
                <a:cubicBezTo>
                  <a:pt x="196012" y="424282"/>
                  <a:pt x="460628" y="180546"/>
                  <a:pt x="784047" y="180546"/>
                </a:cubicBezTo>
                <a:cubicBezTo>
                  <a:pt x="862452" y="180546"/>
                  <a:pt x="937590" y="195591"/>
                  <a:pt x="1006194" y="219664"/>
                </a:cubicBezTo>
                <a:lnTo>
                  <a:pt x="1153203" y="84255"/>
                </a:lnTo>
                <a:cubicBezTo>
                  <a:pt x="1042129" y="30091"/>
                  <a:pt x="917988" y="0"/>
                  <a:pt x="784047" y="0"/>
                </a:cubicBezTo>
                <a:cubicBezTo>
                  <a:pt x="352821" y="0"/>
                  <a:pt x="0" y="324982"/>
                  <a:pt x="0" y="722183"/>
                </a:cubicBezTo>
                <a:cubicBezTo>
                  <a:pt x="0" y="1119383"/>
                  <a:pt x="352821" y="1444365"/>
                  <a:pt x="784047" y="1444365"/>
                </a:cubicBezTo>
                <a:cubicBezTo>
                  <a:pt x="1215273" y="1444365"/>
                  <a:pt x="1568094" y="1119383"/>
                  <a:pt x="1568094" y="722183"/>
                </a:cubicBezTo>
                <a:cubicBezTo>
                  <a:pt x="1568094" y="598810"/>
                  <a:pt x="1535425" y="484464"/>
                  <a:pt x="1476622" y="382155"/>
                </a:cubicBezTo>
                <a:lnTo>
                  <a:pt x="1329613" y="517564"/>
                </a:lnTo>
                <a:close/>
              </a:path>
            </a:pathLst>
          </a:custGeom>
          <a:solidFill>
            <a:schemeClr val="bg1">
              <a:lumMod val="65000"/>
              <a:alpha val="56000"/>
            </a:schemeClr>
          </a:solidFill>
          <a:ln w="3264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0" y="27252407"/>
            <a:ext cx="21383625" cy="3022806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49820">
              <a:defRPr/>
            </a:pPr>
            <a:endParaRPr lang="fr-CH" sz="2892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821" y="27773201"/>
            <a:ext cx="5644552" cy="2034102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EFCE1BB-2905-71AA-3BAE-02A579DFB00F}"/>
              </a:ext>
            </a:extLst>
          </p:cNvPr>
          <p:cNvGrpSpPr/>
          <p:nvPr/>
        </p:nvGrpSpPr>
        <p:grpSpPr>
          <a:xfrm>
            <a:off x="1126134" y="27739006"/>
            <a:ext cx="10633566" cy="1925921"/>
            <a:chOff x="1126134" y="27739006"/>
            <a:chExt cx="10633566" cy="1925921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224E42C-6A8D-875E-54D2-8016DE53E892}"/>
                </a:ext>
              </a:extLst>
            </p:cNvPr>
            <p:cNvSpPr txBox="1"/>
            <p:nvPr/>
          </p:nvSpPr>
          <p:spPr>
            <a:xfrm>
              <a:off x="1126134" y="27739006"/>
              <a:ext cx="10633566" cy="120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3601" b="1" dirty="0">
                  <a:solidFill>
                    <a:schemeClr val="bg1"/>
                  </a:solidFill>
                  <a:latin typeface="TheSansOsF Bold" panose="020B0702050302020203" pitchFamily="34" charset="0"/>
                  <a:cs typeface="Arial" panose="020B0604020202020204" pitchFamily="34" charset="0"/>
                </a:rPr>
                <a:t>BIBLIOTHÈQUE</a:t>
              </a:r>
            </a:p>
            <a:p>
              <a:r>
                <a:rPr lang="fr-CH" sz="3601" b="1" dirty="0">
                  <a:solidFill>
                    <a:schemeClr val="bg1"/>
                  </a:solidFill>
                  <a:latin typeface="TheSansOsF Plain" panose="020B0502050302020203" pitchFamily="34" charset="0"/>
                  <a:cs typeface="Arial" panose="020B0604020202020204" pitchFamily="34" charset="0"/>
                </a:rPr>
                <a:t>archive-ouverte@unige.ch 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885DB41E-8619-75C7-4E93-A8D2327F7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1214720" y="29035152"/>
              <a:ext cx="1800000" cy="629775"/>
            </a:xfrm>
            <a:prstGeom prst="rect">
              <a:avLst/>
            </a:prstGeom>
          </p:spPr>
        </p:pic>
      </p:grpSp>
      <p:sp>
        <p:nvSpPr>
          <p:cNvPr id="6" name="Zone de texte 1">
            <a:extLst>
              <a:ext uri="{FF2B5EF4-FFF2-40B4-BE49-F238E27FC236}">
                <a16:creationId xmlns:a16="http://schemas.microsoft.com/office/drawing/2014/main" id="{BCF76F76-CC6E-694C-C315-FD8651CDE36A}"/>
              </a:ext>
            </a:extLst>
          </p:cNvPr>
          <p:cNvSpPr txBox="1"/>
          <p:nvPr/>
        </p:nvSpPr>
        <p:spPr>
          <a:xfrm>
            <a:off x="3130972" y="29107158"/>
            <a:ext cx="13249472" cy="629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MS Mincho"/>
                <a:cs typeface="Arial"/>
              </a:rPr>
              <a:t>Groupe de Travail Archive ouverte, pour la Bibliothèque de l’UNIGE, 2024.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MS Mincho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Ce document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es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t sous licence Creative Commons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Attri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bution - Partage dans les mêmes c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onditions 4.0 International </a:t>
            </a:r>
            <a:r>
              <a:rPr lang="fr-CH" sz="1200" dirty="0">
                <a:solidFill>
                  <a:schemeClr val="bg1">
                    <a:lumMod val="7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http://creativecommons.org/licenses/by-sa/4.0/deed.fr</a:t>
            </a:r>
            <a:endParaRPr lang="fr-CH" sz="1200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  <a:p>
            <a:r>
              <a:rPr lang="fr-CH" sz="1200" dirty="0">
                <a:solidFill>
                  <a:schemeClr val="bg1">
                    <a:lumMod val="8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https://doi.org/10.5281/zenodo.13903984</a:t>
            </a:r>
            <a:endParaRPr lang="fr-CH" sz="1200" dirty="0">
              <a:solidFill>
                <a:schemeClr val="bg1">
                  <a:lumMod val="8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</p:txBody>
      </p:sp>
      <p:pic>
        <p:nvPicPr>
          <p:cNvPr id="34" name="Graphique 33" descr="Avertissement avec un remplissage uni">
            <a:extLst>
              <a:ext uri="{FF2B5EF4-FFF2-40B4-BE49-F238E27FC236}">
                <a16:creationId xmlns:a16="http://schemas.microsoft.com/office/drawing/2014/main" id="{3452556B-380A-E7FE-9B9C-A133F187DEFA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1226673" y="24694637"/>
            <a:ext cx="1316177" cy="1316177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4BDF0B4C-8B3A-1D6C-127B-EEFFAE7FD3C7}"/>
              </a:ext>
            </a:extLst>
          </p:cNvPr>
          <p:cNvSpPr txBox="1"/>
          <p:nvPr/>
        </p:nvSpPr>
        <p:spPr>
          <a:xfrm>
            <a:off x="11555908" y="16332194"/>
            <a:ext cx="9261710" cy="5119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7452" indent="-571500" defTabSz="2949820">
              <a:spcAft>
                <a:spcPts val="424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latin typeface="TheSansOsF Light" panose="020B0302050302020203" pitchFamily="34" charset="0"/>
              </a:rPr>
              <a:t>Tout type de documents </a:t>
            </a:r>
            <a:r>
              <a:rPr lang="fr-FR" sz="4000" dirty="0">
                <a:latin typeface="TheSansOsF Light" panose="020B0302050302020203" pitchFamily="34" charset="0"/>
              </a:rPr>
              <a:t>(articles, chapitres, livres, thèses, etc.)</a:t>
            </a:r>
          </a:p>
          <a:p>
            <a:pPr marL="827452" indent="-571500" defTabSz="2949820">
              <a:spcAft>
                <a:spcPts val="424"/>
              </a:spcAft>
              <a:buFont typeface="Wingdings" panose="05000000000000000000" pitchFamily="2" charset="2"/>
              <a:buChar char="§"/>
              <a:defRPr/>
            </a:pPr>
            <a:r>
              <a:rPr lang="fr-FR" sz="4000" b="1" dirty="0">
                <a:latin typeface="TheSansOsF Light" panose="020B0302050302020203" pitchFamily="34" charset="0"/>
              </a:rPr>
              <a:t>Diverses versions </a:t>
            </a:r>
            <a:r>
              <a:rPr lang="fr-FR" sz="4000" dirty="0">
                <a:latin typeface="TheSansOsF Light" panose="020B0302050302020203" pitchFamily="34" charset="0"/>
              </a:rPr>
              <a:t>(avec ou sans mise en page finale) </a:t>
            </a:r>
          </a:p>
          <a:p>
            <a:pPr marL="827452" indent="-571500" defTabSz="2949820">
              <a:buFont typeface="Wingdings" panose="05000000000000000000" pitchFamily="2" charset="2"/>
              <a:buChar char="§"/>
              <a:defRPr/>
            </a:pPr>
            <a:r>
              <a:rPr lang="fr-FR" sz="4000" dirty="0">
                <a:latin typeface="TheSansOsF Light" panose="020B0302050302020203" pitchFamily="34" charset="0"/>
              </a:rPr>
              <a:t>Différents </a:t>
            </a:r>
            <a:r>
              <a:rPr lang="fr-FR" sz="4000" b="1" dirty="0">
                <a:latin typeface="TheSansOsF Light" panose="020B0302050302020203" pitchFamily="34" charset="0"/>
              </a:rPr>
              <a:t>niveaux de diffusion </a:t>
            </a:r>
            <a:r>
              <a:rPr lang="fr-FR" sz="4000" dirty="0">
                <a:latin typeface="TheSansOsF Light" panose="020B0302050302020203" pitchFamily="34" charset="0"/>
              </a:rPr>
              <a:t>(public, restreint, privé) ou des embargos permettant de respecter les droits des éditeurs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E3E4F086-5046-4344-139D-B2BA2772AB7B}"/>
              </a:ext>
            </a:extLst>
          </p:cNvPr>
          <p:cNvSpPr/>
          <p:nvPr/>
        </p:nvSpPr>
        <p:spPr>
          <a:xfrm>
            <a:off x="9988291" y="20620190"/>
            <a:ext cx="1553431" cy="2004428"/>
          </a:xfrm>
          <a:custGeom>
            <a:avLst/>
            <a:gdLst>
              <a:gd name="connsiteX0" fmla="*/ 150332 w 1553431"/>
              <a:gd name="connsiteY0" fmla="*/ 1854096 h 2004428"/>
              <a:gd name="connsiteX1" fmla="*/ 150332 w 1553431"/>
              <a:gd name="connsiteY1" fmla="*/ 150332 h 2004428"/>
              <a:gd name="connsiteX2" fmla="*/ 776716 w 1553431"/>
              <a:gd name="connsiteY2" fmla="*/ 150332 h 2004428"/>
              <a:gd name="connsiteX3" fmla="*/ 776716 w 1553431"/>
              <a:gd name="connsiteY3" fmla="*/ 676495 h 2004428"/>
              <a:gd name="connsiteX4" fmla="*/ 1403100 w 1553431"/>
              <a:gd name="connsiteY4" fmla="*/ 676495 h 2004428"/>
              <a:gd name="connsiteX5" fmla="*/ 1403100 w 1553431"/>
              <a:gd name="connsiteY5" fmla="*/ 1854096 h 2004428"/>
              <a:gd name="connsiteX6" fmla="*/ 150332 w 1553431"/>
              <a:gd name="connsiteY6" fmla="*/ 1854096 h 2004428"/>
              <a:gd name="connsiteX7" fmla="*/ 927048 w 1553431"/>
              <a:gd name="connsiteY7" fmla="*/ 212971 h 2004428"/>
              <a:gd name="connsiteX8" fmla="*/ 1240240 w 1553431"/>
              <a:gd name="connsiteY8" fmla="*/ 526162 h 2004428"/>
              <a:gd name="connsiteX9" fmla="*/ 927048 w 1553431"/>
              <a:gd name="connsiteY9" fmla="*/ 526162 h 2004428"/>
              <a:gd name="connsiteX10" fmla="*/ 927048 w 1553431"/>
              <a:gd name="connsiteY10" fmla="*/ 212971 h 2004428"/>
              <a:gd name="connsiteX11" fmla="*/ 927048 w 1553431"/>
              <a:gd name="connsiteY11" fmla="*/ 0 h 2004428"/>
              <a:gd name="connsiteX12" fmla="*/ 0 w 1553431"/>
              <a:gd name="connsiteY12" fmla="*/ 0 h 2004428"/>
              <a:gd name="connsiteX13" fmla="*/ 0 w 1553431"/>
              <a:gd name="connsiteY13" fmla="*/ 2004428 h 2004428"/>
              <a:gd name="connsiteX14" fmla="*/ 1553432 w 1553431"/>
              <a:gd name="connsiteY14" fmla="*/ 2004428 h 2004428"/>
              <a:gd name="connsiteX15" fmla="*/ 1553432 w 1553431"/>
              <a:gd name="connsiteY15" fmla="*/ 551218 h 2004428"/>
              <a:gd name="connsiteX16" fmla="*/ 927048 w 1553431"/>
              <a:gd name="connsiteY16" fmla="*/ 0 h 200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53431" h="2004428">
                <a:moveTo>
                  <a:pt x="150332" y="1854096"/>
                </a:moveTo>
                <a:lnTo>
                  <a:pt x="150332" y="150332"/>
                </a:lnTo>
                <a:lnTo>
                  <a:pt x="776716" y="150332"/>
                </a:lnTo>
                <a:lnTo>
                  <a:pt x="776716" y="676495"/>
                </a:lnTo>
                <a:lnTo>
                  <a:pt x="1403100" y="676495"/>
                </a:lnTo>
                <a:lnTo>
                  <a:pt x="1403100" y="1854096"/>
                </a:lnTo>
                <a:lnTo>
                  <a:pt x="150332" y="1854096"/>
                </a:lnTo>
                <a:close/>
                <a:moveTo>
                  <a:pt x="927048" y="212971"/>
                </a:moveTo>
                <a:lnTo>
                  <a:pt x="1240240" y="526162"/>
                </a:lnTo>
                <a:lnTo>
                  <a:pt x="927048" y="526162"/>
                </a:lnTo>
                <a:lnTo>
                  <a:pt x="927048" y="212971"/>
                </a:lnTo>
                <a:close/>
                <a:moveTo>
                  <a:pt x="927048" y="0"/>
                </a:moveTo>
                <a:lnTo>
                  <a:pt x="0" y="0"/>
                </a:lnTo>
                <a:lnTo>
                  <a:pt x="0" y="2004428"/>
                </a:lnTo>
                <a:lnTo>
                  <a:pt x="1553432" y="2004428"/>
                </a:lnTo>
                <a:lnTo>
                  <a:pt x="1553432" y="551218"/>
                </a:lnTo>
                <a:lnTo>
                  <a:pt x="927048" y="0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48" name="Forme libre : forme 47">
            <a:extLst>
              <a:ext uri="{FF2B5EF4-FFF2-40B4-BE49-F238E27FC236}">
                <a16:creationId xmlns:a16="http://schemas.microsoft.com/office/drawing/2014/main" id="{E05867DC-8FCA-DD2F-305C-A4AA8369C1E7}"/>
              </a:ext>
            </a:extLst>
          </p:cNvPr>
          <p:cNvSpPr/>
          <p:nvPr/>
        </p:nvSpPr>
        <p:spPr>
          <a:xfrm>
            <a:off x="10288955" y="21547238"/>
            <a:ext cx="952103" cy="100221"/>
          </a:xfrm>
          <a:custGeom>
            <a:avLst/>
            <a:gdLst>
              <a:gd name="connsiteX0" fmla="*/ 0 w 952103"/>
              <a:gd name="connsiteY0" fmla="*/ 0 h 100221"/>
              <a:gd name="connsiteX1" fmla="*/ 952103 w 952103"/>
              <a:gd name="connsiteY1" fmla="*/ 0 h 100221"/>
              <a:gd name="connsiteX2" fmla="*/ 952103 w 952103"/>
              <a:gd name="connsiteY2" fmla="*/ 100221 h 100221"/>
              <a:gd name="connsiteX3" fmla="*/ 0 w 952103"/>
              <a:gd name="connsiteY3" fmla="*/ 100221 h 10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103" h="100221">
                <a:moveTo>
                  <a:pt x="0" y="0"/>
                </a:moveTo>
                <a:lnTo>
                  <a:pt x="952103" y="0"/>
                </a:lnTo>
                <a:lnTo>
                  <a:pt x="952103" y="100221"/>
                </a:lnTo>
                <a:lnTo>
                  <a:pt x="0" y="100221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D81247BF-DB93-9D24-2160-9955C2149A5F}"/>
              </a:ext>
            </a:extLst>
          </p:cNvPr>
          <p:cNvSpPr/>
          <p:nvPr/>
        </p:nvSpPr>
        <p:spPr>
          <a:xfrm>
            <a:off x="10288955" y="21346796"/>
            <a:ext cx="325719" cy="100221"/>
          </a:xfrm>
          <a:custGeom>
            <a:avLst/>
            <a:gdLst>
              <a:gd name="connsiteX0" fmla="*/ 0 w 325719"/>
              <a:gd name="connsiteY0" fmla="*/ 0 h 100221"/>
              <a:gd name="connsiteX1" fmla="*/ 325720 w 325719"/>
              <a:gd name="connsiteY1" fmla="*/ 0 h 100221"/>
              <a:gd name="connsiteX2" fmla="*/ 325720 w 325719"/>
              <a:gd name="connsiteY2" fmla="*/ 100221 h 100221"/>
              <a:gd name="connsiteX3" fmla="*/ 0 w 325719"/>
              <a:gd name="connsiteY3" fmla="*/ 100221 h 10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19" h="100221">
                <a:moveTo>
                  <a:pt x="0" y="0"/>
                </a:moveTo>
                <a:lnTo>
                  <a:pt x="325720" y="0"/>
                </a:lnTo>
                <a:lnTo>
                  <a:pt x="325720" y="100221"/>
                </a:lnTo>
                <a:lnTo>
                  <a:pt x="0" y="100221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328BF37F-9FDE-5191-D34E-9797CA51ED91}"/>
              </a:ext>
            </a:extLst>
          </p:cNvPr>
          <p:cNvSpPr/>
          <p:nvPr/>
        </p:nvSpPr>
        <p:spPr>
          <a:xfrm>
            <a:off x="10288955" y="21747681"/>
            <a:ext cx="952103" cy="100221"/>
          </a:xfrm>
          <a:custGeom>
            <a:avLst/>
            <a:gdLst>
              <a:gd name="connsiteX0" fmla="*/ 0 w 952103"/>
              <a:gd name="connsiteY0" fmla="*/ 0 h 100221"/>
              <a:gd name="connsiteX1" fmla="*/ 952103 w 952103"/>
              <a:gd name="connsiteY1" fmla="*/ 0 h 100221"/>
              <a:gd name="connsiteX2" fmla="*/ 952103 w 952103"/>
              <a:gd name="connsiteY2" fmla="*/ 100221 h 100221"/>
              <a:gd name="connsiteX3" fmla="*/ 0 w 952103"/>
              <a:gd name="connsiteY3" fmla="*/ 100221 h 10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103" h="100221">
                <a:moveTo>
                  <a:pt x="0" y="0"/>
                </a:moveTo>
                <a:lnTo>
                  <a:pt x="952103" y="0"/>
                </a:lnTo>
                <a:lnTo>
                  <a:pt x="952103" y="100221"/>
                </a:lnTo>
                <a:lnTo>
                  <a:pt x="0" y="100221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52" name="Forme libre : forme 51">
            <a:extLst>
              <a:ext uri="{FF2B5EF4-FFF2-40B4-BE49-F238E27FC236}">
                <a16:creationId xmlns:a16="http://schemas.microsoft.com/office/drawing/2014/main" id="{84FBCC06-E9A4-21B2-372D-C39FF321551B}"/>
              </a:ext>
            </a:extLst>
          </p:cNvPr>
          <p:cNvSpPr/>
          <p:nvPr/>
        </p:nvSpPr>
        <p:spPr>
          <a:xfrm>
            <a:off x="10288955" y="21948124"/>
            <a:ext cx="952103" cy="100221"/>
          </a:xfrm>
          <a:custGeom>
            <a:avLst/>
            <a:gdLst>
              <a:gd name="connsiteX0" fmla="*/ 0 w 952103"/>
              <a:gd name="connsiteY0" fmla="*/ 0 h 100221"/>
              <a:gd name="connsiteX1" fmla="*/ 952103 w 952103"/>
              <a:gd name="connsiteY1" fmla="*/ 0 h 100221"/>
              <a:gd name="connsiteX2" fmla="*/ 952103 w 952103"/>
              <a:gd name="connsiteY2" fmla="*/ 100221 h 100221"/>
              <a:gd name="connsiteX3" fmla="*/ 0 w 952103"/>
              <a:gd name="connsiteY3" fmla="*/ 100221 h 10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103" h="100221">
                <a:moveTo>
                  <a:pt x="0" y="0"/>
                </a:moveTo>
                <a:lnTo>
                  <a:pt x="952103" y="0"/>
                </a:lnTo>
                <a:lnTo>
                  <a:pt x="952103" y="100221"/>
                </a:lnTo>
                <a:lnTo>
                  <a:pt x="0" y="100221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1B606014-F1AB-45DB-B85B-FC6033AA2DFC}"/>
              </a:ext>
            </a:extLst>
          </p:cNvPr>
          <p:cNvSpPr/>
          <p:nvPr/>
        </p:nvSpPr>
        <p:spPr>
          <a:xfrm>
            <a:off x="10288955" y="22148567"/>
            <a:ext cx="952103" cy="100221"/>
          </a:xfrm>
          <a:custGeom>
            <a:avLst/>
            <a:gdLst>
              <a:gd name="connsiteX0" fmla="*/ 0 w 952103"/>
              <a:gd name="connsiteY0" fmla="*/ 0 h 100221"/>
              <a:gd name="connsiteX1" fmla="*/ 952103 w 952103"/>
              <a:gd name="connsiteY1" fmla="*/ 0 h 100221"/>
              <a:gd name="connsiteX2" fmla="*/ 952103 w 952103"/>
              <a:gd name="connsiteY2" fmla="*/ 100221 h 100221"/>
              <a:gd name="connsiteX3" fmla="*/ 0 w 952103"/>
              <a:gd name="connsiteY3" fmla="*/ 100221 h 10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103" h="100221">
                <a:moveTo>
                  <a:pt x="0" y="0"/>
                </a:moveTo>
                <a:lnTo>
                  <a:pt x="952103" y="0"/>
                </a:lnTo>
                <a:lnTo>
                  <a:pt x="952103" y="100221"/>
                </a:lnTo>
                <a:lnTo>
                  <a:pt x="0" y="100221"/>
                </a:lnTo>
                <a:close/>
              </a:path>
            </a:pathLst>
          </a:custGeom>
          <a:solidFill>
            <a:schemeClr val="tx1">
              <a:alpha val="18000"/>
            </a:schemeClr>
          </a:solidFill>
          <a:ln w="25003" cap="flat">
            <a:noFill/>
            <a:prstDash val="solid"/>
            <a:miter/>
          </a:ln>
        </p:spPr>
        <p:txBody>
          <a:bodyPr rtlCol="0" anchor="ctr"/>
          <a:lstStyle/>
          <a:p>
            <a:endParaRPr lang="fr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74623C-43A9-EDE1-EA96-FD657C0620B8}"/>
              </a:ext>
            </a:extLst>
          </p:cNvPr>
          <p:cNvSpPr/>
          <p:nvPr/>
        </p:nvSpPr>
        <p:spPr>
          <a:xfrm rot="20973132">
            <a:off x="11621027" y="14431606"/>
            <a:ext cx="7380000" cy="1156839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5657" dirty="0">
                <a:solidFill>
                  <a:schemeClr val="bg1"/>
                </a:solidFill>
                <a:latin typeface="TheSansOsF Bold" panose="020B0702050302020203" pitchFamily="34" charset="0"/>
              </a:rPr>
              <a:t>Quels contenus ?</a:t>
            </a:r>
          </a:p>
        </p:txBody>
      </p:sp>
      <p:grpSp>
        <p:nvGrpSpPr>
          <p:cNvPr id="42" name="Graphique 16" descr="Déverrouiller contour">
            <a:extLst>
              <a:ext uri="{FF2B5EF4-FFF2-40B4-BE49-F238E27FC236}">
                <a16:creationId xmlns:a16="http://schemas.microsoft.com/office/drawing/2014/main" id="{DA832660-2829-B233-70F4-DB063BC3141B}"/>
              </a:ext>
            </a:extLst>
          </p:cNvPr>
          <p:cNvGrpSpPr/>
          <p:nvPr/>
        </p:nvGrpSpPr>
        <p:grpSpPr>
          <a:xfrm>
            <a:off x="9190560" y="21490682"/>
            <a:ext cx="1240299" cy="1761181"/>
            <a:chOff x="9190560" y="21490682"/>
            <a:chExt cx="1240299" cy="1761181"/>
          </a:xfrm>
          <a:solidFill>
            <a:schemeClr val="bg1">
              <a:lumMod val="50000"/>
            </a:schemeClr>
          </a:solidFill>
        </p:grpSpPr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AFFC6E69-7FB9-A44D-8E4A-1D0AE5878659}"/>
                </a:ext>
              </a:extLst>
            </p:cNvPr>
            <p:cNvSpPr/>
            <p:nvPr/>
          </p:nvSpPr>
          <p:spPr>
            <a:xfrm>
              <a:off x="9190560" y="21490682"/>
              <a:ext cx="1240299" cy="1761181"/>
            </a:xfrm>
            <a:custGeom>
              <a:avLst/>
              <a:gdLst>
                <a:gd name="connsiteX0" fmla="*/ 0 w 1240299"/>
                <a:gd name="connsiteY0" fmla="*/ 875009 h 1761181"/>
                <a:gd name="connsiteX1" fmla="*/ 0 w 1240299"/>
                <a:gd name="connsiteY1" fmla="*/ 1716885 h 1761181"/>
                <a:gd name="connsiteX2" fmla="*/ 620150 w 1240299"/>
                <a:gd name="connsiteY2" fmla="*/ 1761181 h 1761181"/>
                <a:gd name="connsiteX3" fmla="*/ 1240300 w 1240299"/>
                <a:gd name="connsiteY3" fmla="*/ 1716885 h 1761181"/>
                <a:gd name="connsiteX4" fmla="*/ 1240300 w 1240299"/>
                <a:gd name="connsiteY4" fmla="*/ 875009 h 1761181"/>
                <a:gd name="connsiteX5" fmla="*/ 1085262 w 1240299"/>
                <a:gd name="connsiteY5" fmla="*/ 863935 h 1761181"/>
                <a:gd name="connsiteX6" fmla="*/ 952373 w 1240299"/>
                <a:gd name="connsiteY6" fmla="*/ 855076 h 1761181"/>
                <a:gd name="connsiteX7" fmla="*/ 620150 w 1240299"/>
                <a:gd name="connsiteY7" fmla="*/ 830713 h 1761181"/>
                <a:gd name="connsiteX8" fmla="*/ 310075 w 1240299"/>
                <a:gd name="connsiteY8" fmla="*/ 853459 h 1761181"/>
                <a:gd name="connsiteX9" fmla="*/ 310075 w 1240299"/>
                <a:gd name="connsiteY9" fmla="*/ 465135 h 1761181"/>
                <a:gd name="connsiteX10" fmla="*/ 620150 w 1240299"/>
                <a:gd name="connsiteY10" fmla="*/ 155060 h 1761181"/>
                <a:gd name="connsiteX11" fmla="*/ 930225 w 1240299"/>
                <a:gd name="connsiteY11" fmla="*/ 465135 h 1761181"/>
                <a:gd name="connsiteX12" fmla="*/ 930225 w 1240299"/>
                <a:gd name="connsiteY12" fmla="*/ 620039 h 1761181"/>
                <a:gd name="connsiteX13" fmla="*/ 1085262 w 1240299"/>
                <a:gd name="connsiteY13" fmla="*/ 620039 h 1761181"/>
                <a:gd name="connsiteX14" fmla="*/ 1085905 w 1240299"/>
                <a:gd name="connsiteY14" fmla="*/ 465688 h 1761181"/>
                <a:gd name="connsiteX15" fmla="*/ 620216 w 1240299"/>
                <a:gd name="connsiteY15" fmla="*/ 0 h 1761181"/>
                <a:gd name="connsiteX16" fmla="*/ 154528 w 1240299"/>
                <a:gd name="connsiteY16" fmla="*/ 465688 h 1761181"/>
                <a:gd name="connsiteX17" fmla="*/ 154528 w 1240299"/>
                <a:gd name="connsiteY17" fmla="*/ 863979 h 1761181"/>
                <a:gd name="connsiteX18" fmla="*/ 198802 w 1240299"/>
                <a:gd name="connsiteY18" fmla="*/ 465688 h 1761181"/>
                <a:gd name="connsiteX19" fmla="*/ 620194 w 1240299"/>
                <a:gd name="connsiteY19" fmla="*/ 44296 h 1761181"/>
                <a:gd name="connsiteX20" fmla="*/ 1041586 w 1240299"/>
                <a:gd name="connsiteY20" fmla="*/ 465688 h 1761181"/>
                <a:gd name="connsiteX21" fmla="*/ 1040966 w 1240299"/>
                <a:gd name="connsiteY21" fmla="*/ 575743 h 1761181"/>
                <a:gd name="connsiteX22" fmla="*/ 974521 w 1240299"/>
                <a:gd name="connsiteY22" fmla="*/ 575743 h 1761181"/>
                <a:gd name="connsiteX23" fmla="*/ 974521 w 1240299"/>
                <a:gd name="connsiteY23" fmla="*/ 465135 h 1761181"/>
                <a:gd name="connsiteX24" fmla="*/ 620150 w 1240299"/>
                <a:gd name="connsiteY24" fmla="*/ 110763 h 1761181"/>
                <a:gd name="connsiteX25" fmla="*/ 265779 w 1240299"/>
                <a:gd name="connsiteY25" fmla="*/ 465135 h 1761181"/>
                <a:gd name="connsiteX26" fmla="*/ 265779 w 1240299"/>
                <a:gd name="connsiteY26" fmla="*/ 856560 h 1761181"/>
                <a:gd name="connsiteX27" fmla="*/ 198780 w 1240299"/>
                <a:gd name="connsiteY27" fmla="*/ 860990 h 1761181"/>
                <a:gd name="connsiteX28" fmla="*/ 291182 w 1240299"/>
                <a:gd name="connsiteY28" fmla="*/ 899262 h 1761181"/>
                <a:gd name="connsiteX29" fmla="*/ 620150 w 1240299"/>
                <a:gd name="connsiteY29" fmla="*/ 875120 h 1761181"/>
                <a:gd name="connsiteX30" fmla="*/ 949427 w 1240299"/>
                <a:gd name="connsiteY30" fmla="*/ 899284 h 1761181"/>
                <a:gd name="connsiteX31" fmla="*/ 1082117 w 1240299"/>
                <a:gd name="connsiteY31" fmla="*/ 908143 h 1761181"/>
                <a:gd name="connsiteX32" fmla="*/ 1196003 w 1240299"/>
                <a:gd name="connsiteY32" fmla="*/ 916271 h 1761181"/>
                <a:gd name="connsiteX33" fmla="*/ 1196003 w 1240299"/>
                <a:gd name="connsiteY33" fmla="*/ 1675645 h 1761181"/>
                <a:gd name="connsiteX34" fmla="*/ 620150 w 1240299"/>
                <a:gd name="connsiteY34" fmla="*/ 1716796 h 1761181"/>
                <a:gd name="connsiteX35" fmla="*/ 44296 w 1240299"/>
                <a:gd name="connsiteY35" fmla="*/ 1675645 h 1761181"/>
                <a:gd name="connsiteX36" fmla="*/ 44296 w 1240299"/>
                <a:gd name="connsiteY36" fmla="*/ 916271 h 1761181"/>
                <a:gd name="connsiteX37" fmla="*/ 158005 w 1240299"/>
                <a:gd name="connsiteY37" fmla="*/ 908143 h 1761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240299" h="1761181">
                  <a:moveTo>
                    <a:pt x="0" y="875009"/>
                  </a:moveTo>
                  <a:lnTo>
                    <a:pt x="0" y="1716885"/>
                  </a:lnTo>
                  <a:lnTo>
                    <a:pt x="620150" y="1761181"/>
                  </a:lnTo>
                  <a:lnTo>
                    <a:pt x="1240300" y="1716885"/>
                  </a:lnTo>
                  <a:lnTo>
                    <a:pt x="1240300" y="875009"/>
                  </a:lnTo>
                  <a:lnTo>
                    <a:pt x="1085262" y="863935"/>
                  </a:lnTo>
                  <a:lnTo>
                    <a:pt x="952373" y="855076"/>
                  </a:lnTo>
                  <a:lnTo>
                    <a:pt x="620150" y="830713"/>
                  </a:lnTo>
                  <a:lnTo>
                    <a:pt x="310075" y="853459"/>
                  </a:lnTo>
                  <a:lnTo>
                    <a:pt x="310075" y="465135"/>
                  </a:lnTo>
                  <a:cubicBezTo>
                    <a:pt x="310075" y="293885"/>
                    <a:pt x="448900" y="155060"/>
                    <a:pt x="620150" y="155060"/>
                  </a:cubicBezTo>
                  <a:cubicBezTo>
                    <a:pt x="791400" y="155060"/>
                    <a:pt x="930225" y="293885"/>
                    <a:pt x="930225" y="465135"/>
                  </a:cubicBezTo>
                  <a:lnTo>
                    <a:pt x="930225" y="620039"/>
                  </a:lnTo>
                  <a:lnTo>
                    <a:pt x="1085262" y="620039"/>
                  </a:lnTo>
                  <a:lnTo>
                    <a:pt x="1085905" y="465688"/>
                  </a:lnTo>
                  <a:cubicBezTo>
                    <a:pt x="1085905" y="208497"/>
                    <a:pt x="877408" y="0"/>
                    <a:pt x="620216" y="0"/>
                  </a:cubicBezTo>
                  <a:cubicBezTo>
                    <a:pt x="363025" y="0"/>
                    <a:pt x="154528" y="208497"/>
                    <a:pt x="154528" y="465688"/>
                  </a:cubicBezTo>
                  <a:lnTo>
                    <a:pt x="154528" y="863979"/>
                  </a:lnTo>
                  <a:close/>
                  <a:moveTo>
                    <a:pt x="198802" y="465688"/>
                  </a:moveTo>
                  <a:cubicBezTo>
                    <a:pt x="198802" y="232959"/>
                    <a:pt x="387465" y="44296"/>
                    <a:pt x="620194" y="44296"/>
                  </a:cubicBezTo>
                  <a:cubicBezTo>
                    <a:pt x="852923" y="44296"/>
                    <a:pt x="1041586" y="232959"/>
                    <a:pt x="1041586" y="465688"/>
                  </a:cubicBezTo>
                  <a:lnTo>
                    <a:pt x="1040966" y="575743"/>
                  </a:lnTo>
                  <a:lnTo>
                    <a:pt x="974521" y="575743"/>
                  </a:lnTo>
                  <a:lnTo>
                    <a:pt x="974521" y="465135"/>
                  </a:lnTo>
                  <a:cubicBezTo>
                    <a:pt x="974521" y="269420"/>
                    <a:pt x="815865" y="110763"/>
                    <a:pt x="620150" y="110763"/>
                  </a:cubicBezTo>
                  <a:cubicBezTo>
                    <a:pt x="424435" y="110763"/>
                    <a:pt x="265779" y="269420"/>
                    <a:pt x="265779" y="465135"/>
                  </a:cubicBezTo>
                  <a:lnTo>
                    <a:pt x="265779" y="856560"/>
                  </a:lnTo>
                  <a:lnTo>
                    <a:pt x="198780" y="860990"/>
                  </a:lnTo>
                  <a:close/>
                  <a:moveTo>
                    <a:pt x="291182" y="899262"/>
                  </a:moveTo>
                  <a:lnTo>
                    <a:pt x="620150" y="875120"/>
                  </a:lnTo>
                  <a:lnTo>
                    <a:pt x="949427" y="899284"/>
                  </a:lnTo>
                  <a:lnTo>
                    <a:pt x="1082117" y="908143"/>
                  </a:lnTo>
                  <a:lnTo>
                    <a:pt x="1196003" y="916271"/>
                  </a:lnTo>
                  <a:lnTo>
                    <a:pt x="1196003" y="1675645"/>
                  </a:lnTo>
                  <a:lnTo>
                    <a:pt x="620150" y="1716796"/>
                  </a:lnTo>
                  <a:lnTo>
                    <a:pt x="44296" y="1675645"/>
                  </a:lnTo>
                  <a:lnTo>
                    <a:pt x="44296" y="916271"/>
                  </a:lnTo>
                  <a:lnTo>
                    <a:pt x="158005" y="90814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21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H"/>
            </a:p>
          </p:txBody>
        </p:sp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51179E2B-EA67-C2B3-A0A5-6BC1966E73E4}"/>
                </a:ext>
              </a:extLst>
            </p:cNvPr>
            <p:cNvSpPr/>
            <p:nvPr/>
          </p:nvSpPr>
          <p:spPr>
            <a:xfrm>
              <a:off x="9655675" y="22610507"/>
              <a:ext cx="310071" cy="419829"/>
            </a:xfrm>
            <a:custGeom>
              <a:avLst/>
              <a:gdLst>
                <a:gd name="connsiteX0" fmla="*/ 88590 w 310071"/>
                <a:gd name="connsiteY0" fmla="*/ 295113 h 419829"/>
                <a:gd name="connsiteX1" fmla="*/ 88590 w 310071"/>
                <a:gd name="connsiteY1" fmla="*/ 419830 h 419829"/>
                <a:gd name="connsiteX2" fmla="*/ 221479 w 310071"/>
                <a:gd name="connsiteY2" fmla="*/ 419830 h 419829"/>
                <a:gd name="connsiteX3" fmla="*/ 221479 w 310071"/>
                <a:gd name="connsiteY3" fmla="*/ 294581 h 419829"/>
                <a:gd name="connsiteX4" fmla="*/ 310072 w 310071"/>
                <a:gd name="connsiteY4" fmla="*/ 153985 h 419829"/>
                <a:gd name="connsiteX5" fmla="*/ 153985 w 310071"/>
                <a:gd name="connsiteY5" fmla="*/ 4 h 419829"/>
                <a:gd name="connsiteX6" fmla="*/ 4 w 310071"/>
                <a:gd name="connsiteY6" fmla="*/ 156089 h 419829"/>
                <a:gd name="connsiteX7" fmla="*/ 88590 w 310071"/>
                <a:gd name="connsiteY7" fmla="*/ 295113 h 419829"/>
                <a:gd name="connsiteX8" fmla="*/ 155034 w 310071"/>
                <a:gd name="connsiteY8" fmla="*/ 43199 h 419829"/>
                <a:gd name="connsiteX9" fmla="*/ 265775 w 310071"/>
                <a:gd name="connsiteY9" fmla="*/ 153940 h 419829"/>
                <a:gd name="connsiteX10" fmla="*/ 191247 w 310071"/>
                <a:gd name="connsiteY10" fmla="*/ 259587 h 419829"/>
                <a:gd name="connsiteX11" fmla="*/ 177183 w 310071"/>
                <a:gd name="connsiteY11" fmla="*/ 265147 h 419829"/>
                <a:gd name="connsiteX12" fmla="*/ 177183 w 310071"/>
                <a:gd name="connsiteY12" fmla="*/ 375533 h 419829"/>
                <a:gd name="connsiteX13" fmla="*/ 132886 w 310071"/>
                <a:gd name="connsiteY13" fmla="*/ 375533 h 419829"/>
                <a:gd name="connsiteX14" fmla="*/ 132886 w 310071"/>
                <a:gd name="connsiteY14" fmla="*/ 264504 h 419829"/>
                <a:gd name="connsiteX15" fmla="*/ 118003 w 310071"/>
                <a:gd name="connsiteY15" fmla="*/ 259344 h 419829"/>
                <a:gd name="connsiteX16" fmla="*/ 50918 w 310071"/>
                <a:gd name="connsiteY16" fmla="*/ 116858 h 419829"/>
                <a:gd name="connsiteX17" fmla="*/ 155034 w 310071"/>
                <a:gd name="connsiteY17" fmla="*/ 43199 h 419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0071" h="419829">
                  <a:moveTo>
                    <a:pt x="88590" y="295113"/>
                  </a:moveTo>
                  <a:lnTo>
                    <a:pt x="88590" y="419830"/>
                  </a:lnTo>
                  <a:lnTo>
                    <a:pt x="221479" y="419830"/>
                  </a:lnTo>
                  <a:lnTo>
                    <a:pt x="221479" y="294581"/>
                  </a:lnTo>
                  <a:cubicBezTo>
                    <a:pt x="275025" y="268021"/>
                    <a:pt x="309224" y="213749"/>
                    <a:pt x="310072" y="153985"/>
                  </a:cubicBezTo>
                  <a:cubicBezTo>
                    <a:pt x="309492" y="68362"/>
                    <a:pt x="239607" y="-579"/>
                    <a:pt x="153985" y="4"/>
                  </a:cubicBezTo>
                  <a:cubicBezTo>
                    <a:pt x="68362" y="584"/>
                    <a:pt x="-577" y="70466"/>
                    <a:pt x="4" y="156089"/>
                  </a:cubicBezTo>
                  <a:cubicBezTo>
                    <a:pt x="409" y="215590"/>
                    <a:pt x="34829" y="269612"/>
                    <a:pt x="88590" y="295113"/>
                  </a:cubicBezTo>
                  <a:close/>
                  <a:moveTo>
                    <a:pt x="155034" y="43199"/>
                  </a:moveTo>
                  <a:cubicBezTo>
                    <a:pt x="216159" y="43286"/>
                    <a:pt x="265689" y="92816"/>
                    <a:pt x="265775" y="153940"/>
                  </a:cubicBezTo>
                  <a:cubicBezTo>
                    <a:pt x="264810" y="201063"/>
                    <a:pt x="235315" y="242872"/>
                    <a:pt x="191247" y="259587"/>
                  </a:cubicBezTo>
                  <a:lnTo>
                    <a:pt x="177183" y="265147"/>
                  </a:lnTo>
                  <a:lnTo>
                    <a:pt x="177183" y="375533"/>
                  </a:lnTo>
                  <a:lnTo>
                    <a:pt x="132886" y="375533"/>
                  </a:lnTo>
                  <a:lnTo>
                    <a:pt x="132886" y="264504"/>
                  </a:lnTo>
                  <a:lnTo>
                    <a:pt x="118003" y="259344"/>
                  </a:lnTo>
                  <a:cubicBezTo>
                    <a:pt x="60132" y="238522"/>
                    <a:pt x="30096" y="174729"/>
                    <a:pt x="50918" y="116858"/>
                  </a:cubicBezTo>
                  <a:cubicBezTo>
                    <a:pt x="66736" y="72896"/>
                    <a:pt x="108313" y="43481"/>
                    <a:pt x="155034" y="43199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21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H"/>
            </a:p>
          </p:txBody>
        </p:sp>
      </p:grpSp>
      <p:pic>
        <p:nvPicPr>
          <p:cNvPr id="23" name="Graphique 22" descr="Étoiles avec un remplissage uni">
            <a:extLst>
              <a:ext uri="{FF2B5EF4-FFF2-40B4-BE49-F238E27FC236}">
                <a16:creationId xmlns:a16="http://schemas.microsoft.com/office/drawing/2014/main" id="{467C6982-505A-9035-39B9-8F0A96AB7D4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663484" y="11378831"/>
            <a:ext cx="847699" cy="847699"/>
          </a:xfrm>
          <a:prstGeom prst="rect">
            <a:avLst/>
          </a:prstGeom>
        </p:spPr>
      </p:pic>
      <p:pic>
        <p:nvPicPr>
          <p:cNvPr id="25" name="Graphique 24" descr="Étoiles avec un remplissage uni">
            <a:extLst>
              <a:ext uri="{FF2B5EF4-FFF2-40B4-BE49-F238E27FC236}">
                <a16:creationId xmlns:a16="http://schemas.microsoft.com/office/drawing/2014/main" id="{BE62B6A3-386D-A3B8-A01C-6313C121083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661193" y="16012911"/>
            <a:ext cx="847699" cy="84769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F85BC5C-9BFC-6893-3CB3-B1CAF60D98B8}"/>
              </a:ext>
            </a:extLst>
          </p:cNvPr>
          <p:cNvSpPr/>
          <p:nvPr/>
        </p:nvSpPr>
        <p:spPr>
          <a:xfrm rot="20973132">
            <a:off x="11621027" y="22238928"/>
            <a:ext cx="7380000" cy="1156839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5657" dirty="0">
                <a:solidFill>
                  <a:schemeClr val="bg1"/>
                </a:solidFill>
                <a:latin typeface="TheSansOsF Bold" panose="020B0702050302020203" pitchFamily="34" charset="0"/>
              </a:rPr>
              <a:t>Votre implication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CCABF1A-2DD6-4DC2-92FB-99B2CD9D05B8}"/>
              </a:ext>
            </a:extLst>
          </p:cNvPr>
          <p:cNvSpPr/>
          <p:nvPr/>
        </p:nvSpPr>
        <p:spPr>
          <a:xfrm rot="20973132">
            <a:off x="11531773" y="6099389"/>
            <a:ext cx="7380000" cy="1996902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5657" dirty="0">
                <a:solidFill>
                  <a:schemeClr val="bg1"/>
                </a:solidFill>
                <a:latin typeface="TheSansOsF Bold" panose="020B0702050302020203" pitchFamily="34" charset="0"/>
              </a:rPr>
              <a:t>Les avantages pour l’institution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60150FCD-B6E7-B19C-74BB-598C2118370D}"/>
              </a:ext>
            </a:extLst>
          </p:cNvPr>
          <p:cNvGrpSpPr/>
          <p:nvPr/>
        </p:nvGrpSpPr>
        <p:grpSpPr>
          <a:xfrm>
            <a:off x="559795" y="21507435"/>
            <a:ext cx="7205103" cy="1668138"/>
            <a:chOff x="1579952" y="21354919"/>
            <a:chExt cx="7205103" cy="16681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A71782-C8D3-131D-0A81-EE56F83E6002}"/>
                </a:ext>
              </a:extLst>
            </p:cNvPr>
            <p:cNvSpPr/>
            <p:nvPr/>
          </p:nvSpPr>
          <p:spPr>
            <a:xfrm rot="20973132">
              <a:off x="1579952" y="21354919"/>
              <a:ext cx="7205103" cy="11568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0" rtlCol="0" anchor="ctr"/>
            <a:lstStyle/>
            <a:p>
              <a:pPr algn="r"/>
              <a:r>
                <a:rPr lang="fr-CH" sz="5657" dirty="0">
                  <a:solidFill>
                    <a:srgbClr val="CF0063"/>
                  </a:solidFill>
                  <a:latin typeface="TheSansOsF Bold" panose="020B0702050302020203" pitchFamily="34" charset="0"/>
                </a:rPr>
                <a:t>Nouveautés 2024</a:t>
              </a:r>
            </a:p>
          </p:txBody>
        </p:sp>
        <p:pic>
          <p:nvPicPr>
            <p:cNvPr id="16" name="Graphique 15" descr="Étoiles avec un remplissage uni">
              <a:extLst>
                <a:ext uri="{FF2B5EF4-FFF2-40B4-BE49-F238E27FC236}">
                  <a16:creationId xmlns:a16="http://schemas.microsoft.com/office/drawing/2014/main" id="{4826CAC3-F80D-73FF-CBB8-D94265897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 rot="21001538">
              <a:off x="1798249" y="21921430"/>
              <a:ext cx="1101627" cy="1101627"/>
            </a:xfrm>
            <a:prstGeom prst="rect">
              <a:avLst/>
            </a:prstGeom>
          </p:spPr>
        </p:pic>
      </p:grpSp>
      <p:pic>
        <p:nvPicPr>
          <p:cNvPr id="56" name="Graphique 55">
            <a:extLst>
              <a:ext uri="{FF2B5EF4-FFF2-40B4-BE49-F238E27FC236}">
                <a16:creationId xmlns:a16="http://schemas.microsoft.com/office/drawing/2014/main" id="{7E25FBD1-C29C-B874-CFD0-019466813B57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789038" y="3449538"/>
            <a:ext cx="2528420" cy="294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8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281</Words>
  <Application>Microsoft Office PowerPoint</Application>
  <PresentationFormat>Personnalisé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TheSansOsF Bold</vt:lpstr>
      <vt:lpstr>TheSansOsF Light</vt:lpstr>
      <vt:lpstr>TheSansOsF Plain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L'Archive ouverte UNIGE</dc:title>
  <dc:creator>Bibliothèque de l'UNIGE</dc:creator>
  <cp:lastModifiedBy>Floriane Sophie Muller</cp:lastModifiedBy>
  <cp:revision>289</cp:revision>
  <cp:lastPrinted>2020-09-30T14:57:50Z</cp:lastPrinted>
  <dcterms:created xsi:type="dcterms:W3CDTF">2011-11-23T15:39:26Z</dcterms:created>
  <dcterms:modified xsi:type="dcterms:W3CDTF">2024-10-10T14:32:17Z</dcterms:modified>
</cp:coreProperties>
</file>