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81" r:id="rId2"/>
    <p:sldId id="278" r:id="rId3"/>
    <p:sldId id="279" r:id="rId4"/>
    <p:sldId id="280" r:id="rId5"/>
    <p:sldId id="276" r:id="rId6"/>
    <p:sldId id="277" r:id="rId7"/>
    <p:sldId id="271" r:id="rId8"/>
    <p:sldId id="272" r:id="rId9"/>
    <p:sldId id="273" r:id="rId10"/>
    <p:sldId id="274" r:id="rId11"/>
    <p:sldId id="275" r:id="rId12"/>
    <p:sldId id="264" r:id="rId13"/>
    <p:sldId id="265" r:id="rId14"/>
    <p:sldId id="266" r:id="rId15"/>
    <p:sldId id="267" r:id="rId16"/>
    <p:sldId id="268" r:id="rId17"/>
    <p:sldId id="269" r:id="rId18"/>
    <p:sldId id="270" r:id="rId19"/>
    <p:sldId id="261" r:id="rId20"/>
    <p:sldId id="260" r:id="rId21"/>
    <p:sldId id="262" r:id="rId22"/>
    <p:sldId id="263" r:id="rId23"/>
    <p:sldId id="256" r:id="rId24"/>
    <p:sldId id="257" r:id="rId25"/>
    <p:sldId id="258" r:id="rId26"/>
    <p:sldId id="259"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SE36552" id="{B8071D85-49DB-416B-BC83-BAE044623403}">
          <p14:sldIdLst>
            <p14:sldId id="281"/>
            <p14:sldId id="278"/>
            <p14:sldId id="279"/>
            <p14:sldId id="280"/>
          </p14:sldIdLst>
        </p14:section>
        <p14:section name="GSE44183" id="{5527F209-83EC-428D-9B0A-D9BBEBE22AF1}">
          <p14:sldIdLst>
            <p14:sldId id="276"/>
            <p14:sldId id="277"/>
          </p14:sldIdLst>
        </p14:section>
        <p14:section name="GSE71318" id="{300DA8F7-A0E8-46CB-8D2D-58A44B3D1E22}">
          <p14:sldIdLst>
            <p14:sldId id="271"/>
            <p14:sldId id="272"/>
            <p14:sldId id="273"/>
            <p14:sldId id="274"/>
            <p14:sldId id="275"/>
          </p14:sldIdLst>
        </p14:section>
        <p14:section name="GSE133854-BI" id="{773C8BB0-8401-42F6-88EA-52F57FF21C19}">
          <p14:sldIdLst>
            <p14:sldId id="264"/>
            <p14:sldId id="265"/>
            <p14:sldId id="266"/>
            <p14:sldId id="267"/>
            <p14:sldId id="268"/>
            <p14:sldId id="269"/>
            <p14:sldId id="270"/>
          </p14:sldIdLst>
        </p14:section>
        <p14:section name="GSE133854-AG" id="{818BB7F1-8474-4AFF-9450-38FD77E1577A}">
          <p14:sldIdLst>
            <p14:sldId id="261"/>
            <p14:sldId id="260"/>
            <p14:sldId id="262"/>
            <p14:sldId id="263"/>
          </p14:sldIdLst>
        </p14:section>
        <p14:section name="GSE133854-PG" id="{A5C5B9FA-0810-4B78-9138-F3F16E64B04C}">
          <p14:sldIdLst>
            <p14:sldId id="256"/>
            <p14:sldId id="257"/>
            <p14:sldId id="258"/>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5" autoAdjust="0"/>
    <p:restoredTop sz="83136" autoAdjust="0"/>
  </p:normalViewPr>
  <p:slideViewPr>
    <p:cSldViewPr snapToGrid="0">
      <p:cViewPr>
        <p:scale>
          <a:sx n="74" d="100"/>
          <a:sy n="74" d="100"/>
        </p:scale>
        <p:origin x="1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2022/6/21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(no</a:t>
            </a:r>
            <a:r>
              <a:rPr lang="zh-CN" altLang="en-US" dirty="0"/>
              <a:t> </a:t>
            </a:r>
            <a:r>
              <a:rPr lang="en-US" altLang="zh-CN" dirty="0"/>
              <a:t>reads</a:t>
            </a:r>
            <a:r>
              <a:rPr lang="zh-CN" altLang="en-US" dirty="0"/>
              <a:t> </a:t>
            </a:r>
            <a:r>
              <a:rPr lang="en-US" altLang="zh-CN" dirty="0"/>
              <a:t>aligned to this site in this sample)</a:t>
            </a:r>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sym typeface="+mn-ea"/>
              </a:rPr>
              <a:t>total count of reads: </a:t>
            </a:r>
            <a:r>
              <a:rPr lang="en-US" altLang="zh-CN" dirty="0">
                <a:sym typeface="+mn-ea"/>
              </a:rPr>
              <a:t>71</a:t>
            </a:r>
            <a:endParaRPr lang="zh-CN" altLang="en-US" dirty="0"/>
          </a:p>
          <a:p>
            <a:r>
              <a:rPr lang="zh-CN" altLang="en-US" dirty="0">
                <a:sym typeface="+mn-ea"/>
              </a:rPr>
              <a:t>total count of reads kept by the 6bp filter: </a:t>
            </a:r>
            <a:r>
              <a:rPr lang="en-US" altLang="zh-CN" dirty="0">
                <a:sym typeface="+mn-ea"/>
              </a:rPr>
              <a:t>68 (3(=3 unedited) discarded: 1 due to being within 5’-6-bp of read, 2 due to low base quality)</a:t>
            </a:r>
            <a:endParaRPr lang="zh-CN" altLang="en-US" dirty="0"/>
          </a:p>
          <a:p>
            <a:r>
              <a:rPr lang="zh-CN" altLang="en-US" dirty="0">
                <a:sym typeface="+mn-ea"/>
              </a:rPr>
              <a:t>total count of edited reads: </a:t>
            </a:r>
            <a:r>
              <a:rPr lang="en-US" altLang="zh-CN" dirty="0">
                <a:sym typeface="+mn-ea"/>
              </a:rPr>
              <a:t>11</a:t>
            </a:r>
            <a:endParaRPr lang="zh-CN" altLang="en-US" dirty="0"/>
          </a:p>
          <a:p>
            <a:r>
              <a:rPr lang="zh-CN" altLang="en-US" dirty="0">
                <a:sym typeface="+mn-ea"/>
              </a:rPr>
              <a:t>total count of edited reads kept by the 6bp filter: </a:t>
            </a:r>
            <a:r>
              <a:rPr lang="en-US" altLang="zh-CN" dirty="0">
                <a:sym typeface="+mn-ea"/>
              </a:rPr>
              <a:t>11</a:t>
            </a:r>
            <a:endParaRPr lang="zh-CN" altLang="en-US" dirty="0"/>
          </a:p>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sym typeface="+mn-ea"/>
              </a:rPr>
              <a:t>total count of reads: </a:t>
            </a:r>
            <a:r>
              <a:rPr lang="en-US" altLang="zh-CN" dirty="0">
                <a:sym typeface="+mn-ea"/>
              </a:rPr>
              <a:t>35</a:t>
            </a:r>
            <a:endParaRPr lang="zh-CN"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sym typeface="+mn-ea"/>
              </a:rPr>
              <a:t>total count of reads kept by the 6bp filter: </a:t>
            </a:r>
            <a:r>
              <a:rPr lang="en-US" altLang="zh-CN" dirty="0">
                <a:sym typeface="+mn-ea"/>
              </a:rPr>
              <a:t>34</a:t>
            </a:r>
            <a:r>
              <a:rPr lang="zh-CN" altLang="en-US" dirty="0">
                <a:sym typeface="+mn-ea"/>
              </a:rPr>
              <a:t> </a:t>
            </a:r>
            <a:r>
              <a:rPr lang="en-US" altLang="zh-CN" dirty="0">
                <a:sym typeface="+mn-ea"/>
              </a:rPr>
              <a:t>(1(=1 unedited) discarded: 1 due to being within 5’-6-bp of read, 0 due to low base quality)</a:t>
            </a:r>
            <a:endParaRPr lang="zh-CN" altLang="en-US" dirty="0"/>
          </a:p>
          <a:p>
            <a:endParaRPr lang="zh-CN" altLang="en-US" dirty="0"/>
          </a:p>
          <a:p>
            <a:r>
              <a:rPr lang="zh-CN" altLang="en-US" dirty="0">
                <a:sym typeface="+mn-ea"/>
              </a:rPr>
              <a:t>total count of edited reads: </a:t>
            </a:r>
            <a:r>
              <a:rPr lang="en-US" altLang="zh-CN" dirty="0">
                <a:sym typeface="+mn-ea"/>
              </a:rPr>
              <a:t>6</a:t>
            </a:r>
            <a:endParaRPr lang="zh-CN" altLang="en-US" dirty="0"/>
          </a:p>
          <a:p>
            <a:r>
              <a:rPr lang="zh-CN" altLang="en-US" dirty="0">
                <a:sym typeface="+mn-ea"/>
              </a:rPr>
              <a:t>total count of edited reads kept by the 6bp filter: </a:t>
            </a:r>
            <a:r>
              <a:rPr lang="en-US" altLang="zh-CN" dirty="0">
                <a:sym typeface="+mn-ea"/>
              </a:rPr>
              <a:t>6</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sym typeface="+mn-ea"/>
              </a:rPr>
              <a:t>total count of reads: </a:t>
            </a:r>
            <a:r>
              <a:rPr lang="en-US" altLang="zh-CN" dirty="0">
                <a:sym typeface="+mn-ea"/>
              </a:rPr>
              <a:t>96</a:t>
            </a:r>
            <a:endParaRPr lang="zh-CN" altLang="en-US" dirty="0"/>
          </a:p>
          <a:p>
            <a:r>
              <a:rPr lang="zh-CN" altLang="en-US" dirty="0">
                <a:sym typeface="+mn-ea"/>
              </a:rPr>
              <a:t>total count of reads kept by the 6bp filter: </a:t>
            </a:r>
            <a:r>
              <a:rPr lang="en-US" altLang="zh-CN" dirty="0">
                <a:sym typeface="+mn-ea"/>
              </a:rPr>
              <a:t>93 (3(=3 unedited) discarded: 2 due to being within 5’-6-bp of read, 1 due to low base quality)</a:t>
            </a:r>
            <a:endParaRPr lang="zh-CN" altLang="en-US" dirty="0"/>
          </a:p>
          <a:p>
            <a:r>
              <a:rPr lang="zh-CN" altLang="en-US" dirty="0">
                <a:sym typeface="+mn-ea"/>
              </a:rPr>
              <a:t>total count of edited reads: </a:t>
            </a:r>
            <a:r>
              <a:rPr lang="en-US" altLang="zh-CN" dirty="0">
                <a:sym typeface="+mn-ea"/>
              </a:rPr>
              <a:t>11</a:t>
            </a:r>
          </a:p>
          <a:p>
            <a:r>
              <a:rPr lang="zh-CN" altLang="en-US" dirty="0">
                <a:sym typeface="+mn-ea"/>
              </a:rPr>
              <a:t>total count of edited reads kept by the 6bp filter: </a:t>
            </a:r>
            <a:r>
              <a:rPr lang="en-US" altLang="zh-CN" dirty="0">
                <a:sym typeface="+mn-ea"/>
              </a:rPr>
              <a:t>11</a:t>
            </a:r>
            <a:endParaRPr lang="zh-CN" altLang="en-US" dirty="0"/>
          </a:p>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sym typeface="+mn-ea"/>
              </a:rPr>
              <a:t>total count of reads: </a:t>
            </a:r>
            <a:r>
              <a:rPr lang="en-US" altLang="zh-CN" dirty="0">
                <a:sym typeface="+mn-ea"/>
              </a:rPr>
              <a:t>100</a:t>
            </a:r>
            <a:endParaRPr lang="zh-CN" altLang="en-US" dirty="0"/>
          </a:p>
          <a:p>
            <a:r>
              <a:rPr lang="zh-CN" altLang="en-US" dirty="0">
                <a:sym typeface="+mn-ea"/>
              </a:rPr>
              <a:t>total count of reads kept by the 6bp filter: </a:t>
            </a:r>
            <a:r>
              <a:rPr lang="en-US" altLang="zh-CN" dirty="0">
                <a:sym typeface="+mn-ea"/>
              </a:rPr>
              <a:t>97 (3(=3 unedited) discarded: 0 due to being within 5’-6-bp of read, 3 due to low base quality)</a:t>
            </a:r>
            <a:endParaRPr lang="zh-CN" altLang="en-US" dirty="0"/>
          </a:p>
          <a:p>
            <a:r>
              <a:rPr lang="zh-CN" altLang="en-US" dirty="0">
                <a:sym typeface="+mn-ea"/>
              </a:rPr>
              <a:t>total count of edited reads: </a:t>
            </a:r>
            <a:r>
              <a:rPr lang="en-US" altLang="zh-CN" dirty="0">
                <a:sym typeface="+mn-ea"/>
              </a:rPr>
              <a:t>16</a:t>
            </a:r>
            <a:endParaRPr lang="zh-CN" altLang="en-US" dirty="0"/>
          </a:p>
          <a:p>
            <a:r>
              <a:rPr lang="zh-CN" altLang="en-US" dirty="0">
                <a:sym typeface="+mn-ea"/>
              </a:rPr>
              <a:t>total count of edited reads kept by the 6bp filter: </a:t>
            </a:r>
            <a:r>
              <a:rPr lang="en-US" altLang="zh-CN" dirty="0">
                <a:sym typeface="+mn-ea"/>
              </a:rPr>
              <a:t>16</a:t>
            </a:r>
            <a:endParaRPr lang="zh-CN" altLang="en-US" dirty="0"/>
          </a:p>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sym typeface="+mn-ea"/>
              </a:rPr>
              <a:t>total count of reads: </a:t>
            </a:r>
            <a:r>
              <a:rPr lang="en-US" altLang="zh-CN">
                <a:sym typeface="+mn-ea"/>
              </a:rPr>
              <a:t>17</a:t>
            </a:r>
            <a:endParaRPr lang="zh-CN" altLang="en-US"/>
          </a:p>
          <a:p>
            <a:r>
              <a:rPr lang="zh-CN" altLang="en-US">
                <a:sym typeface="+mn-ea"/>
              </a:rPr>
              <a:t>total count of reads kept by the 6bp filter: </a:t>
            </a:r>
            <a:r>
              <a:rPr lang="en-US" altLang="zh-CN">
                <a:sym typeface="+mn-ea"/>
              </a:rPr>
              <a:t>17</a:t>
            </a:r>
            <a:endParaRPr lang="zh-CN" altLang="en-US"/>
          </a:p>
          <a:p>
            <a:r>
              <a:rPr lang="zh-CN" altLang="en-US">
                <a:sym typeface="+mn-ea"/>
              </a:rPr>
              <a:t>total count of edited reads: </a:t>
            </a:r>
            <a:r>
              <a:rPr lang="en-US" altLang="zh-CN">
                <a:sym typeface="+mn-ea"/>
              </a:rPr>
              <a:t>16</a:t>
            </a:r>
            <a:endParaRPr lang="zh-CN" altLang="en-US"/>
          </a:p>
          <a:p>
            <a:r>
              <a:rPr lang="zh-CN" altLang="en-US">
                <a:sym typeface="+mn-ea"/>
              </a:rPr>
              <a:t>total count of edited reads kept by the 6bp filter: </a:t>
            </a:r>
            <a:r>
              <a:rPr lang="en-US" altLang="zh-CN">
                <a:sym typeface="+mn-ea"/>
              </a:rPr>
              <a:t>16</a:t>
            </a:r>
            <a:endParaRPr lang="zh-CN" altLang="en-US"/>
          </a:p>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sym typeface="+mn-ea"/>
              </a:rPr>
              <a:t>total count of reads:</a:t>
            </a:r>
            <a:r>
              <a:rPr lang="en-US" altLang="zh-CN" dirty="0">
                <a:sym typeface="+mn-ea"/>
              </a:rPr>
              <a:t>21</a:t>
            </a:r>
            <a:endParaRPr lang="zh-CN"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sym typeface="+mn-ea"/>
              </a:rPr>
              <a:t>total count of reads kept by the 6bp filter: </a:t>
            </a:r>
            <a:r>
              <a:rPr lang="en-US" altLang="zh-CN" dirty="0">
                <a:sym typeface="+mn-ea"/>
              </a:rPr>
              <a:t>17 (4(=4 unedited) discarded: 3 due to being within 5’-6-bp of read, 1 due to low base quality)</a:t>
            </a:r>
            <a:endParaRPr lang="zh-CN" altLang="en-US" dirty="0"/>
          </a:p>
          <a:p>
            <a:endParaRPr lang="zh-CN" altLang="en-US" dirty="0"/>
          </a:p>
          <a:p>
            <a:r>
              <a:rPr lang="zh-CN" altLang="en-US" dirty="0">
                <a:sym typeface="+mn-ea"/>
              </a:rPr>
              <a:t>total count of edited reads: </a:t>
            </a:r>
            <a:r>
              <a:rPr lang="en-US" altLang="zh-CN" dirty="0">
                <a:sym typeface="+mn-ea"/>
              </a:rPr>
              <a:t>3</a:t>
            </a:r>
            <a:endParaRPr lang="zh-CN" altLang="en-US" dirty="0"/>
          </a:p>
          <a:p>
            <a:r>
              <a:rPr lang="zh-CN" altLang="en-US" dirty="0">
                <a:sym typeface="+mn-ea"/>
              </a:rPr>
              <a:t>total count of edited reads kept by the 6bp filter: </a:t>
            </a:r>
            <a:r>
              <a:rPr lang="en-US" altLang="zh-CN" dirty="0">
                <a:sym typeface="+mn-ea"/>
              </a:rPr>
              <a:t>3</a:t>
            </a:r>
            <a:endParaRPr lang="zh-CN" altLang="en-US" dirty="0"/>
          </a:p>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sym typeface="+mn-ea"/>
              </a:rPr>
              <a:t>total count of reads: </a:t>
            </a:r>
            <a:r>
              <a:rPr lang="en-US" altLang="zh-CN" dirty="0">
                <a:sym typeface="+mn-ea"/>
              </a:rPr>
              <a:t>25</a:t>
            </a:r>
            <a:endParaRPr lang="zh-CN"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sym typeface="+mn-ea"/>
              </a:rPr>
              <a:t>total count of reads kept by the 6bp filter: </a:t>
            </a:r>
            <a:r>
              <a:rPr lang="en-US" altLang="zh-CN" dirty="0">
                <a:sym typeface="+mn-ea"/>
              </a:rPr>
              <a:t>23 (2(=1 unedited + 1 edited) discarded: 0 due to being within 5’-6-bp of read, 2 due to low base quality)</a:t>
            </a:r>
            <a:endParaRPr lang="zh-CN" altLang="en-US" dirty="0"/>
          </a:p>
          <a:p>
            <a:endParaRPr lang="zh-CN" altLang="en-US" dirty="0"/>
          </a:p>
          <a:p>
            <a:r>
              <a:rPr lang="zh-CN" altLang="en-US" dirty="0">
                <a:sym typeface="+mn-ea"/>
              </a:rPr>
              <a:t>total count of edited reads: </a:t>
            </a:r>
            <a:r>
              <a:rPr lang="en-US" altLang="zh-CN" dirty="0">
                <a:sym typeface="+mn-ea"/>
              </a:rPr>
              <a:t>11</a:t>
            </a:r>
            <a:endParaRPr lang="zh-CN" altLang="en-US" dirty="0"/>
          </a:p>
          <a:p>
            <a:r>
              <a:rPr lang="zh-CN" altLang="en-US" dirty="0">
                <a:sym typeface="+mn-ea"/>
              </a:rPr>
              <a:t>total count of edited reads kept by the 6bp filter: </a:t>
            </a:r>
            <a:r>
              <a:rPr lang="en-US" altLang="zh-CN" dirty="0">
                <a:sym typeface="+mn-ea"/>
              </a:rPr>
              <a:t>10 (1 filtered out due to insufficient base quality)</a:t>
            </a:r>
            <a:endParaRPr lang="zh-CN" altLang="en-US" dirty="0"/>
          </a:p>
          <a:p>
            <a:endParaRPr lang="zh-CN" altLang="en-US" dirty="0"/>
          </a:p>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sym typeface="+mn-ea"/>
              </a:rPr>
              <a:t>total count of reads: </a:t>
            </a:r>
            <a:r>
              <a:rPr lang="en-US" altLang="zh-CN" dirty="0">
                <a:sym typeface="+mn-ea"/>
              </a:rPr>
              <a:t>24</a:t>
            </a:r>
            <a:endParaRPr lang="zh-CN" altLang="en-US" dirty="0"/>
          </a:p>
          <a:p>
            <a:r>
              <a:rPr lang="zh-CN" altLang="en-US" dirty="0">
                <a:sym typeface="+mn-ea"/>
              </a:rPr>
              <a:t>total count of reads kept by the 6bp filter: </a:t>
            </a:r>
            <a:r>
              <a:rPr lang="en-US" altLang="zh-CN" dirty="0">
                <a:sym typeface="+mn-ea"/>
              </a:rPr>
              <a:t>22 (2(=2 unedited) discarded: 1 due to being within 5’-6-bp of read, 1 due to low base quality)</a:t>
            </a:r>
            <a:endParaRPr lang="zh-CN" altLang="en-US" dirty="0"/>
          </a:p>
          <a:p>
            <a:r>
              <a:rPr lang="zh-CN" altLang="en-US" dirty="0">
                <a:sym typeface="+mn-ea"/>
              </a:rPr>
              <a:t>total count of edited reads: </a:t>
            </a:r>
            <a:r>
              <a:rPr lang="en-US" altLang="zh-CN" dirty="0">
                <a:sym typeface="+mn-ea"/>
              </a:rPr>
              <a:t>3</a:t>
            </a:r>
            <a:endParaRPr lang="zh-CN" altLang="en-US" dirty="0"/>
          </a:p>
          <a:p>
            <a:r>
              <a:rPr lang="zh-CN" altLang="en-US" dirty="0">
                <a:sym typeface="+mn-ea"/>
              </a:rPr>
              <a:t>total count of edited reads kept by the 6bp filter: </a:t>
            </a:r>
            <a:r>
              <a:rPr lang="en-US" altLang="zh-CN" dirty="0">
                <a:sym typeface="+mn-ea"/>
              </a:rPr>
              <a:t>3</a:t>
            </a:r>
            <a:endParaRPr lang="zh-CN" altLang="en-US" dirty="0"/>
          </a:p>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sym typeface="+mn-ea"/>
              </a:rPr>
              <a:t>total count of reads: </a:t>
            </a:r>
            <a:r>
              <a:rPr lang="en-US" altLang="zh-CN" dirty="0">
                <a:sym typeface="+mn-ea"/>
              </a:rPr>
              <a:t>32</a:t>
            </a:r>
            <a:endParaRPr lang="zh-CN"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sym typeface="+mn-ea"/>
              </a:rPr>
              <a:t>total count of reads kept by the 6bp filter: </a:t>
            </a:r>
            <a:r>
              <a:rPr lang="en-US" altLang="zh-CN" dirty="0">
                <a:sym typeface="+mn-ea"/>
              </a:rPr>
              <a:t>29 (3(=3 unedited) discarded due to being within 5’-6-bp of read)</a:t>
            </a:r>
            <a:endParaRPr lang="zh-CN" altLang="en-US" dirty="0"/>
          </a:p>
          <a:p>
            <a:r>
              <a:rPr lang="zh-CN" altLang="en-US" dirty="0">
                <a:sym typeface="+mn-ea"/>
              </a:rPr>
              <a:t>total count of edited reads: </a:t>
            </a:r>
            <a:r>
              <a:rPr lang="en-US" altLang="zh-CN" dirty="0">
                <a:sym typeface="+mn-ea"/>
              </a:rPr>
              <a:t>5</a:t>
            </a:r>
            <a:endParaRPr lang="zh-CN" altLang="en-US" dirty="0"/>
          </a:p>
          <a:p>
            <a:r>
              <a:rPr lang="zh-CN" altLang="en-US" dirty="0">
                <a:sym typeface="+mn-ea"/>
              </a:rPr>
              <a:t>total count of edited reads kept by the 6bp filter: </a:t>
            </a:r>
            <a:r>
              <a:rPr lang="en-US" altLang="zh-CN" dirty="0">
                <a:sym typeface="+mn-ea"/>
              </a:rPr>
              <a:t>5</a:t>
            </a:r>
            <a:endParaRPr lang="zh-CN" altLang="en-US" dirty="0"/>
          </a:p>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sym typeface="+mn-ea"/>
              </a:rPr>
              <a:t>total count of reads: </a:t>
            </a:r>
            <a:r>
              <a:rPr lang="en-US" altLang="zh-CN" dirty="0">
                <a:sym typeface="+mn-ea"/>
              </a:rPr>
              <a:t>42</a:t>
            </a:r>
            <a:endParaRPr lang="zh-CN"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sym typeface="+mn-ea"/>
              </a:rPr>
              <a:t>total count of reads kept by the 6bp filter: </a:t>
            </a:r>
            <a:r>
              <a:rPr lang="en-US" altLang="zh-CN" dirty="0">
                <a:sym typeface="+mn-ea"/>
              </a:rPr>
              <a:t>40</a:t>
            </a:r>
            <a:r>
              <a:rPr lang="zh-CN" altLang="en-US" dirty="0">
                <a:sym typeface="+mn-ea"/>
              </a:rPr>
              <a:t> </a:t>
            </a:r>
            <a:r>
              <a:rPr lang="en-US" altLang="zh-CN" dirty="0">
                <a:sym typeface="+mn-ea"/>
              </a:rPr>
              <a:t>(2(=2 unedited) discarded</a:t>
            </a:r>
            <a:r>
              <a:rPr lang="en-US" altLang="zh-CN">
                <a:sym typeface="+mn-ea"/>
              </a:rPr>
              <a:t>: 0 </a:t>
            </a:r>
            <a:r>
              <a:rPr lang="en-US" altLang="zh-CN" dirty="0">
                <a:sym typeface="+mn-ea"/>
              </a:rPr>
              <a:t>due to being within 5’-6-bp of read</a:t>
            </a:r>
            <a:r>
              <a:rPr lang="en-US" altLang="zh-CN">
                <a:sym typeface="+mn-ea"/>
              </a:rPr>
              <a:t>, 2 </a:t>
            </a:r>
            <a:r>
              <a:rPr lang="en-US" altLang="zh-CN" dirty="0">
                <a:sym typeface="+mn-ea"/>
              </a:rPr>
              <a:t>due to low base quality)</a:t>
            </a:r>
            <a:endParaRPr lang="zh-CN" altLang="en-US" dirty="0"/>
          </a:p>
          <a:p>
            <a:endParaRPr lang="zh-CN" altLang="en-US" dirty="0"/>
          </a:p>
          <a:p>
            <a:r>
              <a:rPr lang="zh-CN" altLang="en-US" dirty="0">
                <a:sym typeface="+mn-ea"/>
              </a:rPr>
              <a:t>total count of edited reads: </a:t>
            </a:r>
            <a:r>
              <a:rPr lang="en-US" altLang="zh-CN" dirty="0">
                <a:sym typeface="+mn-ea"/>
              </a:rPr>
              <a:t>13</a:t>
            </a:r>
            <a:endParaRPr lang="zh-CN" altLang="en-US" dirty="0"/>
          </a:p>
          <a:p>
            <a:r>
              <a:rPr lang="zh-CN" altLang="en-US" dirty="0">
                <a:sym typeface="+mn-ea"/>
              </a:rPr>
              <a:t>total count of edited reads kept by the 6bp filter: </a:t>
            </a:r>
            <a:r>
              <a:rPr lang="en-US" altLang="zh-CN" dirty="0">
                <a:sym typeface="+mn-ea"/>
              </a:rPr>
              <a:t>13</a:t>
            </a:r>
            <a:endParaRPr lang="zh-CN" altLang="en-US" dirty="0"/>
          </a:p>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sym typeface="+mn-ea"/>
              </a:rPr>
              <a:t>total count of reads: </a:t>
            </a:r>
            <a:r>
              <a:rPr lang="en-US" altLang="zh-CN" dirty="0">
                <a:sym typeface="+mn-ea"/>
              </a:rPr>
              <a:t>39</a:t>
            </a:r>
            <a:endParaRPr lang="zh-CN"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sym typeface="+mn-ea"/>
              </a:rPr>
              <a:t>total count of reads kept by the 6bp filter: </a:t>
            </a:r>
            <a:r>
              <a:rPr lang="en-US" altLang="zh-CN" dirty="0">
                <a:sym typeface="+mn-ea"/>
              </a:rPr>
              <a:t>37</a:t>
            </a:r>
            <a:r>
              <a:rPr lang="zh-CN" altLang="en-US" dirty="0">
                <a:sym typeface="+mn-ea"/>
              </a:rPr>
              <a:t> </a:t>
            </a:r>
            <a:r>
              <a:rPr lang="en-US" altLang="zh-CN" dirty="0">
                <a:sym typeface="+mn-ea"/>
              </a:rPr>
              <a:t>(2(=2 unedited) discarded: 1 due to being within 5’-6-bp of read, 1 due to low base quality)</a:t>
            </a:r>
            <a:endParaRPr lang="zh-CN" altLang="en-US" dirty="0"/>
          </a:p>
          <a:p>
            <a:r>
              <a:rPr lang="zh-CN" altLang="en-US" dirty="0">
                <a:sym typeface="+mn-ea"/>
              </a:rPr>
              <a:t>total count of edited reads: </a:t>
            </a:r>
            <a:r>
              <a:rPr lang="en-US" altLang="zh-CN" dirty="0">
                <a:sym typeface="+mn-ea"/>
              </a:rPr>
              <a:t>15</a:t>
            </a:r>
            <a:endParaRPr lang="zh-CN" altLang="en-US" dirty="0"/>
          </a:p>
          <a:p>
            <a:r>
              <a:rPr lang="zh-CN" altLang="en-US" dirty="0">
                <a:sym typeface="+mn-ea"/>
              </a:rPr>
              <a:t>total count of edited reads kept by the 6bp filter: </a:t>
            </a:r>
            <a:r>
              <a:rPr lang="en-US" altLang="zh-CN" dirty="0">
                <a:sym typeface="+mn-ea"/>
              </a:rPr>
              <a:t>15</a:t>
            </a:r>
            <a:endParaRPr lang="zh-CN" altLang="en-US" dirty="0"/>
          </a:p>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sym typeface="+mn-ea"/>
              </a:rPr>
              <a:t>total count of reads: </a:t>
            </a:r>
            <a:r>
              <a:rPr lang="en-US" altLang="zh-CN" dirty="0">
                <a:sym typeface="+mn-ea"/>
              </a:rPr>
              <a:t>135</a:t>
            </a:r>
            <a:endParaRPr lang="zh-CN"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sym typeface="+mn-ea"/>
              </a:rPr>
              <a:t>total count of reads kept by the 6bp filter: </a:t>
            </a:r>
            <a:r>
              <a:rPr lang="en-US" altLang="zh-CN" dirty="0">
                <a:sym typeface="+mn-ea"/>
              </a:rPr>
              <a:t>127 (8(=8 unedited) discarded: 6 due to being within 5’-6-bp of read, 2 due to low base quality)</a:t>
            </a:r>
            <a:endParaRPr lang="zh-CN" altLang="en-US" dirty="0"/>
          </a:p>
          <a:p>
            <a:endParaRPr lang="zh-CN" altLang="en-US" dirty="0"/>
          </a:p>
          <a:p>
            <a:r>
              <a:rPr lang="zh-CN" altLang="en-US" dirty="0">
                <a:sym typeface="+mn-ea"/>
              </a:rPr>
              <a:t>total count of edited reads: </a:t>
            </a:r>
            <a:r>
              <a:rPr lang="en-US" altLang="zh-CN" dirty="0">
                <a:sym typeface="+mn-ea"/>
              </a:rPr>
              <a:t>15</a:t>
            </a:r>
            <a:endParaRPr lang="zh-CN" altLang="en-US" dirty="0"/>
          </a:p>
          <a:p>
            <a:r>
              <a:rPr lang="zh-CN" altLang="en-US" dirty="0">
                <a:sym typeface="+mn-ea"/>
              </a:rPr>
              <a:t>total count of edited reads kept by the 6bp filter: </a:t>
            </a:r>
            <a:r>
              <a:rPr lang="en-US" altLang="zh-CN" dirty="0">
                <a:sym typeface="+mn-ea"/>
              </a:rPr>
              <a:t>15</a:t>
            </a:r>
          </a:p>
          <a:p>
            <a:endParaRPr lang="en-US" altLang="zh-CN" dirty="0">
              <a:sym typeface="+mn-ea"/>
            </a:endParaRPr>
          </a:p>
          <a:p>
            <a:r>
              <a:rPr lang="en-US" altLang="zh-CN" dirty="0">
                <a:sym typeface="+mn-ea"/>
              </a:rPr>
              <a:t>For some unknown reason, IGV produced a horizontal green bar in the squished display; when viewing the bam in the expanded display we did not observe such green bar.</a:t>
            </a:r>
            <a:endParaRPr lang="zh-CN" altLang="en-US" dirty="0"/>
          </a:p>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CC70C5A-3929-4396-8A14-FBA0A850549F}" type="datetimeFigureOut">
              <a:rPr lang="zh-CN" altLang="en-US" smtClean="0"/>
              <a:t>2022/6/21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BED622-6361-43A9-9980-38BF294EC54F}"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CC70C5A-3929-4396-8A14-FBA0A850549F}" type="datetimeFigureOut">
              <a:rPr lang="zh-CN" altLang="en-US" smtClean="0"/>
              <a:t>2022/6/21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BED622-6361-43A9-9980-38BF294EC54F}"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CC70C5A-3929-4396-8A14-FBA0A850549F}" type="datetimeFigureOut">
              <a:rPr lang="zh-CN" altLang="en-US" smtClean="0"/>
              <a:t>2022/6/21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BED622-6361-43A9-9980-38BF294EC54F}"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CC70C5A-3929-4396-8A14-FBA0A850549F}" type="datetimeFigureOut">
              <a:rPr lang="zh-CN" altLang="en-US" smtClean="0"/>
              <a:t>2022/6/21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BED622-6361-43A9-9980-38BF294EC54F}"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6CC70C5A-3929-4396-8A14-FBA0A850549F}" type="datetimeFigureOut">
              <a:rPr lang="zh-CN" altLang="en-US" smtClean="0"/>
              <a:t>2022/6/21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BED622-6361-43A9-9980-38BF294EC54F}"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CC70C5A-3929-4396-8A14-FBA0A850549F}" type="datetimeFigureOut">
              <a:rPr lang="zh-CN" altLang="en-US" smtClean="0"/>
              <a:t>2022/6/21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BED622-6361-43A9-9980-38BF294EC54F}"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CC70C5A-3929-4396-8A14-FBA0A850549F}" type="datetimeFigureOut">
              <a:rPr lang="zh-CN" altLang="en-US" smtClean="0"/>
              <a:t>2022/6/21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BED622-6361-43A9-9980-38BF294EC54F}"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CC70C5A-3929-4396-8A14-FBA0A850549F}" type="datetimeFigureOut">
              <a:rPr lang="zh-CN" altLang="en-US" smtClean="0"/>
              <a:t>2022/6/21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BED622-6361-43A9-9980-38BF294EC54F}"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CC70C5A-3929-4396-8A14-FBA0A850549F}" type="datetimeFigureOut">
              <a:rPr lang="zh-CN" altLang="en-US" smtClean="0"/>
              <a:t>2022/6/21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BED622-6361-43A9-9980-38BF294EC54F}"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CC70C5A-3929-4396-8A14-FBA0A850549F}" type="datetimeFigureOut">
              <a:rPr lang="zh-CN" altLang="en-US" smtClean="0"/>
              <a:t>2022/6/21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BED622-6361-43A9-9980-38BF294EC54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CC70C5A-3929-4396-8A14-FBA0A850549F}" type="datetimeFigureOut">
              <a:rPr lang="zh-CN" altLang="en-US" smtClean="0"/>
              <a:t>2022/6/21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BED622-6361-43A9-9980-38BF294EC54F}"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70C5A-3929-4396-8A14-FBA0A850549F}" type="datetimeFigureOut">
              <a:rPr lang="zh-CN" altLang="en-US" smtClean="0"/>
              <a:t>2022/6/21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ED622-6361-43A9-9980-38BF294EC54F}"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37009E34-0629-4028-9113-DBFA1B4D57C3}"/>
              </a:ext>
            </a:extLst>
          </p:cNvPr>
          <p:cNvSpPr>
            <a:spLocks noGrp="1"/>
          </p:cNvSpPr>
          <p:nvPr>
            <p:ph type="title"/>
          </p:nvPr>
        </p:nvSpPr>
        <p:spPr/>
        <p:txBody>
          <a:bodyPr/>
          <a:lstStyle/>
          <a:p>
            <a:r>
              <a:rPr lang="en-US" altLang="zh-CN" dirty="0"/>
              <a:t>How to view this data</a:t>
            </a:r>
            <a:endParaRPr lang="zh-CN" altLang="en-US" dirty="0"/>
          </a:p>
        </p:txBody>
      </p:sp>
      <p:sp>
        <p:nvSpPr>
          <p:cNvPr id="5" name="内容占位符 4">
            <a:extLst>
              <a:ext uri="{FF2B5EF4-FFF2-40B4-BE49-F238E27FC236}">
                <a16:creationId xmlns:a16="http://schemas.microsoft.com/office/drawing/2014/main" id="{E9C2691D-9365-4CE6-890B-4652AB74205F}"/>
              </a:ext>
            </a:extLst>
          </p:cNvPr>
          <p:cNvSpPr>
            <a:spLocks noGrp="1"/>
          </p:cNvSpPr>
          <p:nvPr>
            <p:ph idx="1"/>
          </p:nvPr>
        </p:nvSpPr>
        <p:spPr/>
        <p:txBody>
          <a:bodyPr>
            <a:normAutofit fontScale="85000" lnSpcReduction="20000"/>
          </a:bodyPr>
          <a:lstStyle/>
          <a:p>
            <a:r>
              <a:rPr lang="en-US" altLang="zh-CN" dirty="0"/>
              <a:t>Each section is a dataset (e.g., GSE36552)</a:t>
            </a:r>
          </a:p>
          <a:p>
            <a:r>
              <a:rPr lang="en-US" altLang="zh-CN" dirty="0"/>
              <a:t>Each slide is an IGV plot for a given sample from the dataset of the section it is within for the </a:t>
            </a:r>
            <a:r>
              <a:rPr lang="en-US" altLang="zh-CN" i="1" dirty="0"/>
              <a:t>ELP3</a:t>
            </a:r>
            <a:r>
              <a:rPr lang="en-US" altLang="zh-CN" dirty="0"/>
              <a:t> editing site chr8: 28,190,741</a:t>
            </a:r>
          </a:p>
          <a:p>
            <a:r>
              <a:rPr lang="en-US" altLang="zh-CN" dirty="0"/>
              <a:t>The track name follows the following format: ELP3_chr8_28190741__{state of detection}_{dataset name}_{sample name}_{sample type}_{editing ratio}_{count of edited reads}_{count of all reads}.bam</a:t>
            </a:r>
          </a:p>
          <a:p>
            <a:pPr lvl="1"/>
            <a:r>
              <a:rPr lang="en-US" altLang="zh-CN" dirty="0"/>
              <a:t>State of detection is either detected or undetected</a:t>
            </a:r>
          </a:p>
          <a:p>
            <a:pPr lvl="1"/>
            <a:r>
              <a:rPr lang="en-US" altLang="zh-CN" dirty="0"/>
              <a:t>Sample type is one of normal-other, BI, PG, and AG</a:t>
            </a:r>
          </a:p>
          <a:p>
            <a:pPr lvl="1"/>
            <a:r>
              <a:rPr lang="en-US" altLang="zh-CN" dirty="0"/>
              <a:t>Editing ratio, count of edited reads, and count of all reads are all NA if state of detection is undetected</a:t>
            </a:r>
          </a:p>
          <a:p>
            <a:r>
              <a:rPr lang="en-US" altLang="zh-CN" dirty="0"/>
              <a:t>Editing ratio, count of edited reads, and count of all reads were computed based on the final </a:t>
            </a:r>
            <a:r>
              <a:rPr lang="en-US" altLang="zh-CN" dirty="0" err="1"/>
              <a:t>editome</a:t>
            </a:r>
            <a:r>
              <a:rPr lang="en-US" altLang="zh-CN" dirty="0"/>
              <a:t>, while the bam might contain reads that have not been filtered by later steps. This would lead to more observed reads in bam, and we examined each case and gave the reasons why some reads were filtered out in the Notes section of each slide.</a:t>
            </a:r>
            <a:endParaRPr lang="zh-CN" altLang="en-US" dirty="0"/>
          </a:p>
        </p:txBody>
      </p:sp>
    </p:spTree>
    <p:extLst>
      <p:ext uri="{BB962C8B-B14F-4D97-AF65-F5344CB8AC3E}">
        <p14:creationId xmlns:p14="http://schemas.microsoft.com/office/powerpoint/2010/main" val="2895374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detected_GSE71318_GSM1833286_normal-other_0.172_5_29.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detected_GSE71318_GSM1833287_normal-other_0.325_13_40.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detected_GSE133854_GSM3928355_BI_0.405_15_37.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8356_1"/>
          <p:cNvPicPr>
            <a:picLocks noChangeAspect="1"/>
          </p:cNvPicPr>
          <p:nvPr/>
        </p:nvPicPr>
        <p:blipFill>
          <a:blip r:embed="rId3"/>
          <a:stretch>
            <a:fillRect/>
          </a:stretch>
        </p:blipFill>
        <p:spPr>
          <a:xfrm>
            <a:off x="539730" y="457200"/>
            <a:ext cx="11112540" cy="54000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undetected_GSE133854_GSM3928357_BI_NA_NA_NA.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detected_GSE133854_GSM3928358_BI_0.162_11_68.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detected_GSE133854_GSM3928359_BI_0.176_6_34.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detected_GSE133854_GSM3928360_BI_0.118_11_93.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detected_GSE133854_GSM3928361_BI_0.258_25_97.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undetected_GSE133854_GSM3928475_AG_NA_NA_NA.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730" y="466725"/>
            <a:ext cx="11112540" cy="54000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undetected_GSE133854_GSM3928476_AG_NA_NA_NA.IGV"/>
          <p:cNvPicPr>
            <a:picLocks noChangeAspect="1"/>
          </p:cNvPicPr>
          <p:nvPr/>
        </p:nvPicPr>
        <p:blipFill>
          <a:blip r:embed="rId2"/>
          <a:stretch>
            <a:fillRect/>
          </a:stretch>
        </p:blipFill>
        <p:spPr>
          <a:xfrm>
            <a:off x="539730" y="466725"/>
            <a:ext cx="11112540" cy="54000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detected_GSE133854_GSM3928477_AG_0.941_16_17.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undetected_GSE133854_GSM3928478_AG_NA_NA_NA.IGV"/>
          <p:cNvPicPr>
            <a:picLocks noChangeAspect="1"/>
          </p:cNvPicPr>
          <p:nvPr/>
        </p:nvPicPr>
        <p:blipFill>
          <a:blip r:embed="rId2"/>
          <a:stretch>
            <a:fillRect/>
          </a:stretch>
        </p:blipFill>
        <p:spPr>
          <a:xfrm>
            <a:off x="539730" y="466725"/>
            <a:ext cx="11112540" cy="54000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undetected_GSE133854_GSM3928566_PG_NA_NA_NA.bam.IGV"/>
          <p:cNvPicPr>
            <a:picLocks noChangeAspect="1"/>
          </p:cNvPicPr>
          <p:nvPr/>
        </p:nvPicPr>
        <p:blipFill>
          <a:blip r:embed="rId2"/>
          <a:stretch>
            <a:fillRect/>
          </a:stretch>
        </p:blipFill>
        <p:spPr>
          <a:xfrm>
            <a:off x="539730" y="466725"/>
            <a:ext cx="11112540" cy="54000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undetected_GSE133854_GSM3928567_PG_NA_NA_NA.bam.IGV"/>
          <p:cNvPicPr>
            <a:picLocks noChangeAspect="1"/>
          </p:cNvPicPr>
          <p:nvPr/>
        </p:nvPicPr>
        <p:blipFill>
          <a:blip r:embed="rId2"/>
          <a:stretch>
            <a:fillRect/>
          </a:stretch>
        </p:blipFill>
        <p:spPr>
          <a:xfrm>
            <a:off x="539730" y="466725"/>
            <a:ext cx="11112540" cy="54000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undetected_GSE133854_GSM3928568_PG_NA_NA_NA.bam.IGV."/>
          <p:cNvPicPr>
            <a:picLocks noChangeAspect="1"/>
          </p:cNvPicPr>
          <p:nvPr/>
        </p:nvPicPr>
        <p:blipFill>
          <a:blip r:embed="rId2"/>
          <a:stretch>
            <a:fillRect/>
          </a:stretch>
        </p:blipFill>
        <p:spPr>
          <a:xfrm>
            <a:off x="539730" y="466725"/>
            <a:ext cx="11112540" cy="54000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undetected_GSE133854_GSM3928569_PG_NA_NA_NA.IGV"/>
          <p:cNvPicPr>
            <a:picLocks noChangeAspect="1"/>
          </p:cNvPicPr>
          <p:nvPr/>
        </p:nvPicPr>
        <p:blipFill>
          <a:blip r:embed="rId2"/>
          <a:stretch>
            <a:fillRect/>
          </a:stretch>
        </p:blipFill>
        <p:spPr>
          <a:xfrm>
            <a:off x="539730" y="449685"/>
            <a:ext cx="11112540" cy="5400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730" y="466725"/>
            <a:ext cx="11112540" cy="5400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730" y="466725"/>
            <a:ext cx="11112540" cy="5400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undetected_GSE44183_GSM1160118_normal-other_NA_NA_NA.IGV"/>
          <p:cNvPicPr>
            <a:picLocks noChangeAspect="1"/>
          </p:cNvPicPr>
          <p:nvPr/>
        </p:nvPicPr>
        <p:blipFill>
          <a:blip r:embed="rId2"/>
          <a:stretch>
            <a:fillRect/>
          </a:stretch>
        </p:blipFill>
        <p:spPr>
          <a:xfrm>
            <a:off x="539730" y="466725"/>
            <a:ext cx="11112540" cy="5400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detected_GSE44183_GSM1160119_normal-other_0.176_3_17.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detected_GSE71318_GSM1833283_normal-other_0.435_10_23.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undetected_GSE71318_GSM1833284_normal-other_NA_NA_NA.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ELP3_chr8_28190741__detected_GSE71318_GSM1833285_normal-other_0.136_3_22.bam.IGV"/>
          <p:cNvPicPr>
            <a:picLocks noChangeAspect="1"/>
          </p:cNvPicPr>
          <p:nvPr/>
        </p:nvPicPr>
        <p:blipFill>
          <a:blip r:embed="rId3"/>
          <a:stretch>
            <a:fillRect/>
          </a:stretch>
        </p:blipFill>
        <p:spPr>
          <a:xfrm>
            <a:off x="539730" y="466725"/>
            <a:ext cx="11112540" cy="5400000"/>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jk0MGI2NDM1MGNkMGVlMzUyOGEzZmU4OTM3NTlmZDg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1192</TotalTime>
  <Words>984</Words>
  <Application>Microsoft Office PowerPoint</Application>
  <PresentationFormat>宽屏</PresentationFormat>
  <Paragraphs>64</Paragraphs>
  <Slides>26</Slides>
  <Notes>16</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26</vt:i4>
      </vt:variant>
    </vt:vector>
  </HeadingPairs>
  <TitlesOfParts>
    <vt:vector size="32" baseType="lpstr">
      <vt:lpstr>等线</vt:lpstr>
      <vt:lpstr>等线 Light</vt:lpstr>
      <vt:lpstr>宋体</vt:lpstr>
      <vt:lpstr>Arial</vt:lpstr>
      <vt:lpstr>Calibri</vt:lpstr>
      <vt:lpstr>Office 主题​​</vt:lpstr>
      <vt:lpstr>How to view this data</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Yang Ding</dc:creator>
  <cp:lastModifiedBy>Yang Ding</cp:lastModifiedBy>
  <cp:revision>72</cp:revision>
  <dcterms:created xsi:type="dcterms:W3CDTF">2022-04-27T03:26:00Z</dcterms:created>
  <dcterms:modified xsi:type="dcterms:W3CDTF">2022-06-21T00:52:57Z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8E692E7324744C50A082FFF363F37670</vt:lpwstr>
  </property>
  <property fmtid="{D5CDD505-2E9C-101B-9397-08002B2CF9AE}" pid="3" name="KSOProductBuildVer">
    <vt:lpwstr>2052-11.1.0.11744</vt:lpwstr>
  </property>
</Properties>
</file>