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9" d="100"/>
          <a:sy n="139" d="100"/>
        </p:scale>
        <p:origin x="80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31f012f1d2_0_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31f012f1d2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Change from the Documents search to "Affiliations" by clicking on the "Affiliations" tab.</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31f012f1d2_0_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31f012f1d2_0_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Start typing in your institution's name.  If it appears in the dropdown, you can click on the name.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31f012f1d2_0_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31f012f1d2_0_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For the University of Minnesota Twin Cities, click on the number under "Documents, whole institution". To confirm that you have the correct affiliations, you can click on the "Affiliation hierarchy" tab and see which organizations are assigned to the affiliation.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31f012f1d2_0_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31f012f1d2_0_1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Clicking on the number under "Documents, whole institution" takes you to the document results page.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31f012f1d2_0_1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31f012f1d2_0_1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Use the filters on the left to limit to just one year (2021 for this example)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31f012f1d2_0_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31f012f1d2_0_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Because there many more than 2,000 items, we need to download the data in segments.  Subject area can be a good one. Note, however, that there are 4,578 results for Medicine.  In that case, we need to segment even further, which I did with OA status.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31f012f1d2_0_2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31f012f1d2_0_2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With just 1,661 items selected, you can download the additional Scopus data fields. Export "Publisher", "Correspondence address", and "Sponsor" with "EID" and "DOI" needed for corresponding author, publisher, and funding analyses.</a:t>
            </a:r>
            <a:endParaRPr/>
          </a:p>
          <a:p>
            <a:pPr marL="0" indent="0">
              <a:buClr>
                <a:schemeClr val="dk1"/>
              </a:buClr>
              <a:buNone/>
            </a:pPr>
            <a:endParaRPr/>
          </a:p>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31f012f1d2_0_2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31f012f1d2_0_2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
              <a:t>These are all of the files that I needed to segment the data into to download the additional information beyond the basic citation.</a:t>
            </a:r>
            <a:endParaRPr/>
          </a:p>
          <a:p>
            <a:pPr marL="0" indent="0">
              <a:buNone/>
            </a:pPr>
            <a:endParaRPr/>
          </a:p>
          <a:p>
            <a:pPr marL="0" indent="0">
              <a:buNone/>
            </a:pPr>
            <a:r>
              <a:rPr lang="en"/>
              <a:t>*Note: Citation-only file had one article with too many authors. Opened it OR and exported as an Excel file to get everything to line up (to stop over-run from one line into three).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2" name="Rectangle 1">
            <a:extLst>
              <a:ext uri="{FF2B5EF4-FFF2-40B4-BE49-F238E27FC236}">
                <a16:creationId xmlns:a16="http://schemas.microsoft.com/office/drawing/2014/main" id="{0BE8458A-6F9D-D180-F2AD-2DEA2ADC28E2}"/>
              </a:ext>
            </a:extLst>
          </p:cNvPr>
          <p:cNvSpPr/>
          <p:nvPr userDrawn="1"/>
        </p:nvSpPr>
        <p:spPr>
          <a:xfrm>
            <a:off x="0" y="4997003"/>
            <a:ext cx="9144000" cy="14649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Lesson 1.1B: Downloading records from Scopus</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pSp>
        <p:nvGrpSpPr>
          <p:cNvPr id="2" name="Group 1" descr="The Scopus homepage, showing documents search. There are three tabs above the main search box labeled &quot;Documents&quot;, &quot;Authors&quot;, and &quot;Affiliations.  There is a red box around &quot;Affiliations.&quot;">
            <a:extLst>
              <a:ext uri="{FF2B5EF4-FFF2-40B4-BE49-F238E27FC236}">
                <a16:creationId xmlns:a16="http://schemas.microsoft.com/office/drawing/2014/main" id="{5D73AA02-29B8-265D-2BBE-D20899FCDCFD}"/>
              </a:ext>
            </a:extLst>
          </p:cNvPr>
          <p:cNvGrpSpPr/>
          <p:nvPr/>
        </p:nvGrpSpPr>
        <p:grpSpPr>
          <a:xfrm>
            <a:off x="152400" y="152400"/>
            <a:ext cx="8839199" cy="4771053"/>
            <a:chOff x="152400" y="152400"/>
            <a:chExt cx="8839199" cy="4771053"/>
          </a:xfrm>
        </p:grpSpPr>
        <p:pic>
          <p:nvPicPr>
            <p:cNvPr id="60" name="Google Shape;60;p14"/>
            <p:cNvPicPr preferRelativeResize="0"/>
            <p:nvPr/>
          </p:nvPicPr>
          <p:blipFill>
            <a:blip r:embed="rId3">
              <a:alphaModFix/>
            </a:blip>
            <a:stretch>
              <a:fillRect/>
            </a:stretch>
          </p:blipFill>
          <p:spPr>
            <a:xfrm>
              <a:off x="152400" y="152400"/>
              <a:ext cx="8839199" cy="4771053"/>
            </a:xfrm>
            <a:prstGeom prst="rect">
              <a:avLst/>
            </a:prstGeom>
            <a:noFill/>
            <a:ln>
              <a:noFill/>
            </a:ln>
          </p:spPr>
        </p:pic>
        <p:sp>
          <p:nvSpPr>
            <p:cNvPr id="61" name="Google Shape;61;p14"/>
            <p:cNvSpPr/>
            <p:nvPr/>
          </p:nvSpPr>
          <p:spPr>
            <a:xfrm>
              <a:off x="1979050" y="1597675"/>
              <a:ext cx="1030800" cy="4329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5" descr="&quot;University of Minnesota&quot; is typed into the search box under the &quot;Affiliations&quot; tab." title="Scopus affiliation search"/>
          <p:cNvPicPr preferRelativeResize="0"/>
          <p:nvPr/>
        </p:nvPicPr>
        <p:blipFill>
          <a:blip r:embed="rId3">
            <a:alphaModFix/>
          </a:blip>
          <a:stretch>
            <a:fillRect/>
          </a:stretch>
        </p:blipFill>
        <p:spPr>
          <a:xfrm>
            <a:off x="152400" y="152400"/>
            <a:ext cx="8839202" cy="414609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grpSp>
        <p:nvGrpSpPr>
          <p:cNvPr id="2" name="Group 1" descr="Search results for &quot;University of Minnesota Twin Cities&quot;. There is a red box around &quot;Documents, whole institution&quot; and the number 272,712 is a link.">
            <a:extLst>
              <a:ext uri="{FF2B5EF4-FFF2-40B4-BE49-F238E27FC236}">
                <a16:creationId xmlns:a16="http://schemas.microsoft.com/office/drawing/2014/main" id="{82E84052-6B24-A3AE-92E8-B618E25063A6}"/>
              </a:ext>
            </a:extLst>
          </p:cNvPr>
          <p:cNvGrpSpPr/>
          <p:nvPr/>
        </p:nvGrpSpPr>
        <p:grpSpPr>
          <a:xfrm>
            <a:off x="0" y="152400"/>
            <a:ext cx="8991601" cy="3902517"/>
            <a:chOff x="0" y="152400"/>
            <a:chExt cx="8991601" cy="3902517"/>
          </a:xfrm>
        </p:grpSpPr>
        <p:pic>
          <p:nvPicPr>
            <p:cNvPr id="71" name="Google Shape;71;p16"/>
            <p:cNvPicPr preferRelativeResize="0"/>
            <p:nvPr/>
          </p:nvPicPr>
          <p:blipFill>
            <a:blip r:embed="rId3">
              <a:alphaModFix/>
            </a:blip>
            <a:stretch>
              <a:fillRect/>
            </a:stretch>
          </p:blipFill>
          <p:spPr>
            <a:xfrm>
              <a:off x="152400" y="152400"/>
              <a:ext cx="8839201" cy="3902517"/>
            </a:xfrm>
            <a:prstGeom prst="rect">
              <a:avLst/>
            </a:prstGeom>
            <a:noFill/>
            <a:ln>
              <a:noFill/>
            </a:ln>
          </p:spPr>
        </p:pic>
        <p:sp>
          <p:nvSpPr>
            <p:cNvPr id="72" name="Google Shape;72;p16"/>
            <p:cNvSpPr/>
            <p:nvPr/>
          </p:nvSpPr>
          <p:spPr>
            <a:xfrm>
              <a:off x="0" y="1700750"/>
              <a:ext cx="2422200" cy="6081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grpSp>
        <p:nvGrpSpPr>
          <p:cNvPr id="2" name="Group 1" descr="The page of search results for the affiliation &quot;University of Minnesota Twin Cities.&quot; There is a red box around text in the upper left &quot;272,712 document results&quot;.">
            <a:extLst>
              <a:ext uri="{FF2B5EF4-FFF2-40B4-BE49-F238E27FC236}">
                <a16:creationId xmlns:a16="http://schemas.microsoft.com/office/drawing/2014/main" id="{5132149F-B01D-47C9-C758-6B31A15F5A45}"/>
              </a:ext>
            </a:extLst>
          </p:cNvPr>
          <p:cNvGrpSpPr/>
          <p:nvPr/>
        </p:nvGrpSpPr>
        <p:grpSpPr>
          <a:xfrm>
            <a:off x="152400" y="152400"/>
            <a:ext cx="8839198" cy="3868304"/>
            <a:chOff x="152400" y="152400"/>
            <a:chExt cx="8839198" cy="3868304"/>
          </a:xfrm>
        </p:grpSpPr>
        <p:pic>
          <p:nvPicPr>
            <p:cNvPr id="77" name="Google Shape;77;p17"/>
            <p:cNvPicPr preferRelativeResize="0"/>
            <p:nvPr/>
          </p:nvPicPr>
          <p:blipFill>
            <a:blip r:embed="rId3">
              <a:alphaModFix/>
            </a:blip>
            <a:stretch>
              <a:fillRect/>
            </a:stretch>
          </p:blipFill>
          <p:spPr>
            <a:xfrm>
              <a:off x="152400" y="152400"/>
              <a:ext cx="8839198" cy="3868304"/>
            </a:xfrm>
            <a:prstGeom prst="rect">
              <a:avLst/>
            </a:prstGeom>
            <a:noFill/>
            <a:ln>
              <a:noFill/>
            </a:ln>
          </p:spPr>
        </p:pic>
        <p:sp>
          <p:nvSpPr>
            <p:cNvPr id="78" name="Google Shape;78;p17"/>
            <p:cNvSpPr/>
            <p:nvPr/>
          </p:nvSpPr>
          <p:spPr>
            <a:xfrm>
              <a:off x="152400" y="329825"/>
              <a:ext cx="3104700" cy="7524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pSp>
        <p:nvGrpSpPr>
          <p:cNvPr id="2" name="Group 1" descr="Year filter&#10;There is a red box around a filter on the left side is expanded and the year &quot;2021&quot; is selected.">
            <a:extLst>
              <a:ext uri="{FF2B5EF4-FFF2-40B4-BE49-F238E27FC236}">
                <a16:creationId xmlns:a16="http://schemas.microsoft.com/office/drawing/2014/main" id="{711BDE80-71F7-870F-E136-CDE1018F9405}"/>
              </a:ext>
            </a:extLst>
          </p:cNvPr>
          <p:cNvGrpSpPr/>
          <p:nvPr/>
        </p:nvGrpSpPr>
        <p:grpSpPr>
          <a:xfrm>
            <a:off x="152400" y="152400"/>
            <a:ext cx="8839203" cy="3860236"/>
            <a:chOff x="152400" y="152400"/>
            <a:chExt cx="8839203" cy="3860236"/>
          </a:xfrm>
        </p:grpSpPr>
        <p:pic>
          <p:nvPicPr>
            <p:cNvPr id="83" name="Google Shape;83;p18"/>
            <p:cNvPicPr preferRelativeResize="0"/>
            <p:nvPr/>
          </p:nvPicPr>
          <p:blipFill>
            <a:blip r:embed="rId3">
              <a:alphaModFix/>
            </a:blip>
            <a:stretch>
              <a:fillRect/>
            </a:stretch>
          </p:blipFill>
          <p:spPr>
            <a:xfrm>
              <a:off x="152400" y="152400"/>
              <a:ext cx="8839203" cy="3860236"/>
            </a:xfrm>
            <a:prstGeom prst="rect">
              <a:avLst/>
            </a:prstGeom>
            <a:noFill/>
            <a:ln>
              <a:noFill/>
            </a:ln>
          </p:spPr>
        </p:pic>
        <p:sp>
          <p:nvSpPr>
            <p:cNvPr id="84" name="Google Shape;84;p18"/>
            <p:cNvSpPr/>
            <p:nvPr/>
          </p:nvSpPr>
          <p:spPr>
            <a:xfrm>
              <a:off x="152400" y="1061675"/>
              <a:ext cx="2156400" cy="1185300"/>
            </a:xfrm>
            <a:prstGeom prst="roundRect">
              <a:avLst>
                <a:gd name="adj" fmla="val 16667"/>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9" descr="There is a red box around the &quot;Subject area&quot; filter on the left side of the screen and &quot;Biochemistry, Genetics, and Molecular Biology&quot; is selected."/>
          <p:cNvPicPr preferRelativeResize="0"/>
          <p:nvPr/>
        </p:nvPicPr>
        <p:blipFill>
          <a:blip r:embed="rId3">
            <a:alphaModFix/>
          </a:blip>
          <a:stretch>
            <a:fillRect/>
          </a:stretch>
        </p:blipFill>
        <p:spPr>
          <a:xfrm>
            <a:off x="152400" y="152400"/>
            <a:ext cx="8839200" cy="385552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0" descr="There are 1,661 document results after filtering to 2021 and &quot;Biochemistry, Genetics, and Molecular Biology.&quot;"/>
          <p:cNvPicPr preferRelativeResize="0"/>
          <p:nvPr/>
        </p:nvPicPr>
        <p:blipFill>
          <a:blip r:embed="rId3">
            <a:alphaModFix/>
          </a:blip>
          <a:stretch>
            <a:fillRect/>
          </a:stretch>
        </p:blipFill>
        <p:spPr>
          <a:xfrm>
            <a:off x="152400" y="152400"/>
            <a:ext cx="8839199" cy="387651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21" descr="Scopus files exported to Windows&#10;A view of the Name, Date Modified, Type, and Size of 16 files in Windows File Explorer."/>
          <p:cNvPicPr preferRelativeResize="0"/>
          <p:nvPr/>
        </p:nvPicPr>
        <p:blipFill>
          <a:blip r:embed="rId3">
            <a:alphaModFix/>
          </a:blip>
          <a:stretch>
            <a:fillRect/>
          </a:stretch>
        </p:blipFill>
        <p:spPr>
          <a:xfrm>
            <a:off x="152400" y="152400"/>
            <a:ext cx="8058150" cy="38004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294</Words>
  <Application>Microsoft Office PowerPoint</Application>
  <PresentationFormat>On-screen Show (16:9)</PresentationFormat>
  <Paragraphs>11</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Simple Light</vt:lpstr>
      <vt:lpstr>Lesson 1.1B: Downloading records from Scopus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1.1B: Downloading records from Scopus</dc:title>
  <cp:lastModifiedBy>Allison A Langham-Putrow</cp:lastModifiedBy>
  <cp:revision>2</cp:revision>
  <cp:lastPrinted>2022-07-19T16:54:17Z</cp:lastPrinted>
  <dcterms:modified xsi:type="dcterms:W3CDTF">2022-07-19T16:54:20Z</dcterms:modified>
</cp:coreProperties>
</file>