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custom-properties+xml" PartName="/docProps/custom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custom-properties" Target="docProps/custom.xml"/><Relationship Id="rId2" Type="http://schemas.openxmlformats.org/package/2006/relationships/metadata/core-properties" Target="docProps/core.xml"/><Relationship Id="rId3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</p:sldIdLst>
  <p:sldSz cy="6858000" cx="12192000"/>
  <p:notesSz cx="12192000" cy="6858000"/>
  <p:embeddedFontLst>
    <p:embeddedFont>
      <p:font typeface="Tahoma"/>
      <p:regular r:id="rId13"/>
      <p:bold r:id="rId14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880">
          <p15:clr>
            <a:srgbClr val="000000"/>
          </p15:clr>
        </p15:guide>
        <p15:guide id="2" pos="2160">
          <p15:clr>
            <a:srgbClr val="000000"/>
          </p15:clr>
        </p15:guide>
      </p15:sldGuideLst>
    </p:ext>
    <p:ext uri="GoogleSlidesCustomDataVersion2">
      <go:slidesCustomData xmlns:go="http://customooxmlschemas.google.com/" r:id="rId15" roundtripDataSignature="AMtx7mhipiyV1GM9y9SWrJXDD+kIWBCNy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880" orient="horz"/>
        <p:guide pos="216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font" Target="fonts/Tahoma-regular.fntdata"/><Relationship Id="rId12" Type="http://schemas.openxmlformats.org/officeDocument/2006/relationships/slide" Target="slides/slide7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customschemas.google.com/relationships/presentationmetadata" Target="metadata"/><Relationship Id="rId14" Type="http://schemas.openxmlformats.org/officeDocument/2006/relationships/font" Target="fonts/Tahoma-bold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2032400" y="514350"/>
            <a:ext cx="8128400" cy="25717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1219200" y="3257550"/>
            <a:ext cx="9753600" cy="3086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845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845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845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845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1:notes"/>
          <p:cNvSpPr txBox="1"/>
          <p:nvPr>
            <p:ph idx="1" type="body"/>
          </p:nvPr>
        </p:nvSpPr>
        <p:spPr>
          <a:xfrm>
            <a:off x="1219200" y="3257550"/>
            <a:ext cx="9753600" cy="3086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48" name="Google Shape;48;p1:notes"/>
          <p:cNvSpPr/>
          <p:nvPr>
            <p:ph idx="2" type="sldImg"/>
          </p:nvPr>
        </p:nvSpPr>
        <p:spPr>
          <a:xfrm>
            <a:off x="3810000" y="514350"/>
            <a:ext cx="4573588" cy="25717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2:notes"/>
          <p:cNvSpPr txBox="1"/>
          <p:nvPr>
            <p:ph idx="1" type="body"/>
          </p:nvPr>
        </p:nvSpPr>
        <p:spPr>
          <a:xfrm>
            <a:off x="1219200" y="3257550"/>
            <a:ext cx="9753600" cy="3086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53" name="Google Shape;53;p2:notes"/>
          <p:cNvSpPr/>
          <p:nvPr>
            <p:ph idx="2" type="sldImg"/>
          </p:nvPr>
        </p:nvSpPr>
        <p:spPr>
          <a:xfrm>
            <a:off x="2032400" y="514350"/>
            <a:ext cx="8128400" cy="25717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3:notes"/>
          <p:cNvSpPr txBox="1"/>
          <p:nvPr>
            <p:ph idx="1" type="body"/>
          </p:nvPr>
        </p:nvSpPr>
        <p:spPr>
          <a:xfrm>
            <a:off x="1219200" y="3257550"/>
            <a:ext cx="9753600" cy="3086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59" name="Google Shape;59;p3:notes"/>
          <p:cNvSpPr/>
          <p:nvPr>
            <p:ph idx="2" type="sldImg"/>
          </p:nvPr>
        </p:nvSpPr>
        <p:spPr>
          <a:xfrm>
            <a:off x="3810000" y="514350"/>
            <a:ext cx="4573588" cy="25717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4:notes"/>
          <p:cNvSpPr txBox="1"/>
          <p:nvPr>
            <p:ph idx="1" type="body"/>
          </p:nvPr>
        </p:nvSpPr>
        <p:spPr>
          <a:xfrm>
            <a:off x="1219200" y="3257550"/>
            <a:ext cx="9753600" cy="3086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67" name="Google Shape;67;p4:notes"/>
          <p:cNvSpPr/>
          <p:nvPr>
            <p:ph idx="2" type="sldImg"/>
          </p:nvPr>
        </p:nvSpPr>
        <p:spPr>
          <a:xfrm>
            <a:off x="3810000" y="514350"/>
            <a:ext cx="4573588" cy="25717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5:notes"/>
          <p:cNvSpPr txBox="1"/>
          <p:nvPr>
            <p:ph idx="1" type="body"/>
          </p:nvPr>
        </p:nvSpPr>
        <p:spPr>
          <a:xfrm>
            <a:off x="1219200" y="3257550"/>
            <a:ext cx="9753600" cy="3086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75" name="Google Shape;75;p5:notes"/>
          <p:cNvSpPr/>
          <p:nvPr>
            <p:ph idx="2" type="sldImg"/>
          </p:nvPr>
        </p:nvSpPr>
        <p:spPr>
          <a:xfrm>
            <a:off x="3810000" y="514350"/>
            <a:ext cx="4573588" cy="25717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g3010dd27945_3_4:notes"/>
          <p:cNvSpPr txBox="1"/>
          <p:nvPr>
            <p:ph idx="1" type="body"/>
          </p:nvPr>
        </p:nvSpPr>
        <p:spPr>
          <a:xfrm>
            <a:off x="1219200" y="3257550"/>
            <a:ext cx="9753600" cy="3086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83" name="Google Shape;83;g3010dd27945_3_4:notes"/>
          <p:cNvSpPr/>
          <p:nvPr>
            <p:ph idx="2" type="sldImg"/>
          </p:nvPr>
        </p:nvSpPr>
        <p:spPr>
          <a:xfrm>
            <a:off x="3810000" y="514350"/>
            <a:ext cx="4573500" cy="25719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9:notes"/>
          <p:cNvSpPr txBox="1"/>
          <p:nvPr>
            <p:ph idx="1" type="body"/>
          </p:nvPr>
        </p:nvSpPr>
        <p:spPr>
          <a:xfrm>
            <a:off x="1219200" y="3257550"/>
            <a:ext cx="9753600" cy="3086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92" name="Google Shape;92;p9:notes"/>
          <p:cNvSpPr/>
          <p:nvPr>
            <p:ph idx="2" type="sldImg"/>
          </p:nvPr>
        </p:nvSpPr>
        <p:spPr>
          <a:xfrm>
            <a:off x="3810000" y="514350"/>
            <a:ext cx="4573588" cy="25717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showMasterSp="0" type="obj">
  <p:cSld name="OBJECT">
    <p:bg>
      <p:bgPr>
        <a:solidFill>
          <a:schemeClr val="lt1"/>
        </a:solidFill>
      </p:bgPr>
    </p:bg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11"/>
          <p:cNvSpPr txBox="1"/>
          <p:nvPr>
            <p:ph idx="11" type="ftr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11"/>
          <p:cNvSpPr txBox="1"/>
          <p:nvPr>
            <p:ph idx="10" type="dt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" name="Google Shape;18;p11"/>
          <p:cNvSpPr txBox="1"/>
          <p:nvPr>
            <p:ph idx="12" type="sldNum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showMasterSp="0">
  <p:cSld name="Title Only">
    <p:bg>
      <p:bgPr>
        <a:solidFill>
          <a:schemeClr val="lt1"/>
        </a:solidFill>
      </p:bgPr>
    </p:bg>
    <p:spTree>
      <p:nvGrpSpPr>
        <p:cNvPr id="19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Google Shape;20;p1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0"/>
            <a:ext cx="12191999" cy="6857996"/>
          </a:xfrm>
          <a:prstGeom prst="rect">
            <a:avLst/>
          </a:prstGeom>
          <a:noFill/>
          <a:ln>
            <a:noFill/>
          </a:ln>
        </p:spPr>
      </p:pic>
      <p:sp>
        <p:nvSpPr>
          <p:cNvPr id="21" name="Google Shape;21;p12"/>
          <p:cNvSpPr txBox="1"/>
          <p:nvPr>
            <p:ph type="title"/>
          </p:nvPr>
        </p:nvSpPr>
        <p:spPr>
          <a:xfrm>
            <a:off x="1294002" y="1439621"/>
            <a:ext cx="3531235" cy="229806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9600">
                <a:solidFill>
                  <a:srgbClr val="FBB316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12"/>
          <p:cNvSpPr txBox="1"/>
          <p:nvPr>
            <p:ph idx="11" type="ftr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12"/>
          <p:cNvSpPr txBox="1"/>
          <p:nvPr>
            <p:ph idx="10" type="dt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" name="Google Shape;24;p12"/>
          <p:cNvSpPr txBox="1"/>
          <p:nvPr>
            <p:ph idx="12" type="sldNum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>
  <p:cSld name="Two Content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13"/>
          <p:cNvSpPr txBox="1"/>
          <p:nvPr>
            <p:ph type="title"/>
          </p:nvPr>
        </p:nvSpPr>
        <p:spPr>
          <a:xfrm>
            <a:off x="1294002" y="1439621"/>
            <a:ext cx="3531235" cy="229806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9600">
                <a:solidFill>
                  <a:srgbClr val="FBB316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13"/>
          <p:cNvSpPr txBox="1"/>
          <p:nvPr>
            <p:ph idx="1" type="body"/>
          </p:nvPr>
        </p:nvSpPr>
        <p:spPr>
          <a:xfrm>
            <a:off x="283565" y="1647452"/>
            <a:ext cx="5443016" cy="430131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13"/>
          <p:cNvSpPr txBox="1"/>
          <p:nvPr>
            <p:ph idx="2" type="body"/>
          </p:nvPr>
        </p:nvSpPr>
        <p:spPr>
          <a:xfrm>
            <a:off x="6556629" y="1825498"/>
            <a:ext cx="5263515" cy="453834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00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indent="-228600" lvl="1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13"/>
          <p:cNvSpPr txBox="1"/>
          <p:nvPr>
            <p:ph idx="11" type="ftr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0" name="Google Shape;30;p13"/>
          <p:cNvSpPr txBox="1"/>
          <p:nvPr>
            <p:ph idx="10" type="dt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13"/>
          <p:cNvSpPr txBox="1"/>
          <p:nvPr>
            <p:ph idx="12" type="sldNum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showMasterSp="0">
  <p:cSld name="Title and Content">
    <p:bg>
      <p:bgPr>
        <a:solidFill>
          <a:schemeClr val="lt1"/>
        </a:solidFill>
      </p:bgPr>
    </p:bg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14"/>
          <p:cNvSpPr/>
          <p:nvPr/>
        </p:nvSpPr>
        <p:spPr>
          <a:xfrm>
            <a:off x="0" y="0"/>
            <a:ext cx="12192000" cy="6858000"/>
          </a:xfrm>
          <a:custGeom>
            <a:rect b="b" l="l" r="r" t="t"/>
            <a:pathLst>
              <a:path extrusionOk="0" h="6858000" w="12192000">
                <a:moveTo>
                  <a:pt x="12192000" y="0"/>
                </a:moveTo>
                <a:lnTo>
                  <a:pt x="0" y="0"/>
                </a:lnTo>
                <a:lnTo>
                  <a:pt x="0" y="6858000"/>
                </a:lnTo>
                <a:lnTo>
                  <a:pt x="12192000" y="6858000"/>
                </a:lnTo>
                <a:lnTo>
                  <a:pt x="12192000" y="0"/>
                </a:lnTo>
                <a:close/>
              </a:path>
            </a:pathLst>
          </a:custGeom>
          <a:solidFill>
            <a:srgbClr val="EDEDED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4" name="Google Shape;34;p1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50876" y="152400"/>
            <a:ext cx="1808988" cy="867155"/>
          </a:xfrm>
          <a:prstGeom prst="rect">
            <a:avLst/>
          </a:prstGeom>
          <a:noFill/>
          <a:ln>
            <a:noFill/>
          </a:ln>
        </p:spPr>
      </p:pic>
      <p:sp>
        <p:nvSpPr>
          <p:cNvPr id="35" name="Google Shape;35;p14"/>
          <p:cNvSpPr txBox="1"/>
          <p:nvPr>
            <p:ph type="title"/>
          </p:nvPr>
        </p:nvSpPr>
        <p:spPr>
          <a:xfrm>
            <a:off x="1294002" y="1439621"/>
            <a:ext cx="3531235" cy="229806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9600">
                <a:solidFill>
                  <a:srgbClr val="FBB316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6" name="Google Shape;36;p14"/>
          <p:cNvSpPr txBox="1"/>
          <p:nvPr>
            <p:ph idx="1" type="body"/>
          </p:nvPr>
        </p:nvSpPr>
        <p:spPr>
          <a:xfrm>
            <a:off x="469188" y="2924683"/>
            <a:ext cx="5372735" cy="344106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>
                <a:solidFill>
                  <a:srgbClr val="093B92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indent="-228600" lvl="1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7" name="Google Shape;37;p14"/>
          <p:cNvSpPr txBox="1"/>
          <p:nvPr>
            <p:ph idx="11" type="ftr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14"/>
          <p:cNvSpPr txBox="1"/>
          <p:nvPr>
            <p:ph idx="10" type="dt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14"/>
          <p:cNvSpPr txBox="1"/>
          <p:nvPr>
            <p:ph idx="12" type="sldNum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>
  <p:cSld name="Title Slide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15"/>
          <p:cNvSpPr txBox="1"/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9600">
                <a:solidFill>
                  <a:srgbClr val="FBB316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15"/>
          <p:cNvSpPr txBox="1"/>
          <p:nvPr>
            <p:ph idx="1" type="subTitle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>
                <a:solidFill>
                  <a:srgbClr val="093B92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15"/>
          <p:cNvSpPr txBox="1"/>
          <p:nvPr>
            <p:ph idx="11" type="ftr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15"/>
          <p:cNvSpPr txBox="1"/>
          <p:nvPr>
            <p:ph idx="10" type="dt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5" name="Google Shape;45;p15"/>
          <p:cNvSpPr txBox="1"/>
          <p:nvPr>
            <p:ph idx="12" type="sldNum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image" Target="../media/image2.png"/><Relationship Id="rId3" Type="http://schemas.openxmlformats.org/officeDocument/2006/relationships/slideLayout" Target="../slideLayouts/slideLayout1.xml"/><Relationship Id="rId4" Type="http://schemas.openxmlformats.org/officeDocument/2006/relationships/slideLayout" Target="../slideLayouts/slideLayout2.xml"/><Relationship Id="rId5" Type="http://schemas.openxmlformats.org/officeDocument/2006/relationships/slideLayout" Target="../slideLayouts/slideLayout3.xml"/><Relationship Id="rId6" Type="http://schemas.openxmlformats.org/officeDocument/2006/relationships/slideLayout" Target="../slideLayouts/slideLayout4.xml"/><Relationship Id="rId7" Type="http://schemas.openxmlformats.org/officeDocument/2006/relationships/slideLayout" Target="../slideLayouts/slideLayout5.xml"/><Relationship Id="rId8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0"/>
          <p:cNvSpPr/>
          <p:nvPr/>
        </p:nvSpPr>
        <p:spPr>
          <a:xfrm>
            <a:off x="0" y="0"/>
            <a:ext cx="12192000" cy="6858000"/>
          </a:xfrm>
          <a:custGeom>
            <a:rect b="b" l="l" r="r" t="t"/>
            <a:pathLst>
              <a:path extrusionOk="0" h="6858000" w="12192000">
                <a:moveTo>
                  <a:pt x="12192000" y="0"/>
                </a:moveTo>
                <a:lnTo>
                  <a:pt x="0" y="0"/>
                </a:lnTo>
                <a:lnTo>
                  <a:pt x="0" y="6858000"/>
                </a:lnTo>
                <a:lnTo>
                  <a:pt x="12192000" y="6858000"/>
                </a:lnTo>
                <a:lnTo>
                  <a:pt x="12192000" y="0"/>
                </a:lnTo>
                <a:close/>
              </a:path>
            </a:pathLst>
          </a:custGeom>
          <a:solidFill>
            <a:srgbClr val="EDEDED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" name="Google Shape;7;p10"/>
          <p:cNvSpPr/>
          <p:nvPr/>
        </p:nvSpPr>
        <p:spPr>
          <a:xfrm>
            <a:off x="6096000" y="0"/>
            <a:ext cx="6096000" cy="6858000"/>
          </a:xfrm>
          <a:custGeom>
            <a:rect b="b" l="l" r="r" t="t"/>
            <a:pathLst>
              <a:path extrusionOk="0" h="6858000" w="6096000">
                <a:moveTo>
                  <a:pt x="6096000" y="0"/>
                </a:moveTo>
                <a:lnTo>
                  <a:pt x="0" y="0"/>
                </a:lnTo>
                <a:lnTo>
                  <a:pt x="0" y="6858000"/>
                </a:lnTo>
                <a:lnTo>
                  <a:pt x="6096000" y="6858000"/>
                </a:lnTo>
                <a:lnTo>
                  <a:pt x="6096000" y="0"/>
                </a:lnTo>
                <a:close/>
              </a:path>
            </a:pathLst>
          </a:custGeom>
          <a:solidFill>
            <a:srgbClr val="385CA9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8" name="Google Shape;8;p10"/>
          <p:cNvPicPr preferRelativeResize="0"/>
          <p:nvPr/>
        </p:nvPicPr>
        <p:blipFill rotWithShape="1">
          <a:blip r:embed="rId1">
            <a:alphaModFix/>
          </a:blip>
          <a:srcRect b="0" l="0" r="0" t="0"/>
          <a:stretch/>
        </p:blipFill>
        <p:spPr>
          <a:xfrm>
            <a:off x="11554967" y="6217920"/>
            <a:ext cx="417575" cy="417576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Google Shape;9;p1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97179" y="321563"/>
            <a:ext cx="2182368" cy="981455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Google Shape;10;p10"/>
          <p:cNvSpPr txBox="1"/>
          <p:nvPr>
            <p:ph type="title"/>
          </p:nvPr>
        </p:nvSpPr>
        <p:spPr>
          <a:xfrm>
            <a:off x="1294002" y="1439621"/>
            <a:ext cx="3531235" cy="229806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9600" u="none" cap="none" strike="noStrike">
                <a:solidFill>
                  <a:srgbClr val="FBB316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1" name="Google Shape;11;p10"/>
          <p:cNvSpPr txBox="1"/>
          <p:nvPr>
            <p:ph idx="1" type="body"/>
          </p:nvPr>
        </p:nvSpPr>
        <p:spPr>
          <a:xfrm>
            <a:off x="469188" y="2924683"/>
            <a:ext cx="5372735" cy="344106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rgbClr val="093B92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" name="Google Shape;12;p10"/>
          <p:cNvSpPr txBox="1"/>
          <p:nvPr>
            <p:ph idx="11" type="ftr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3" name="Google Shape;13;p10"/>
          <p:cNvSpPr txBox="1"/>
          <p:nvPr>
            <p:ph idx="10" type="dt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4" name="Google Shape;14;p10"/>
          <p:cNvSpPr txBox="1"/>
          <p:nvPr>
            <p:ph idx="12" type="sldNum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400">
              <a:solidFill>
                <a:srgbClr val="000000"/>
              </a:solidFill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3"/>
    <p:sldLayoutId id="2147483650" r:id="rId4"/>
    <p:sldLayoutId id="2147483651" r:id="rId5"/>
    <p:sldLayoutId id="2147483652" r:id="rId6"/>
    <p:sldLayoutId id="2147483653" r:id="rId7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5.jp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7.jp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7.jp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7.jp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7.jpg"/><Relationship Id="rId4" Type="http://schemas.openxmlformats.org/officeDocument/2006/relationships/image" Target="../media/image11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2.png"/><Relationship Id="rId4" Type="http://schemas.openxmlformats.org/officeDocument/2006/relationships/image" Target="../media/image9.png"/><Relationship Id="rId5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Sp="0">
  <p:cSld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0" name="Google Shape;50;p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12188"/>
            <a:ext cx="12191999" cy="684580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2"/>
          <p:cNvSpPr txBox="1"/>
          <p:nvPr>
            <p:ph type="title"/>
          </p:nvPr>
        </p:nvSpPr>
        <p:spPr>
          <a:xfrm>
            <a:off x="7138125" y="322349"/>
            <a:ext cx="4677600" cy="62133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55875">
            <a:spAutoFit/>
          </a:bodyPr>
          <a:lstStyle/>
          <a:p>
            <a:pPr indent="-128270" lvl="0" marL="140335" marR="508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sz="4400">
                <a:solidFill>
                  <a:srgbClr val="FFFFFF"/>
                </a:solidFill>
              </a:rPr>
              <a:t>Diamond </a:t>
            </a:r>
            <a:endParaRPr sz="4400">
              <a:solidFill>
                <a:srgbClr val="FFFFFF"/>
              </a:solidFill>
            </a:endParaRPr>
          </a:p>
          <a:p>
            <a:pPr indent="-128270" lvl="0" marL="140335" marR="508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sz="4400">
                <a:solidFill>
                  <a:srgbClr val="FFFFFF"/>
                </a:solidFill>
              </a:rPr>
              <a:t>Open </a:t>
            </a:r>
            <a:endParaRPr sz="4400">
              <a:solidFill>
                <a:srgbClr val="FFFFFF"/>
              </a:solidFill>
            </a:endParaRPr>
          </a:p>
          <a:p>
            <a:pPr indent="-128270" lvl="0" marL="140335" marR="508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sz="4400">
                <a:solidFill>
                  <a:srgbClr val="FFFFFF"/>
                </a:solidFill>
              </a:rPr>
              <a:t>Access </a:t>
            </a:r>
            <a:endParaRPr sz="4400">
              <a:solidFill>
                <a:srgbClr val="FFFFFF"/>
              </a:solidFill>
            </a:endParaRPr>
          </a:p>
          <a:p>
            <a:pPr indent="-128270" lvl="0" marL="140335" marR="508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sz="4400">
                <a:solidFill>
                  <a:srgbClr val="FFFFFF"/>
                </a:solidFill>
              </a:rPr>
              <a:t>Standard</a:t>
            </a:r>
            <a:endParaRPr sz="4400">
              <a:solidFill>
                <a:srgbClr val="FFFFFF"/>
              </a:solidFill>
            </a:endParaRPr>
          </a:p>
          <a:p>
            <a:pPr indent="-128270" lvl="0" marL="140335" marR="508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sz="4400">
                <a:solidFill>
                  <a:srgbClr val="FFFFFF"/>
                </a:solidFill>
              </a:rPr>
              <a:t> </a:t>
            </a:r>
            <a:endParaRPr sz="4400">
              <a:solidFill>
                <a:srgbClr val="FFFFFF"/>
              </a:solidFill>
            </a:endParaRPr>
          </a:p>
          <a:p>
            <a:pPr indent="-128270" lvl="0" marL="140335" marR="508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sz="3600">
                <a:solidFill>
                  <a:srgbClr val="FFFFFF"/>
                </a:solidFill>
              </a:rPr>
              <a:t>Aligning </a:t>
            </a:r>
            <a:br>
              <a:rPr lang="en-US" sz="3600">
                <a:solidFill>
                  <a:srgbClr val="FFFFFF"/>
                </a:solidFill>
              </a:rPr>
            </a:br>
            <a:r>
              <a:rPr lang="en-US" sz="3600">
                <a:solidFill>
                  <a:schemeClr val="lt1"/>
                </a:solidFill>
              </a:rPr>
              <a:t>Diamond OA </a:t>
            </a:r>
            <a:br>
              <a:rPr lang="en-US" sz="3600">
                <a:solidFill>
                  <a:schemeClr val="lt1"/>
                </a:solidFill>
              </a:rPr>
            </a:br>
            <a:r>
              <a:rPr lang="en-US" sz="3600">
                <a:solidFill>
                  <a:srgbClr val="FFFFFF"/>
                </a:solidFill>
              </a:rPr>
              <a:t>journals and </a:t>
            </a:r>
            <a:r>
              <a:rPr lang="en-US" sz="3600">
                <a:solidFill>
                  <a:srgbClr val="FFFFFF"/>
                </a:solidFill>
              </a:rPr>
              <a:t>publishers </a:t>
            </a:r>
            <a:endParaRPr sz="3600">
              <a:solidFill>
                <a:srgbClr val="FFFFFF"/>
              </a:solidFill>
            </a:endParaRPr>
          </a:p>
          <a:p>
            <a:pPr indent="-128270" lvl="0" marL="140335" marR="508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sz="3600">
                <a:solidFill>
                  <a:srgbClr val="FFFFFF"/>
                </a:solidFill>
              </a:rPr>
              <a:t>on quality </a:t>
            </a:r>
            <a:endParaRPr sz="3600"/>
          </a:p>
        </p:txBody>
      </p:sp>
      <p:sp>
        <p:nvSpPr>
          <p:cNvPr id="56" name="Google Shape;56;p2"/>
          <p:cNvSpPr txBox="1"/>
          <p:nvPr/>
        </p:nvSpPr>
        <p:spPr>
          <a:xfrm>
            <a:off x="4599825" y="116225"/>
            <a:ext cx="5054400" cy="523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200">
                <a:solidFill>
                  <a:schemeClr val="lt1"/>
                </a:solidFill>
              </a:rPr>
              <a:t>https://zenodo.org/records/12179619</a:t>
            </a:r>
            <a:endParaRPr b="1" sz="2200">
              <a:solidFill>
                <a:schemeClr val="lt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" name="Google Shape;61;p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694676" y="271272"/>
            <a:ext cx="2715768" cy="1301495"/>
          </a:xfrm>
          <a:prstGeom prst="rect">
            <a:avLst/>
          </a:prstGeom>
          <a:noFill/>
          <a:ln>
            <a:noFill/>
          </a:ln>
        </p:spPr>
      </p:pic>
      <p:sp>
        <p:nvSpPr>
          <p:cNvPr id="62" name="Google Shape;62;p3"/>
          <p:cNvSpPr txBox="1"/>
          <p:nvPr>
            <p:ph idx="2" type="body"/>
          </p:nvPr>
        </p:nvSpPr>
        <p:spPr>
          <a:xfrm>
            <a:off x="6556629" y="1825498"/>
            <a:ext cx="5263515" cy="474039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3325">
            <a:spAutoFit/>
          </a:bodyPr>
          <a:lstStyle/>
          <a:p>
            <a:pPr indent="-456565" lvl="0" marL="46926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Noto Sans Symbols"/>
              <a:buChar char="⮚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Funding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-456565" lvl="0" marL="469265" rtl="0" algn="l">
              <a:lnSpc>
                <a:spcPct val="100000"/>
              </a:lnSpc>
              <a:spcBef>
                <a:spcPts val="1675"/>
              </a:spcBef>
              <a:spcAft>
                <a:spcPts val="0"/>
              </a:spcAft>
              <a:buClr>
                <a:schemeClr val="lt1"/>
              </a:buClr>
              <a:buSzPts val="1800"/>
              <a:buFont typeface="Noto Sans Symbols"/>
              <a:buChar char="⮚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Legal ownership, mission, and governance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-456565" lvl="0" marL="469265" rtl="0" algn="l">
              <a:lnSpc>
                <a:spcPct val="100000"/>
              </a:lnSpc>
              <a:spcBef>
                <a:spcPts val="1685"/>
              </a:spcBef>
              <a:spcAft>
                <a:spcPts val="0"/>
              </a:spcAft>
              <a:buClr>
                <a:schemeClr val="lt1"/>
              </a:buClr>
              <a:buSzPts val="1800"/>
              <a:buFont typeface="Noto Sans Symbols"/>
              <a:buChar char="⮚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Open Science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-457200" lvl="0" marL="469900" marR="5080" rtl="0" algn="l">
              <a:lnSpc>
                <a:spcPct val="120100"/>
              </a:lnSpc>
              <a:spcBef>
                <a:spcPts val="12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Noto Sans Symbols"/>
              <a:buChar char="⮚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Editorial management, editorial quality, and research integrity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-456565" lvl="0" marL="469265" rtl="0" algn="l">
              <a:lnSpc>
                <a:spcPct val="100000"/>
              </a:lnSpc>
              <a:spcBef>
                <a:spcPts val="168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Noto Sans Symbols"/>
              <a:buChar char="⮚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Technical service efficiency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-456565" lvl="0" marL="469265" rtl="0" algn="l">
              <a:lnSpc>
                <a:spcPct val="100000"/>
              </a:lnSpc>
              <a:spcBef>
                <a:spcPts val="168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Noto Sans Symbols"/>
              <a:buChar char="⮚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Visibility, communication, marketing, and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0" lvl="0" marL="46990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1400"/>
              <a:buNone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impact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-456565" lvl="0" marL="456565" marR="212090" rtl="0" algn="l">
              <a:lnSpc>
                <a:spcPct val="100000"/>
              </a:lnSpc>
              <a:spcBef>
                <a:spcPts val="168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Noto Sans Symbols"/>
              <a:buChar char="⮚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Equity, Diversity, Inclusion, and Belonging</a:t>
            </a:r>
            <a:endParaRPr/>
          </a:p>
          <a:p>
            <a:pPr indent="-456565" lvl="0" marL="456565" marR="212090" rtl="0" algn="l">
              <a:lnSpc>
                <a:spcPct val="100000"/>
              </a:lnSpc>
              <a:spcBef>
                <a:spcPts val="168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Noto Sans Symbols"/>
              <a:buChar char="⮚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(EDIB), multilingualism, and gender equity</a:t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3" name="Google Shape;63;p3"/>
          <p:cNvSpPr txBox="1"/>
          <p:nvPr>
            <p:ph type="title"/>
          </p:nvPr>
        </p:nvSpPr>
        <p:spPr>
          <a:xfrm>
            <a:off x="410269" y="1114581"/>
            <a:ext cx="5263500" cy="1490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2700">
            <a:spAutoFit/>
          </a:bodyPr>
          <a:lstStyle/>
          <a:p>
            <a:pPr indent="0" lvl="0" marL="1270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>
                <a:latin typeface="Tahoma"/>
                <a:ea typeface="Tahoma"/>
                <a:cs typeface="Tahoma"/>
                <a:sym typeface="Tahoma"/>
              </a:rPr>
              <a:t>DOAS</a:t>
            </a:r>
            <a:endParaRPr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64" name="Google Shape;64;p3"/>
          <p:cNvSpPr txBox="1"/>
          <p:nvPr/>
        </p:nvSpPr>
        <p:spPr>
          <a:xfrm>
            <a:off x="448675" y="2536975"/>
            <a:ext cx="5591100" cy="3928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32075">
            <a:spAutoFit/>
          </a:bodyPr>
          <a:lstStyle/>
          <a:p>
            <a:pPr indent="0" lvl="0" marL="521969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b="1" i="0" lang="en-US" sz="3200" u="none" cap="none" strike="noStrike">
                <a:solidFill>
                  <a:srgbClr val="093B92"/>
                </a:solidFill>
                <a:latin typeface="Arial"/>
                <a:ea typeface="Arial"/>
                <a:cs typeface="Arial"/>
                <a:sym typeface="Arial"/>
              </a:rPr>
              <a:t>Quality is a public good</a:t>
            </a:r>
            <a:endParaRPr/>
          </a:p>
          <a:p>
            <a:pPr indent="-342900" lvl="0" marL="355600" marR="5080" rtl="0" algn="l">
              <a:lnSpc>
                <a:spcPct val="98400"/>
              </a:lnSpc>
              <a:spcBef>
                <a:spcPts val="990"/>
              </a:spcBef>
              <a:spcAft>
                <a:spcPts val="0"/>
              </a:spcAft>
              <a:buClr>
                <a:srgbClr val="375BA9"/>
              </a:buClr>
              <a:buSzPts val="3100"/>
              <a:buFont typeface="Noto Sans Symbols"/>
              <a:buChar char="✔"/>
            </a:pPr>
            <a:r>
              <a:rPr b="0" i="0" lang="en-US" sz="2000" u="none" cap="none" strike="noStrike">
                <a:solidFill>
                  <a:srgbClr val="093B92"/>
                </a:solidFill>
                <a:latin typeface="Arial"/>
                <a:ea typeface="Arial"/>
                <a:cs typeface="Arial"/>
                <a:sym typeface="Arial"/>
              </a:rPr>
              <a:t>Based on 7 core components outlined in the Action Plan for Diamond Open Access, revised and refined by the DIAMAS project team.</a:t>
            </a:r>
            <a:endParaRPr b="0" i="0" sz="2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265" lvl="0" marL="354965" marR="0" rtl="0" algn="l">
              <a:lnSpc>
                <a:spcPct val="100000"/>
              </a:lnSpc>
              <a:spcBef>
                <a:spcPts val="2180"/>
              </a:spcBef>
              <a:spcAft>
                <a:spcPts val="0"/>
              </a:spcAft>
              <a:buClr>
                <a:srgbClr val="375BA9"/>
              </a:buClr>
              <a:buSzPts val="3100"/>
              <a:buFont typeface="Noto Sans Symbols"/>
              <a:buChar char="✔"/>
            </a:pPr>
            <a:r>
              <a:rPr b="0" i="0" lang="en-US" sz="2000" u="none" cap="none" strike="noStrike">
                <a:solidFill>
                  <a:srgbClr val="093B92"/>
                </a:solidFill>
                <a:latin typeface="Arial"/>
                <a:ea typeface="Arial"/>
                <a:cs typeface="Arial"/>
                <a:sym typeface="Arial"/>
              </a:rPr>
              <a:t>Focused on Di</a:t>
            </a:r>
            <a:r>
              <a:rPr lang="en-US" sz="2000">
                <a:solidFill>
                  <a:srgbClr val="093B92"/>
                </a:solidFill>
              </a:rPr>
              <a:t>am</a:t>
            </a:r>
            <a:r>
              <a:rPr b="0" i="0" lang="en-US" sz="2000" u="none" cap="none" strike="noStrike">
                <a:solidFill>
                  <a:srgbClr val="093B92"/>
                </a:solidFill>
                <a:latin typeface="Arial"/>
                <a:ea typeface="Arial"/>
                <a:cs typeface="Arial"/>
                <a:sym typeface="Arial"/>
              </a:rPr>
              <a:t>ond journals and publishers.</a:t>
            </a:r>
            <a:endParaRPr b="0" i="0" sz="2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355600" marR="123189" rtl="0" algn="l">
              <a:lnSpc>
                <a:spcPct val="97700"/>
              </a:lnSpc>
              <a:spcBef>
                <a:spcPts val="2130"/>
              </a:spcBef>
              <a:spcAft>
                <a:spcPts val="0"/>
              </a:spcAft>
              <a:buClr>
                <a:srgbClr val="375BA9"/>
              </a:buClr>
              <a:buSzPts val="3100"/>
              <a:buFont typeface="Noto Sans Symbols"/>
              <a:buChar char="✔"/>
            </a:pPr>
            <a:r>
              <a:rPr b="0" i="0" lang="en-US" sz="2000" u="none" cap="none" strike="noStrike">
                <a:solidFill>
                  <a:srgbClr val="093B92"/>
                </a:solidFill>
                <a:latin typeface="Arial"/>
                <a:ea typeface="Arial"/>
                <a:cs typeface="Arial"/>
                <a:sym typeface="Arial"/>
              </a:rPr>
              <a:t>A comprehensive approach to maintaining high standards in scholarly publishing.</a:t>
            </a:r>
            <a:endParaRPr b="0" i="0" sz="2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9" name="Google Shape;69;p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694676" y="156971"/>
            <a:ext cx="2715768" cy="1301495"/>
          </a:xfrm>
          <a:prstGeom prst="rect">
            <a:avLst/>
          </a:prstGeom>
          <a:noFill/>
          <a:ln>
            <a:noFill/>
          </a:ln>
        </p:spPr>
      </p:pic>
      <p:sp>
        <p:nvSpPr>
          <p:cNvPr id="70" name="Google Shape;70;p4"/>
          <p:cNvSpPr txBox="1"/>
          <p:nvPr/>
        </p:nvSpPr>
        <p:spPr>
          <a:xfrm>
            <a:off x="483325" y="2548375"/>
            <a:ext cx="5519700" cy="3844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330200">
            <a:spAutoFit/>
          </a:bodyPr>
          <a:lstStyle/>
          <a:p>
            <a:pPr indent="0" lvl="0" marL="33528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rPr b="1" i="0" lang="en-US" sz="3600" u="none" cap="none" strike="noStrike">
                <a:solidFill>
                  <a:srgbClr val="093B92"/>
                </a:solidFill>
                <a:latin typeface="Arial"/>
                <a:ea typeface="Arial"/>
                <a:cs typeface="Arial"/>
                <a:sym typeface="Arial"/>
              </a:rPr>
              <a:t>Quality is a public good</a:t>
            </a:r>
            <a:endParaRPr b="0" i="0" sz="36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355600" marR="189230" rtl="0" algn="l">
              <a:lnSpc>
                <a:spcPct val="95400"/>
              </a:lnSpc>
              <a:spcBef>
                <a:spcPts val="2350"/>
              </a:spcBef>
              <a:spcAft>
                <a:spcPts val="0"/>
              </a:spcAft>
              <a:buClr>
                <a:srgbClr val="375BA9"/>
              </a:buClr>
              <a:buSzPts val="3100"/>
              <a:buFont typeface="Noto Sans Symbols"/>
              <a:buChar char="✔"/>
            </a:pPr>
            <a:r>
              <a:rPr b="0" i="0" lang="en-US" sz="2400" u="none" cap="none" strike="noStrike">
                <a:solidFill>
                  <a:srgbClr val="093B92"/>
                </a:solidFill>
                <a:latin typeface="Arial"/>
                <a:ea typeface="Arial"/>
                <a:cs typeface="Arial"/>
                <a:sym typeface="Arial"/>
              </a:rPr>
              <a:t>Desk work and co-creation with the community</a:t>
            </a:r>
            <a:endParaRPr b="0" i="0" sz="2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355600" marR="5080" rtl="0" algn="l">
              <a:lnSpc>
                <a:spcPct val="98400"/>
              </a:lnSpc>
              <a:spcBef>
                <a:spcPts val="2245"/>
              </a:spcBef>
              <a:spcAft>
                <a:spcPts val="0"/>
              </a:spcAft>
              <a:buClr>
                <a:srgbClr val="375BA9"/>
              </a:buClr>
              <a:buSzPts val="3100"/>
              <a:buFont typeface="Noto Sans Symbols"/>
              <a:buChar char="✔"/>
            </a:pPr>
            <a:r>
              <a:rPr b="0" i="0" lang="en-US" sz="2400" u="none" cap="none" strike="noStrike">
                <a:solidFill>
                  <a:srgbClr val="093B92"/>
                </a:solidFill>
                <a:latin typeface="Arial"/>
                <a:ea typeface="Arial"/>
                <a:cs typeface="Arial"/>
                <a:sym typeface="Arial"/>
              </a:rPr>
              <a:t>Based on the Extensible Quality Standard in Institutional Publishing (EQSIP v1 and EQSIP v2) from DIAMAS EU funded project</a:t>
            </a:r>
            <a:endParaRPr b="0" i="0" sz="2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1" name="Google Shape;71;p4"/>
          <p:cNvSpPr txBox="1"/>
          <p:nvPr/>
        </p:nvSpPr>
        <p:spPr>
          <a:xfrm>
            <a:off x="6534657" y="1497838"/>
            <a:ext cx="5145900" cy="4979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3325">
            <a:spAutoFit/>
          </a:bodyPr>
          <a:lstStyle/>
          <a:p>
            <a:pPr indent="-457200" lvl="0" marL="469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Noto Sans Symbols"/>
              <a:buChar char="⮚"/>
            </a:pPr>
            <a:r>
              <a:rPr b="0" i="0" lang="en-US" sz="18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An </a:t>
            </a:r>
            <a:r>
              <a:rPr b="1" i="1" lang="en-US" sz="18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IPSP Best Practices </a:t>
            </a:r>
            <a:r>
              <a:rPr b="0" i="0" lang="en-US" sz="18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report, analysing 71</a:t>
            </a:r>
            <a:endParaRPr b="0" i="0" sz="1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469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-US" sz="18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documents</a:t>
            </a:r>
            <a:endParaRPr b="0" i="0" sz="1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457833" lvl="0" marL="469900" marR="62864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Noto Sans Symbols"/>
              <a:buChar char="⮚"/>
            </a:pPr>
            <a:r>
              <a:rPr b="1" i="1" lang="en-US" sz="18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EQSIP v1</a:t>
            </a:r>
            <a:r>
              <a:rPr b="1" i="0" lang="en-US" sz="18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, </a:t>
            </a:r>
            <a:r>
              <a:rPr b="0" i="0" lang="en-US" sz="18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selecting relevant standards and best practices</a:t>
            </a:r>
            <a:endParaRPr b="0" i="0" sz="1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457200" lvl="0" marL="469900" marR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Noto Sans Symbols"/>
              <a:buChar char="⮚"/>
            </a:pPr>
            <a:r>
              <a:rPr b="0" i="0" lang="en-US" sz="18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A </a:t>
            </a:r>
            <a:r>
              <a:rPr b="1" i="1" lang="en-US" sz="18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gap analysis </a:t>
            </a:r>
            <a:r>
              <a:rPr b="0" i="0" lang="en-US" sz="18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for testing previous results</a:t>
            </a:r>
            <a:endParaRPr b="0" i="0" sz="1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457200" lvl="0" marL="469900" marR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Noto Sans Symbols"/>
              <a:buChar char="⮚"/>
            </a:pPr>
            <a:r>
              <a:rPr b="1" i="1" lang="en-US" sz="18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EQSIP v2</a:t>
            </a:r>
            <a:endParaRPr b="0" i="0" sz="1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457833" lvl="0" marL="469900" marR="295275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Noto Sans Symbols"/>
              <a:buChar char="⮚"/>
            </a:pPr>
            <a:r>
              <a:rPr b="1" i="1" lang="en-US" sz="18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Focus groups </a:t>
            </a:r>
            <a:r>
              <a:rPr b="0" i="0" lang="en-US" sz="18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from various scholarly disciplines, regions, and languages that provided analysis &amp; feedback</a:t>
            </a:r>
            <a:endParaRPr b="0" i="0" sz="1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457833" lvl="0" marL="469900" marR="351155" rtl="0" algn="l">
              <a:lnSpc>
                <a:spcPct val="114000"/>
              </a:lnSpc>
              <a:spcBef>
                <a:spcPts val="126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Noto Sans Symbols"/>
              <a:buChar char="⮚"/>
            </a:pPr>
            <a:r>
              <a:rPr b="0" i="0" lang="en-US" sz="18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An </a:t>
            </a:r>
            <a:r>
              <a:rPr b="1" i="1" lang="en-US" sz="18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open consultation </a:t>
            </a:r>
            <a:r>
              <a:rPr lang="en-US" sz="1800">
                <a:solidFill>
                  <a:srgbClr val="FFFFFF"/>
                </a:solidFill>
              </a:rPr>
              <a:t>with</a:t>
            </a:r>
            <a:r>
              <a:rPr b="0" i="0" lang="en-US" sz="18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 qualified individuals from more than 10 countries</a:t>
            </a:r>
            <a:endParaRPr b="0" i="0" sz="1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457833" lvl="0" marL="469900" marR="397510" rtl="0" algn="l">
              <a:lnSpc>
                <a:spcPct val="114000"/>
              </a:lnSpc>
              <a:spcBef>
                <a:spcPts val="1205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Noto Sans Symbols"/>
              <a:buChar char="⮚"/>
            </a:pPr>
            <a:r>
              <a:rPr lang="en-US" sz="1800">
                <a:solidFill>
                  <a:srgbClr val="FFFFFF"/>
                </a:solidFill>
              </a:rPr>
              <a:t>Enriched by c</a:t>
            </a:r>
            <a:r>
              <a:rPr b="0" i="0" lang="en-US" sz="18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ontributions from the publishing community, ensuring active participation in the co-creation of </a:t>
            </a:r>
            <a:r>
              <a:rPr b="1" i="1" lang="en-US" sz="18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DOAS</a:t>
            </a:r>
            <a:endParaRPr b="0" i="0" sz="1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2" name="Google Shape;72;p4"/>
          <p:cNvSpPr txBox="1"/>
          <p:nvPr>
            <p:ph type="title"/>
          </p:nvPr>
        </p:nvSpPr>
        <p:spPr>
          <a:xfrm>
            <a:off x="410269" y="1114581"/>
            <a:ext cx="5263500" cy="1490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2700">
            <a:spAutoFit/>
          </a:bodyPr>
          <a:lstStyle/>
          <a:p>
            <a:pPr indent="0" lvl="0" marL="1270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>
                <a:latin typeface="Tahoma"/>
                <a:ea typeface="Tahoma"/>
                <a:cs typeface="Tahoma"/>
                <a:sym typeface="Tahoma"/>
              </a:rPr>
              <a:t>DOAS</a:t>
            </a:r>
            <a:endParaRPr>
              <a:latin typeface="Tahoma"/>
              <a:ea typeface="Tahoma"/>
              <a:cs typeface="Tahoma"/>
              <a:sym typeface="Tahoma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7" name="Google Shape;77;p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694676" y="202692"/>
            <a:ext cx="2715768" cy="1301495"/>
          </a:xfrm>
          <a:prstGeom prst="rect">
            <a:avLst/>
          </a:prstGeom>
          <a:noFill/>
          <a:ln>
            <a:noFill/>
          </a:ln>
        </p:spPr>
      </p:pic>
      <p:sp>
        <p:nvSpPr>
          <p:cNvPr id="78" name="Google Shape;78;p5"/>
          <p:cNvSpPr txBox="1"/>
          <p:nvPr>
            <p:ph type="title"/>
          </p:nvPr>
        </p:nvSpPr>
        <p:spPr>
          <a:xfrm>
            <a:off x="322707" y="1583094"/>
            <a:ext cx="5417184" cy="84382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2700">
            <a:spAutoFit/>
          </a:bodyPr>
          <a:lstStyle/>
          <a:p>
            <a:pPr indent="0" lvl="0" marL="1270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sz="5400"/>
              <a:t>How to use DOAS</a:t>
            </a:r>
            <a:endParaRPr sz="5400"/>
          </a:p>
        </p:txBody>
      </p:sp>
      <p:sp>
        <p:nvSpPr>
          <p:cNvPr id="79" name="Google Shape;79;p5"/>
          <p:cNvSpPr txBox="1"/>
          <p:nvPr/>
        </p:nvSpPr>
        <p:spPr>
          <a:xfrm>
            <a:off x="6543857" y="1454394"/>
            <a:ext cx="5252100" cy="4878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74275">
            <a:spAutoFit/>
          </a:bodyPr>
          <a:lstStyle/>
          <a:p>
            <a:pPr indent="-457200" lvl="0" marL="469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Noto Sans Symbols"/>
              <a:buChar char="⮚"/>
            </a:pPr>
            <a:r>
              <a:rPr b="0" i="0" lang="en-US" sz="20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Serves as </a:t>
            </a:r>
            <a:r>
              <a:rPr b="1" i="1" lang="en-US" sz="20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the Diamond OA Standard for</a:t>
            </a:r>
            <a:endParaRPr b="0" i="0" sz="2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4699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1" i="1" lang="en-US" sz="20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scholarly publishers</a:t>
            </a:r>
            <a:endParaRPr b="0" i="0" sz="2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457200" lvl="0" marL="469900" marR="0" rtl="0" algn="l">
              <a:lnSpc>
                <a:spcPct val="100000"/>
              </a:lnSpc>
              <a:spcBef>
                <a:spcPts val="168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Noto Sans Symbols"/>
              <a:buChar char="⮚"/>
            </a:pPr>
            <a:r>
              <a:rPr b="0" i="0" lang="en-US" sz="20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Represents a </a:t>
            </a:r>
            <a:r>
              <a:rPr b="1" i="1" lang="en-US" sz="20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measure of quality </a:t>
            </a:r>
            <a:r>
              <a:rPr b="0" i="0" lang="en-US" sz="20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and a</a:t>
            </a:r>
            <a:endParaRPr b="0" i="0" sz="2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4699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0" i="0" lang="en-US" sz="20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point of reference for comparison</a:t>
            </a:r>
            <a:endParaRPr b="0" i="0" sz="2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457833" lvl="0" marL="469900" marR="5080" rtl="0" algn="l">
              <a:lnSpc>
                <a:spcPct val="100000"/>
              </a:lnSpc>
              <a:spcBef>
                <a:spcPts val="1205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Noto Sans Symbols"/>
              <a:buChar char="⮚"/>
            </a:pPr>
            <a:r>
              <a:rPr b="0" i="0" lang="en-US" sz="20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Helps to ensure </a:t>
            </a:r>
            <a:r>
              <a:rPr b="1" i="1" lang="en-US" sz="20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quality and transparency </a:t>
            </a:r>
            <a:r>
              <a:rPr b="0" i="0" lang="en-US" sz="20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in governance, processes, and workflows of journals´ publishing activities</a:t>
            </a:r>
            <a:endParaRPr b="0" i="0" sz="2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457833" lvl="0" marL="469900" marR="490219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Noto Sans Symbols"/>
              <a:buChar char="⮚"/>
            </a:pPr>
            <a:r>
              <a:rPr b="0" i="0" lang="en-US" sz="20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Outlines </a:t>
            </a:r>
            <a:r>
              <a:rPr b="1" i="1" lang="en-US" sz="20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required and desired </a:t>
            </a:r>
            <a:r>
              <a:rPr b="0" i="0" lang="en-US" sz="20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items for compliance</a:t>
            </a:r>
            <a:endParaRPr b="0" i="0" sz="2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457833" lvl="0" marL="469900" marR="665480" rtl="0" algn="l">
              <a:lnSpc>
                <a:spcPct val="100000"/>
              </a:lnSpc>
              <a:spcBef>
                <a:spcPts val="1205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Noto Sans Symbols"/>
              <a:buChar char="⮚"/>
            </a:pPr>
            <a:r>
              <a:rPr b="0" i="0" lang="en-US" sz="20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Emphasises clarity and transparency, prioritising </a:t>
            </a:r>
            <a:r>
              <a:rPr b="1" i="1" lang="en-US" sz="20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openness in information dissemination</a:t>
            </a:r>
            <a:endParaRPr b="0" i="0" sz="2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0" name="Google Shape;80;p5"/>
          <p:cNvSpPr txBox="1"/>
          <p:nvPr/>
        </p:nvSpPr>
        <p:spPr>
          <a:xfrm>
            <a:off x="322707" y="2887837"/>
            <a:ext cx="5417100" cy="3318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18725">
            <a:spAutoFit/>
          </a:bodyPr>
          <a:lstStyle/>
          <a:p>
            <a:pPr indent="-342900" lvl="0" marL="355600" marR="0" rtl="0" algn="l">
              <a:lnSpc>
                <a:spcPct val="152083"/>
              </a:lnSpc>
              <a:spcBef>
                <a:spcPts val="675"/>
              </a:spcBef>
              <a:spcAft>
                <a:spcPts val="0"/>
              </a:spcAft>
              <a:buClr>
                <a:srgbClr val="375BA9"/>
              </a:buClr>
              <a:buSzPts val="3100"/>
              <a:buFont typeface="Noto Sans Symbols"/>
              <a:buChar char="✔"/>
            </a:pPr>
            <a:r>
              <a:rPr b="1" i="0" lang="en-US" sz="2000" u="none" cap="none" strike="noStrike">
                <a:solidFill>
                  <a:srgbClr val="375BA9"/>
                </a:solidFill>
              </a:rPr>
              <a:t>117 </a:t>
            </a:r>
            <a:r>
              <a:rPr b="1" lang="en-US" sz="2000">
                <a:solidFill>
                  <a:srgbClr val="375BA9"/>
                </a:solidFill>
              </a:rPr>
              <a:t>items</a:t>
            </a:r>
            <a:r>
              <a:rPr b="1" i="0" lang="en-US" sz="2000" u="none" cap="none" strike="noStrike">
                <a:solidFill>
                  <a:srgbClr val="375BA9"/>
                </a:solidFill>
              </a:rPr>
              <a:t>:</a:t>
            </a:r>
            <a:endParaRPr b="1" i="0" sz="2000" u="none" cap="none" strike="noStrike">
              <a:solidFill>
                <a:srgbClr val="000000"/>
              </a:solidFill>
            </a:endParaRPr>
          </a:p>
          <a:p>
            <a:pPr indent="-180975" lvl="1" marL="536575" marR="0" rtl="0" algn="l">
              <a:lnSpc>
                <a:spcPct val="117083"/>
              </a:lnSpc>
              <a:spcBef>
                <a:spcPts val="0"/>
              </a:spcBef>
              <a:spcAft>
                <a:spcPts val="0"/>
              </a:spcAft>
              <a:buClr>
                <a:srgbClr val="375BA9"/>
              </a:buClr>
              <a:buSzPts val="2400"/>
              <a:buFont typeface="Tahoma"/>
              <a:buChar char="-"/>
            </a:pPr>
            <a:r>
              <a:rPr b="0" i="0" lang="en-US" sz="2000" u="none" cap="none" strike="noStrike">
                <a:solidFill>
                  <a:srgbClr val="375BA9"/>
                </a:solidFill>
                <a:latin typeface="Arial"/>
                <a:ea typeface="Arial"/>
                <a:cs typeface="Arial"/>
                <a:sym typeface="Arial"/>
              </a:rPr>
              <a:t>63 REQUIRED items ensuring</a:t>
            </a:r>
            <a:endParaRPr b="0" i="0" sz="2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355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n-US" sz="2000">
                <a:solidFill>
                  <a:srgbClr val="375BA9"/>
                </a:solidFill>
              </a:rPr>
              <a:t>   </a:t>
            </a:r>
            <a:r>
              <a:rPr b="0" i="0" lang="en-US" sz="2000" u="none" cap="none" strike="noStrike">
                <a:solidFill>
                  <a:srgbClr val="375BA9"/>
                </a:solidFill>
                <a:latin typeface="Arial"/>
                <a:ea typeface="Arial"/>
                <a:cs typeface="Arial"/>
                <a:sym typeface="Arial"/>
              </a:rPr>
              <a:t>fundamental practices</a:t>
            </a:r>
            <a:endParaRPr b="0" i="0" sz="2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80975" lvl="1" marL="536575" marR="508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75BA9"/>
              </a:buClr>
              <a:buSzPts val="2400"/>
              <a:buFont typeface="Tahoma"/>
              <a:buChar char="-"/>
            </a:pPr>
            <a:r>
              <a:rPr b="0" i="0" lang="en-US" sz="2000" u="none" cap="none" strike="noStrike">
                <a:solidFill>
                  <a:srgbClr val="375BA9"/>
                </a:solidFill>
                <a:latin typeface="Arial"/>
                <a:ea typeface="Arial"/>
                <a:cs typeface="Arial"/>
                <a:sym typeface="Arial"/>
              </a:rPr>
              <a:t>53 DESIRED items offering additional recommendations</a:t>
            </a:r>
            <a:endParaRPr b="0" i="0" sz="2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3535" lvl="0" marL="355600" marR="76835" rtl="0" algn="l">
              <a:lnSpc>
                <a:spcPct val="96800"/>
              </a:lnSpc>
              <a:spcBef>
                <a:spcPts val="2305"/>
              </a:spcBef>
              <a:spcAft>
                <a:spcPts val="0"/>
              </a:spcAft>
              <a:buClr>
                <a:srgbClr val="375BA9"/>
              </a:buClr>
              <a:buSzPts val="3100"/>
              <a:buFont typeface="Noto Sans Symbols"/>
              <a:buChar char="✔"/>
            </a:pPr>
            <a:r>
              <a:rPr b="0" i="0" lang="en-US" sz="2000" u="none" cap="none" strike="noStrike">
                <a:solidFill>
                  <a:srgbClr val="375BA9"/>
                </a:solidFill>
                <a:latin typeface="Arial"/>
                <a:ea typeface="Arial"/>
                <a:cs typeface="Arial"/>
                <a:sym typeface="Arial"/>
              </a:rPr>
              <a:t>Essential compliance and aspirational goals for Diamond OA scholarly publishers</a:t>
            </a:r>
            <a:endParaRPr b="0" i="0" sz="2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5" name="Google Shape;85;g3010dd27945_3_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44151" y="5162167"/>
            <a:ext cx="2715768" cy="1301495"/>
          </a:xfrm>
          <a:prstGeom prst="rect">
            <a:avLst/>
          </a:prstGeom>
          <a:noFill/>
          <a:ln>
            <a:noFill/>
          </a:ln>
        </p:spPr>
      </p:pic>
      <p:sp>
        <p:nvSpPr>
          <p:cNvPr id="86" name="Google Shape;86;g3010dd27945_3_4"/>
          <p:cNvSpPr txBox="1"/>
          <p:nvPr>
            <p:ph type="title"/>
          </p:nvPr>
        </p:nvSpPr>
        <p:spPr>
          <a:xfrm>
            <a:off x="116050" y="1610050"/>
            <a:ext cx="4160100" cy="843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2700">
            <a:spAutoFit/>
          </a:bodyPr>
          <a:lstStyle/>
          <a:p>
            <a:pPr indent="0" lvl="0" marL="1270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sz="5400"/>
              <a:t>An example</a:t>
            </a:r>
            <a:endParaRPr sz="5400"/>
          </a:p>
        </p:txBody>
      </p:sp>
      <p:sp>
        <p:nvSpPr>
          <p:cNvPr id="87" name="Google Shape;87;g3010dd27945_3_4"/>
          <p:cNvSpPr txBox="1"/>
          <p:nvPr/>
        </p:nvSpPr>
        <p:spPr>
          <a:xfrm>
            <a:off x="6543857" y="1454394"/>
            <a:ext cx="5252100" cy="2139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74275">
            <a:spAutoFit/>
          </a:bodyPr>
          <a:lstStyle/>
          <a:p>
            <a:pPr indent="0" lvl="0" marL="4699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n-US" sz="2000">
                <a:solidFill>
                  <a:srgbClr val="FFFFFF"/>
                </a:solidFill>
              </a:rPr>
              <a:t>a</a:t>
            </a:r>
            <a:endParaRPr b="0" i="0" sz="2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4699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n-US" sz="2000">
                <a:solidFill>
                  <a:srgbClr val="FFFFFF"/>
                </a:solidFill>
              </a:rPr>
              <a:t>a</a:t>
            </a:r>
            <a:endParaRPr b="0" i="0" sz="2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457832" lvl="0" marL="469900" marR="5080" rtl="0" algn="l">
              <a:lnSpc>
                <a:spcPct val="100000"/>
              </a:lnSpc>
              <a:spcBef>
                <a:spcPts val="1205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Noto Sans Symbols"/>
              <a:buChar char="⮚"/>
            </a:pPr>
            <a:r>
              <a:rPr lang="en-US" sz="2000">
                <a:solidFill>
                  <a:srgbClr val="FFFFFF"/>
                </a:solidFill>
              </a:rPr>
              <a:t>d</a:t>
            </a:r>
            <a:endParaRPr b="0" i="0" sz="2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457832" lvl="0" marL="469900" marR="490218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Noto Sans Symbols"/>
              <a:buChar char="⮚"/>
            </a:pPr>
            <a:r>
              <a:rPr lang="en-US" sz="2000">
                <a:solidFill>
                  <a:srgbClr val="FFFFFF"/>
                </a:solidFill>
              </a:rPr>
              <a:t>s</a:t>
            </a:r>
            <a:endParaRPr b="0" i="0" sz="2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457832" lvl="0" marL="469900" marR="665480" rtl="0" algn="l">
              <a:lnSpc>
                <a:spcPct val="100000"/>
              </a:lnSpc>
              <a:spcBef>
                <a:spcPts val="1205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Noto Sans Symbols"/>
              <a:buChar char="⮚"/>
            </a:pPr>
            <a:r>
              <a:rPr lang="en-US" sz="2000">
                <a:solidFill>
                  <a:srgbClr val="FFFFFF"/>
                </a:solidFill>
              </a:rPr>
              <a:t>v</a:t>
            </a:r>
            <a:endParaRPr b="0" i="0" sz="2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8" name="Google Shape;88;g3010dd27945_3_4"/>
          <p:cNvSpPr txBox="1"/>
          <p:nvPr/>
        </p:nvSpPr>
        <p:spPr>
          <a:xfrm>
            <a:off x="584950" y="2848475"/>
            <a:ext cx="3022500" cy="1364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18725">
            <a:spAutoFit/>
          </a:bodyPr>
          <a:lstStyle/>
          <a:p>
            <a:pPr indent="0" lvl="0" marL="457200" marR="0" rtl="0" algn="l">
              <a:lnSpc>
                <a:spcPct val="152083"/>
              </a:lnSpc>
              <a:spcBef>
                <a:spcPts val="675"/>
              </a:spcBef>
              <a:spcAft>
                <a:spcPts val="0"/>
              </a:spcAft>
              <a:buNone/>
            </a:pPr>
            <a:r>
              <a:rPr b="1" lang="en-US" sz="2000">
                <a:solidFill>
                  <a:srgbClr val="375BA9"/>
                </a:solidFill>
                <a:latin typeface="Tahoma"/>
                <a:ea typeface="Tahoma"/>
                <a:cs typeface="Tahoma"/>
                <a:sym typeface="Tahoma"/>
              </a:rPr>
              <a:t>Legal </a:t>
            </a:r>
            <a:r>
              <a:rPr b="1" lang="en-US" sz="2000">
                <a:solidFill>
                  <a:srgbClr val="375BA9"/>
                </a:solidFill>
                <a:latin typeface="Tahoma"/>
                <a:ea typeface="Tahoma"/>
                <a:cs typeface="Tahoma"/>
                <a:sym typeface="Tahoma"/>
              </a:rPr>
              <a:t>Ownership</a:t>
            </a:r>
            <a:r>
              <a:rPr b="1" lang="en-US" sz="2000">
                <a:solidFill>
                  <a:srgbClr val="375BA9"/>
                </a:solidFill>
                <a:latin typeface="Tahoma"/>
                <a:ea typeface="Tahoma"/>
                <a:cs typeface="Tahoma"/>
                <a:sym typeface="Tahoma"/>
              </a:rPr>
              <a:t>, Mission, and Governance</a:t>
            </a:r>
            <a:endParaRPr i="0" sz="2000" u="none" cap="none" strike="noStrike">
              <a:solidFill>
                <a:srgbClr val="000000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pic>
        <p:nvPicPr>
          <p:cNvPr id="89" name="Google Shape;89;g3010dd27945_3_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222700" y="0"/>
            <a:ext cx="7969299" cy="685800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Sp="0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9"/>
          <p:cNvSpPr/>
          <p:nvPr/>
        </p:nvSpPr>
        <p:spPr>
          <a:xfrm>
            <a:off x="0" y="0"/>
            <a:ext cx="12192000" cy="6858000"/>
          </a:xfrm>
          <a:custGeom>
            <a:rect b="b" l="l" r="r" t="t"/>
            <a:pathLst>
              <a:path extrusionOk="0" h="6858000" w="12192000">
                <a:moveTo>
                  <a:pt x="12192000" y="0"/>
                </a:moveTo>
                <a:lnTo>
                  <a:pt x="0" y="0"/>
                </a:lnTo>
                <a:lnTo>
                  <a:pt x="0" y="6858000"/>
                </a:lnTo>
                <a:lnTo>
                  <a:pt x="12192000" y="6858000"/>
                </a:lnTo>
                <a:lnTo>
                  <a:pt x="12192000" y="0"/>
                </a:lnTo>
                <a:close/>
              </a:path>
            </a:pathLst>
          </a:custGeom>
          <a:solidFill>
            <a:srgbClr val="EDEDED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95" name="Google Shape;95;p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97179" y="321563"/>
            <a:ext cx="2182368" cy="981455"/>
          </a:xfrm>
          <a:prstGeom prst="rect">
            <a:avLst/>
          </a:prstGeom>
          <a:noFill/>
          <a:ln>
            <a:noFill/>
          </a:ln>
        </p:spPr>
      </p:pic>
      <p:sp>
        <p:nvSpPr>
          <p:cNvPr id="96" name="Google Shape;96;p9"/>
          <p:cNvSpPr txBox="1"/>
          <p:nvPr/>
        </p:nvSpPr>
        <p:spPr>
          <a:xfrm>
            <a:off x="7403083" y="6296964"/>
            <a:ext cx="2877820" cy="30988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7125">
            <a:spAutoFit/>
          </a:bodyPr>
          <a:lstStyle/>
          <a:p>
            <a:pPr indent="0" lvl="0" marL="29464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b="0" i="0" lang="en-US" sz="900" u="none" cap="none" strike="noStrike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rPr>
              <a:t>The DIAMAS project has received funding from the</a:t>
            </a:r>
            <a:endParaRPr b="0" i="0" sz="900" u="none" cap="none" strike="noStrike">
              <a:solidFill>
                <a:srgbClr val="000000"/>
              </a:solidFill>
              <a:latin typeface="Tahoma"/>
              <a:ea typeface="Tahoma"/>
              <a:cs typeface="Tahoma"/>
              <a:sym typeface="Tahoma"/>
            </a:endParaRPr>
          </a:p>
          <a:p>
            <a:pPr indent="0" lvl="0" marL="12700" marR="0" rtl="0" algn="l">
              <a:lnSpc>
                <a:spcPct val="100000"/>
              </a:lnSpc>
              <a:spcBef>
                <a:spcPts val="35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b="0" i="0" lang="en-US" sz="900" u="none" cap="none" strike="noStrike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rPr>
              <a:t>European Union’s HORIZON-WIDERA-2021-ERA-01 grant</a:t>
            </a:r>
            <a:endParaRPr b="0" i="0" sz="900" u="none" cap="none" strike="noStrike">
              <a:solidFill>
                <a:srgbClr val="000000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pic>
        <p:nvPicPr>
          <p:cNvPr id="97" name="Google Shape;97;p9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0375392" y="6281928"/>
            <a:ext cx="1623059" cy="341376"/>
          </a:xfrm>
          <a:prstGeom prst="rect">
            <a:avLst/>
          </a:prstGeom>
          <a:noFill/>
          <a:ln>
            <a:noFill/>
          </a:ln>
        </p:spPr>
      </p:pic>
      <p:sp>
        <p:nvSpPr>
          <p:cNvPr id="98" name="Google Shape;98;p9"/>
          <p:cNvSpPr txBox="1"/>
          <p:nvPr/>
        </p:nvSpPr>
        <p:spPr>
          <a:xfrm>
            <a:off x="363900" y="5207975"/>
            <a:ext cx="5647200" cy="11235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2700">
            <a:spAutoFit/>
          </a:bodyPr>
          <a:lstStyle/>
          <a:p>
            <a:pPr indent="0" lvl="0" marL="5778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n-US">
                <a:solidFill>
                  <a:srgbClr val="375BA9"/>
                </a:solidFill>
              </a:rPr>
              <a:t>X: </a:t>
            </a:r>
            <a:r>
              <a:rPr i="0" lang="en-US" u="none" cap="none" strike="noStrike">
                <a:solidFill>
                  <a:srgbClr val="375BA9"/>
                </a:solidFill>
              </a:rPr>
              <a:t>@DiamasProject</a:t>
            </a:r>
            <a:endParaRPr i="0" u="none" cap="none" strike="noStrike">
              <a:solidFill>
                <a:srgbClr val="000000"/>
              </a:solidFill>
            </a:endParaRPr>
          </a:p>
          <a:p>
            <a:pPr indent="45720" lvl="0" marL="12700" marR="5080" rtl="0" algn="l">
              <a:lnSpc>
                <a:spcPct val="100000"/>
              </a:lnSpc>
              <a:spcBef>
                <a:spcPts val="5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n-US">
                <a:solidFill>
                  <a:srgbClr val="375BA9"/>
                </a:solidFill>
              </a:rPr>
              <a:t>LinkedIn: https://www.linkedin.com/company/diamas-project/</a:t>
            </a:r>
            <a:endParaRPr>
              <a:solidFill>
                <a:srgbClr val="375BA9"/>
              </a:solidFill>
            </a:endParaRPr>
          </a:p>
          <a:p>
            <a:pPr indent="45720" lvl="0" marL="12700" marR="5080" rtl="0" algn="l">
              <a:lnSpc>
                <a:spcPct val="100000"/>
              </a:lnSpc>
              <a:spcBef>
                <a:spcPts val="5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n-US">
                <a:solidFill>
                  <a:srgbClr val="375BA9"/>
                </a:solidFill>
              </a:rPr>
              <a:t>Web: </a:t>
            </a:r>
            <a:r>
              <a:rPr i="0" lang="en-US" u="none" cap="none" strike="noStrike">
                <a:solidFill>
                  <a:srgbClr val="375BA9"/>
                </a:solidFill>
              </a:rPr>
              <a:t>@diamasproject</a:t>
            </a:r>
            <a:endParaRPr>
              <a:solidFill>
                <a:srgbClr val="375BA9"/>
              </a:solidFill>
            </a:endParaRPr>
          </a:p>
          <a:p>
            <a:pPr indent="45720" lvl="0" marL="12700" marR="5080" rtl="0" algn="l">
              <a:lnSpc>
                <a:spcPct val="100000"/>
              </a:lnSpc>
              <a:spcBef>
                <a:spcPts val="5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t/>
            </a:r>
            <a:endParaRPr sz="1500">
              <a:solidFill>
                <a:srgbClr val="375BA9"/>
              </a:solidFill>
            </a:endParaRPr>
          </a:p>
          <a:p>
            <a:pPr indent="45720" lvl="0" marL="12700" marR="5080" rtl="0" algn="l">
              <a:lnSpc>
                <a:spcPct val="100000"/>
              </a:lnSpc>
              <a:spcBef>
                <a:spcPts val="5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1" i="0" lang="en-US" sz="1500" u="none" cap="none" strike="noStrike">
                <a:solidFill>
                  <a:srgbClr val="FFC000"/>
                </a:solidFill>
                <a:latin typeface="Arial"/>
                <a:ea typeface="Arial"/>
                <a:cs typeface="Arial"/>
                <a:sym typeface="Arial"/>
              </a:rPr>
              <a:t>HTTPS://DIAMASPROJECT.EU</a:t>
            </a:r>
            <a:endParaRPr b="0" i="0" sz="15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99" name="Google Shape;99;p9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10041635" y="227075"/>
            <a:ext cx="1857755" cy="891539"/>
          </a:xfrm>
          <a:prstGeom prst="rect">
            <a:avLst/>
          </a:prstGeom>
          <a:noFill/>
          <a:ln>
            <a:noFill/>
          </a:ln>
        </p:spPr>
      </p:pic>
      <p:sp>
        <p:nvSpPr>
          <p:cNvPr id="100" name="Google Shape;100;p9"/>
          <p:cNvSpPr txBox="1"/>
          <p:nvPr/>
        </p:nvSpPr>
        <p:spPr>
          <a:xfrm>
            <a:off x="2403350" y="2510300"/>
            <a:ext cx="7529700" cy="1490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2700">
            <a:spAutoFit/>
          </a:bodyPr>
          <a:lstStyle/>
          <a:p>
            <a:pPr indent="0" lvl="0" marL="127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0"/>
              <a:buFont typeface="Arial"/>
              <a:buNone/>
            </a:pPr>
            <a:r>
              <a:rPr b="0" i="0" lang="en-US" sz="9600" u="none" cap="none" strike="noStrike">
                <a:solidFill>
                  <a:srgbClr val="093B92"/>
                </a:solidFill>
                <a:latin typeface="Arial"/>
                <a:ea typeface="Arial"/>
                <a:cs typeface="Arial"/>
                <a:sym typeface="Arial"/>
              </a:rPr>
              <a:t>THANK YOU</a:t>
            </a:r>
            <a:endParaRPr b="0" i="0" sz="96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CC9900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2024-06-25T15:25:58Z</dcterms:created>
  <dc:creator>Virginia de Pablo Llorente</dc:creator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2024-06-25T00:00:00Z</vt:filetime>
  </property>
  <property fmtid="{D5CDD505-2E9C-101B-9397-08002B2CF9AE}" pid="3" name="Creator">
    <vt:lpwstr>Microsoft® PowerPoint® para Microsoft 365</vt:lpwstr>
  </property>
  <property fmtid="{D5CDD505-2E9C-101B-9397-08002B2CF9AE}" pid="4" name="LastSaved">
    <vt:filetime>2024-06-25T00:00:00Z</vt:filetime>
  </property>
  <property fmtid="{D5CDD505-2E9C-101B-9397-08002B2CF9AE}" pid="5" name="Producer">
    <vt:lpwstr>Microsoft® PowerPoint® para Microsoft 365</vt:lpwstr>
  </property>
</Properties>
</file>