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16" roundtripDataSignature="AMtx7mgSX+LulmNd1tJupYMrnCa4NN4j8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1B3A979-7310-4497-9E62-3B7EC3AC502B}">
  <a:tblStyle styleId="{31B3A979-7310-4497-9E62-3B7EC3AC502B}"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 styleId="{1DD60886-3D98-48BC-B173-F6334958463C}" styleName="Table_1">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6" Type="http://customschemas.google.com/relationships/presentationmetadata" Target="meta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We both limited to article, book chapter, conference paper, review</a:t>
            </a:r>
            <a:endParaRPr/>
          </a:p>
          <a:p>
            <a:pPr indent="0" lvl="0" marL="0" rtl="0" algn="l">
              <a:lnSpc>
                <a:spcPct val="100000"/>
              </a:lnSpc>
              <a:spcBef>
                <a:spcPts val="0"/>
              </a:spcBef>
              <a:spcAft>
                <a:spcPts val="0"/>
              </a:spcAft>
              <a:buSzPts val="1100"/>
              <a:buNone/>
            </a:pPr>
            <a:r>
              <a:rPr lang="en"/>
              <a:t>Allison's data is from July 10; Ana's is from June 27</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2" name="Google Shape;6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We were both limiting to articles, proceedings papers, and reviews</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1" name="Google Shape;71;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We had really different numbers of publications, even though we were limiting to the same document types and we downloaded our data three days apart (Ana on June 17, me on June 20).</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When we looked at this in more detail, it seems that Web of Science changed the Publication Year on more than a thousand items, from 2023 to 2022.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8" name="Google Shape;78;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sz="1400">
              <a:solidFill>
                <a:srgbClr val="595959"/>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4" name="Google Shape;84;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Assumption that the corresponding author pays the APC. </a:t>
            </a:r>
            <a:endParaRPr/>
          </a:p>
          <a:p>
            <a:pPr indent="0" lvl="0" marL="0" rtl="0" algn="l">
              <a:lnSpc>
                <a:spcPct val="100000"/>
              </a:lnSpc>
              <a:spcBef>
                <a:spcPts val="0"/>
              </a:spcBef>
              <a:spcAft>
                <a:spcPts val="0"/>
              </a:spcAft>
              <a:buSzPts val="1100"/>
              <a:buNone/>
            </a:pPr>
            <a:r>
              <a:rPr lang="en"/>
              <a:t>The 2015 Max Planck Digital Library white paper about how "there's enough money in the system" to flip from subscription to open access, they propose that the corresponding author's institution would pay the APC.</a:t>
            </a:r>
            <a:endParaRPr/>
          </a:p>
          <a:p>
            <a:pPr indent="0" lvl="0" marL="0" rtl="0" algn="l">
              <a:lnSpc>
                <a:spcPct val="100000"/>
              </a:lnSpc>
              <a:spcBef>
                <a:spcPts val="0"/>
              </a:spcBef>
              <a:spcAft>
                <a:spcPts val="0"/>
              </a:spcAft>
              <a:buSzPts val="1100"/>
              <a:buNone/>
            </a:pPr>
            <a:r>
              <a:rPr lang="en"/>
              <a:t>The  2016 "Pay It Forward" report from the University of California, continued this assumption.</a:t>
            </a:r>
            <a:endParaRPr/>
          </a:p>
          <a:p>
            <a:pPr indent="0" lvl="0" marL="0" rtl="0" algn="l">
              <a:lnSpc>
                <a:spcPct val="100000"/>
              </a:lnSpc>
              <a:spcBef>
                <a:spcPts val="0"/>
              </a:spcBef>
              <a:spcAft>
                <a:spcPts val="0"/>
              </a:spcAft>
              <a:buSzPts val="1100"/>
              <a:buNone/>
            </a:pPr>
            <a:r>
              <a:rPr lang="en"/>
              <a:t>It's now pretty much taken as a given and publishers design their transformative agreements on this assumption and will base the price on the number of articles with corresponding author from your institution.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Clr>
                <a:schemeClr val="dk1"/>
              </a:buClr>
              <a:buSzPts val="1100"/>
              <a:buFont typeface="Arial"/>
              <a:buNone/>
            </a:pPr>
            <a:r>
              <a:rPr lang="en"/>
              <a:t>This really is just an assumption. It's also really complicated to determine who the corresponding author is.</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9" name="Google Shape;89;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This article has many author/affiliation combinations.  It is not clear which of these authors and which of their affiliations the publisher would deem the "corresponding author".</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Medical schools and hospitals are sometimes treated differently by institutions (e.g., people affiliated with the hospital only might not have access to the university's library resources).</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5" name="Google Shape;9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Here's a case where there's one person with one affiliation in RP and 10 email addresses.</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EM is not the primary field to look at. It's most useful when there's just one EM, when it's a pretty safe assumption that it belongs to the corresponding author</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For this item C1: [DuBrock, Hilary M. M.; Krowka, Michael J. J.] Mayo Clin, Dept Med, Div Pulm &amp; Crit Care Med, Rochester, MN USA; [Forde, Kimberly; Patel, Mamta; Al-Naamani, Nadine; Kawut, Steven M. M.] Univ Penn, Ctr Clin Epidemiol &amp; Biostat, Perelman Sch Med, Dept Med, Philadelphia, PA USA; [Krok, Karen] Penn State Milton S Hershey Med Ctr, Dept Med, Div Gastroenterol, Hershey, PA USA; [Lin, Grace; Oh, Jae K. K.] Mayo Clin, Dept Cardiovasc Dis, Rochester, MN USA; [Fallon, Michael B. B.] Univ Arizona, Dept Med, Phoenix, AZ USA; [DuBrock, Hilary M. M.] 200 First St SW, Rochester, MN 55905 USA</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1" name="Google Shape;101;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7" name="Google Shape;107;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More RP stems</a:t>
            </a:r>
            <a:endParaRPr/>
          </a:p>
          <a:p>
            <a:pPr indent="0" lvl="0" marL="0" rtl="0" algn="l">
              <a:lnSpc>
                <a:spcPct val="100000"/>
              </a:lnSpc>
              <a:spcBef>
                <a:spcPts val="0"/>
              </a:spcBef>
              <a:spcAft>
                <a:spcPts val="0"/>
              </a:spcAft>
              <a:buSzPts val="1100"/>
              <a:buNone/>
            </a:pPr>
            <a:r>
              <a:rPr lang="en"/>
              <a:t>This list of stems gave 3850 publications</a:t>
            </a:r>
            <a:endParaRPr/>
          </a:p>
          <a:p>
            <a:pPr indent="0" lvl="0" marL="0" rtl="0" algn="l">
              <a:lnSpc>
                <a:spcPct val="100000"/>
              </a:lnSpc>
              <a:spcBef>
                <a:spcPts val="0"/>
              </a:spcBef>
              <a:spcAft>
                <a:spcPts val="0"/>
              </a:spcAft>
              <a:buSzPts val="1100"/>
              <a:buNone/>
            </a:pPr>
            <a:r>
              <a:rPr lang="en"/>
              <a:t>Just 'Penn State Univ' gave 3319 publications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 name="Shape 9"/>
        <p:cNvGrpSpPr/>
        <p:nvPr/>
      </p:nvGrpSpPr>
      <p:grpSpPr>
        <a:xfrm>
          <a:off x="0" y="0"/>
          <a:ext cx="0" cy="0"/>
          <a:chOff x="0" y="0"/>
          <a:chExt cx="0" cy="0"/>
        </a:xfrm>
      </p:grpSpPr>
      <p:sp>
        <p:nvSpPr>
          <p:cNvPr id="10" name="Google Shape;10;p1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 name="Google Shape;11;p1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2" name="Google Shape;12;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2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5" name="Google Shape;45;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21"/>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8" name="Google Shape;48;p21"/>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9" name="Google Shape;49;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3" name="Shape 13"/>
        <p:cNvGrpSpPr/>
        <p:nvPr/>
      </p:nvGrpSpPr>
      <p:grpSpPr>
        <a:xfrm>
          <a:off x="0" y="0"/>
          <a:ext cx="0" cy="0"/>
          <a:chOff x="0" y="0"/>
          <a:chExt cx="0" cy="0"/>
        </a:xfrm>
      </p:grpSpPr>
      <p:sp>
        <p:nvSpPr>
          <p:cNvPr id="14" name="Google Shape;14;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15" name="Shape 15"/>
        <p:cNvGrpSpPr/>
        <p:nvPr/>
      </p:nvGrpSpPr>
      <p:grpSpPr>
        <a:xfrm>
          <a:off x="0" y="0"/>
          <a:ext cx="0" cy="0"/>
          <a:chOff x="0" y="0"/>
          <a:chExt cx="0" cy="0"/>
        </a:xfrm>
      </p:grpSpPr>
      <p:sp>
        <p:nvSpPr>
          <p:cNvPr id="16" name="Google Shape;16;p13"/>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17" name="Google Shape;17;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8" name="Shape 18"/>
        <p:cNvGrpSpPr/>
        <p:nvPr/>
      </p:nvGrpSpPr>
      <p:grpSpPr>
        <a:xfrm>
          <a:off x="0" y="0"/>
          <a:ext cx="0" cy="0"/>
          <a:chOff x="0" y="0"/>
          <a:chExt cx="0" cy="0"/>
        </a:xfrm>
      </p:grpSpPr>
      <p:sp>
        <p:nvSpPr>
          <p:cNvPr id="19" name="Google Shape;19;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0" name="Google Shape;20;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15"/>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23" name="Google Shape;23;p15"/>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24" name="Google Shape;24;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16"/>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7" name="Google Shape;27;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sp>
        <p:nvSpPr>
          <p:cNvPr id="29" name="Google Shape;29;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0" name="Google Shape;30;p17"/>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17"/>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2" name="Google Shape;32;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sp>
        <p:nvSpPr>
          <p:cNvPr id="34" name="Google Shape;34;p18"/>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5" name="Google Shape;35;p18"/>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6" name="Google Shape;36;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1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19"/>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0" name="Google Shape;40;p19"/>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1" name="Google Shape;41;p19"/>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2" name="Google Shape;42;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p:nvPr/>
        </p:nvSpPr>
        <p:spPr>
          <a:xfrm>
            <a:off x="-8800" y="4941275"/>
            <a:ext cx="9144000" cy="202200"/>
          </a:xfrm>
          <a:prstGeom prst="rect">
            <a:avLst/>
          </a:prstGeom>
          <a:solidFill>
            <a:srgbClr val="00B05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aphicFrame>
        <p:nvGraphicFramePr>
          <p:cNvPr id="55" name="Google Shape;55;p1"/>
          <p:cNvGraphicFramePr/>
          <p:nvPr/>
        </p:nvGraphicFramePr>
        <p:xfrm>
          <a:off x="779950" y="1241850"/>
          <a:ext cx="3000000" cy="3000000"/>
        </p:xfrm>
        <a:graphic>
          <a:graphicData uri="http://schemas.openxmlformats.org/drawingml/2006/table">
            <a:tbl>
              <a:tblPr>
                <a:noFill/>
                <a:tableStyleId>{31B3A979-7310-4497-9E62-3B7EC3AC502B}</a:tableStyleId>
              </a:tblPr>
              <a:tblGrid>
                <a:gridCol w="1037600"/>
                <a:gridCol w="1145425"/>
                <a:gridCol w="1609025"/>
                <a:gridCol w="1185625"/>
                <a:gridCol w="1029825"/>
                <a:gridCol w="1735925"/>
              </a:tblGrid>
              <a:tr h="38100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Total publications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Correspondence email domain</a:t>
                      </a:r>
                      <a:endParaRPr sz="1400" u="none" cap="none" strike="noStrike"/>
                    </a:p>
                  </a:txBody>
                  <a:tcPr marT="91425" marB="91425" marR="91425" marL="91425">
                    <a:lnL cap="flat" cmpd="sng" w="9525">
                      <a:solidFill>
                        <a:srgbClr val="9E9E9E"/>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Number of UMN CA publications</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 CA based on email</a:t>
                      </a:r>
                      <a:endParaRPr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Number of UMN CA publications (with address stems)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Allison</a:t>
                      </a:r>
                      <a:endParaRPr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9507</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@umn.edu</a:t>
                      </a:r>
                      <a:endParaRPr sz="1400" u="none" cap="none" strike="noStrike"/>
                    </a:p>
                  </a:txBody>
                  <a:tcPr marT="91425" marB="91425" marR="91425" marL="91425">
                    <a:lnL cap="flat" cmpd="sng" w="9525">
                      <a:solidFill>
                        <a:srgbClr val="9E9E9E"/>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3702</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38.9%</a:t>
                      </a:r>
                      <a:endParaRPr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4026 (42.3%)</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Ana</a:t>
                      </a:r>
                      <a:endParaRPr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9248</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@umn.edu</a:t>
                      </a:r>
                      <a:endParaRPr sz="1400" u="none" cap="none" strike="noStrike"/>
                    </a:p>
                  </a:txBody>
                  <a:tcPr marT="91425" marB="91425" marR="91425" marL="91425">
                    <a:lnL cap="flat" cmpd="sng" w="9525">
                      <a:solidFill>
                        <a:srgbClr val="9E9E9E"/>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3375</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36.4%</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3583 (38.7%)</a:t>
                      </a:r>
                      <a:endParaRPr sz="1400" u="none" cap="none" strike="noStrike"/>
                    </a:p>
                  </a:txBody>
                  <a:tcPr marT="91425" marB="91425" marR="91425" marL="91425">
                    <a:lnT cap="flat" cmpd="sng" w="9525">
                      <a:solidFill>
                        <a:srgbClr val="9E9E9E"/>
                      </a:solidFill>
                      <a:prstDash val="solid"/>
                      <a:round/>
                      <a:headEnd len="sm" w="sm" type="none"/>
                      <a:tailEnd len="sm" w="sm" type="none"/>
                    </a:lnT>
                  </a:tcPr>
                </a:tc>
              </a:tr>
            </a:tbl>
          </a:graphicData>
        </a:graphic>
      </p:graphicFrame>
      <p:sp>
        <p:nvSpPr>
          <p:cNvPr id="56" name="Google Shape;5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University of Minnesota (Scopus data)</a:t>
            </a:r>
            <a:endParaRPr/>
          </a:p>
        </p:txBody>
      </p:sp>
      <p:sp>
        <p:nvSpPr>
          <p:cNvPr id="57" name="Google Shape;57;p1"/>
          <p:cNvSpPr txBox="1"/>
          <p:nvPr/>
        </p:nvSpPr>
        <p:spPr>
          <a:xfrm>
            <a:off x="824813" y="3407425"/>
            <a:ext cx="7321800" cy="1132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chemeClr val="dk2"/>
                </a:solidFill>
                <a:latin typeface="Arial"/>
                <a:ea typeface="Arial"/>
                <a:cs typeface="Arial"/>
                <a:sym typeface="Arial"/>
              </a:rPr>
              <a:t>Scopus data seems to have improved over the last year:</a:t>
            </a:r>
            <a:endParaRPr b="0" i="0" sz="1800" u="none" cap="none" strike="noStrike">
              <a:solidFill>
                <a:schemeClr val="dk2"/>
              </a:solidFill>
              <a:latin typeface="Arial"/>
              <a:ea typeface="Arial"/>
              <a:cs typeface="Arial"/>
              <a:sym typeface="Arial"/>
            </a:endParaRPr>
          </a:p>
        </p:txBody>
      </p:sp>
      <p:graphicFrame>
        <p:nvGraphicFramePr>
          <p:cNvPr id="58" name="Google Shape;58;p1"/>
          <p:cNvGraphicFramePr/>
          <p:nvPr/>
        </p:nvGraphicFramePr>
        <p:xfrm>
          <a:off x="4336225" y="3768700"/>
          <a:ext cx="3000000" cy="3000000"/>
        </p:xfrm>
        <a:graphic>
          <a:graphicData uri="http://schemas.openxmlformats.org/drawingml/2006/table">
            <a:tbl>
              <a:tblPr>
                <a:noFill/>
                <a:tableStyleId>{1DD60886-3D98-48BC-B173-F6334958463C}</a:tableStyleId>
              </a:tblPr>
              <a:tblGrid>
                <a:gridCol w="4371975"/>
              </a:tblGrid>
              <a:tr h="514350">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solidFill>
                            <a:schemeClr val="dk2"/>
                          </a:solidFill>
                        </a:rPr>
                        <a:t>June 2024 download:</a:t>
                      </a:r>
                      <a:endParaRPr sz="1400" u="none" cap="none" strike="noStrike">
                        <a:solidFill>
                          <a:schemeClr val="dk2"/>
                        </a:solidFill>
                      </a:endParaRPr>
                    </a:p>
                    <a:p>
                      <a:pPr indent="0" lvl="0" marL="0" marR="0" rtl="0" algn="l">
                        <a:lnSpc>
                          <a:spcPct val="100000"/>
                        </a:lnSpc>
                        <a:spcBef>
                          <a:spcPts val="0"/>
                        </a:spcBef>
                        <a:spcAft>
                          <a:spcPts val="0"/>
                        </a:spcAft>
                        <a:buClr>
                          <a:srgbClr val="000000"/>
                        </a:buClr>
                        <a:buSzPts val="1400"/>
                        <a:buFont typeface="Arial"/>
                        <a:buNone/>
                      </a:pPr>
                      <a:r>
                        <a:rPr lang="en" sz="1400" u="none" cap="none" strike="noStrike">
                          <a:solidFill>
                            <a:schemeClr val="dk2"/>
                          </a:solidFill>
                        </a:rPr>
                        <a:t>P. Daoutidis; Department of Chemical Engineering and Materials Science, University of Minnesota, Minneapolis, 55455, United States; email: daout001@umn.edu</a:t>
                      </a:r>
                      <a:endParaRPr sz="1400" u="none" cap="none" strike="noStrike">
                        <a:solidFill>
                          <a:schemeClr val="dk2"/>
                        </a:solidFill>
                      </a:endParaRPr>
                    </a:p>
                  </a:txBody>
                  <a:tcPr marT="91425" marB="91425" marR="91425" marL="91425"/>
                </a:tc>
              </a:tr>
            </a:tbl>
          </a:graphicData>
        </a:graphic>
      </p:graphicFrame>
      <p:graphicFrame>
        <p:nvGraphicFramePr>
          <p:cNvPr id="59" name="Google Shape;59;p1"/>
          <p:cNvGraphicFramePr/>
          <p:nvPr/>
        </p:nvGraphicFramePr>
        <p:xfrm>
          <a:off x="414075" y="3786492"/>
          <a:ext cx="3000000" cy="3000000"/>
        </p:xfrm>
        <a:graphic>
          <a:graphicData uri="http://schemas.openxmlformats.org/drawingml/2006/table">
            <a:tbl>
              <a:tblPr>
                <a:noFill/>
                <a:tableStyleId>{1DD60886-3D98-48BC-B173-F6334958463C}</a:tableStyleId>
              </a:tblPr>
              <a:tblGrid>
                <a:gridCol w="3838575"/>
              </a:tblGrid>
              <a:tr h="854625">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solidFill>
                            <a:schemeClr val="dk2"/>
                          </a:solidFill>
                        </a:rPr>
                        <a:t>June 2023 download:</a:t>
                      </a:r>
                      <a:endParaRPr sz="1400" u="none" cap="none" strike="noStrike">
                        <a:solidFill>
                          <a:schemeClr val="dk2"/>
                        </a:solidFill>
                      </a:endParaRPr>
                    </a:p>
                    <a:p>
                      <a:pPr indent="0" lvl="0" marL="0" marR="0" rtl="0" algn="l">
                        <a:lnSpc>
                          <a:spcPct val="100000"/>
                        </a:lnSpc>
                        <a:spcBef>
                          <a:spcPts val="0"/>
                        </a:spcBef>
                        <a:spcAft>
                          <a:spcPts val="0"/>
                        </a:spcAft>
                        <a:buClr>
                          <a:srgbClr val="000000"/>
                        </a:buClr>
                        <a:buSzPts val="1400"/>
                        <a:buFont typeface="Arial"/>
                        <a:buNone/>
                      </a:pPr>
                      <a:r>
                        <a:rPr lang="en" sz="1400" u="none" cap="none" strike="noStrike">
                          <a:solidFill>
                            <a:schemeClr val="dk2"/>
                          </a:solidFill>
                        </a:rPr>
                        <a:t>Daoutidis, P.; Department of Chemical Engineering and Materials Science, United States; email: daout001@umn.edu</a:t>
                      </a:r>
                      <a:endParaRPr sz="1400" u="none" cap="none" strike="noStrike">
                        <a:solidFill>
                          <a:schemeClr val="dk2"/>
                        </a:solidFill>
                      </a:endParaRPr>
                    </a:p>
                  </a:txBody>
                  <a:tcPr marT="91425" marB="91425" marR="91425" marL="91425"/>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Penn State (Web of Science)</a:t>
            </a:r>
            <a:endParaRPr/>
          </a:p>
        </p:txBody>
      </p:sp>
      <p:graphicFrame>
        <p:nvGraphicFramePr>
          <p:cNvPr id="65" name="Google Shape;65;p2"/>
          <p:cNvGraphicFramePr/>
          <p:nvPr/>
        </p:nvGraphicFramePr>
        <p:xfrm>
          <a:off x="844650" y="1241850"/>
          <a:ext cx="3000000" cy="3000000"/>
        </p:xfrm>
        <a:graphic>
          <a:graphicData uri="http://schemas.openxmlformats.org/drawingml/2006/table">
            <a:tbl>
              <a:tblPr>
                <a:noFill/>
                <a:tableStyleId>{31B3A979-7310-4497-9E62-3B7EC3AC502B}</a:tableStyleId>
              </a:tblPr>
              <a:tblGrid>
                <a:gridCol w="781450"/>
                <a:gridCol w="1147975"/>
                <a:gridCol w="1168900"/>
                <a:gridCol w="1147950"/>
                <a:gridCol w="1753525"/>
                <a:gridCol w="1753525"/>
              </a:tblGrid>
              <a:tr h="38100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Total publications</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EM stem</a:t>
                      </a:r>
                      <a:r>
                        <a:rPr baseline="30000" lang="en" sz="1400" u="none" cap="none" strike="noStrike"/>
                        <a:t>*,**</a:t>
                      </a:r>
                      <a:endParaRPr baseline="30000" sz="1400" u="none" cap="none" strike="noStrike"/>
                    </a:p>
                  </a:txBody>
                  <a:tcPr marT="91425" marB="91425" marR="91425" marL="91425">
                    <a:lnL cap="flat" cmpd="sng" w="9525">
                      <a:solidFill>
                        <a:srgbClr val="9E9E9E"/>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Number of PSU CA publications (EM)</a:t>
                      </a:r>
                      <a:endParaRPr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RP stem</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Number of PSU CA publications (EM|RP)</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Allison</a:t>
                      </a:r>
                      <a:endParaRPr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solidFill>
                            <a:schemeClr val="dk1"/>
                          </a:solidFill>
                        </a:rPr>
                        <a:t>7839</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@psu.edu</a:t>
                      </a:r>
                      <a:endParaRPr sz="1400" u="none" cap="none" strike="noStrike"/>
                    </a:p>
                  </a:txBody>
                  <a:tcPr marT="91425" marB="91425" marR="91425" marL="91425">
                    <a:lnL cap="flat" cmpd="sng" w="9525">
                      <a:solidFill>
                        <a:srgbClr val="9E9E9E"/>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2280</a:t>
                      </a:r>
                      <a:r>
                        <a:rPr baseline="30000" lang="en" sz="1400" u="none" cap="none" strike="noStrike"/>
                        <a:t>*</a:t>
                      </a:r>
                      <a:r>
                        <a:rPr lang="en" sz="1400" u="none" cap="none" strike="noStrike"/>
                        <a:t>/3329</a:t>
                      </a:r>
                      <a:endParaRPr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solidFill>
                            <a:schemeClr val="dk1"/>
                          </a:solidFill>
                        </a:rPr>
                        <a:t>Penn State Univ</a:t>
                      </a:r>
                      <a:endParaRPr sz="1400" u="none" cap="none" strike="noStrike">
                        <a:solidFill>
                          <a:schemeClr val="dk1"/>
                        </a:solidFill>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solidFill>
                            <a:schemeClr val="dk1"/>
                          </a:solidFill>
                        </a:rPr>
                        <a:t>3939 (50%)</a:t>
                      </a:r>
                      <a:endParaRPr sz="1400" u="none" cap="none" strike="noStrike">
                        <a:solidFill>
                          <a:schemeClr val="dk1"/>
                        </a:solidFill>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Ana</a:t>
                      </a:r>
                      <a:endParaRPr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8907</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psu.edu</a:t>
                      </a:r>
                      <a:endParaRPr sz="1400" u="none" cap="none" strike="noStrike"/>
                    </a:p>
                  </a:txBody>
                  <a:tcPr marT="91425" marB="91425" marR="91425" marL="91425">
                    <a:lnL cap="flat" cmpd="sng" w="9525">
                      <a:solidFill>
                        <a:srgbClr val="9E9E9E"/>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4503</a:t>
                      </a:r>
                      <a:endParaRPr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16801|16802|16803|17033|Penn State Univ</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t>5119 (57%)</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66" name="Google Shape;66;p2"/>
          <p:cNvSpPr txBox="1"/>
          <p:nvPr/>
        </p:nvSpPr>
        <p:spPr>
          <a:xfrm>
            <a:off x="1715975" y="3497250"/>
            <a:ext cx="4669200" cy="981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baseline="30000" i="0" lang="en" sz="1400" u="none" cap="none" strike="noStrike">
                <a:solidFill>
                  <a:schemeClr val="dk2"/>
                </a:solidFill>
                <a:latin typeface="Arial"/>
                <a:ea typeface="Arial"/>
                <a:cs typeface="Arial"/>
                <a:sym typeface="Arial"/>
              </a:rPr>
              <a:t>*</a:t>
            </a:r>
            <a:r>
              <a:rPr b="0" i="0" lang="en" sz="1400" u="none" cap="none" strike="noStrike">
                <a:solidFill>
                  <a:schemeClr val="dk2"/>
                </a:solidFill>
                <a:latin typeface="Arial"/>
                <a:ea typeface="Arial"/>
                <a:cs typeface="Arial"/>
                <a:sym typeface="Arial"/>
              </a:rPr>
              <a:t>EM includes all email addresses, not just those from the corresponding author</a:t>
            </a:r>
            <a:endParaRPr b="0" i="0" sz="1400" u="none" cap="none" strike="noStrike">
              <a:solidFill>
                <a:schemeClr val="dk2"/>
              </a:solidFill>
              <a:latin typeface="Arial"/>
              <a:ea typeface="Arial"/>
              <a:cs typeface="Arial"/>
              <a:sym typeface="Arial"/>
            </a:endParaRPr>
          </a:p>
        </p:txBody>
      </p:sp>
      <p:sp>
        <p:nvSpPr>
          <p:cNvPr id="67" name="Google Shape;67;p2"/>
          <p:cNvSpPr txBox="1"/>
          <p:nvPr/>
        </p:nvSpPr>
        <p:spPr>
          <a:xfrm>
            <a:off x="1649450" y="4162200"/>
            <a:ext cx="5348700" cy="826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baseline="30000" i="0" lang="en" sz="1400" u="none" cap="none" strike="noStrike">
                <a:solidFill>
                  <a:schemeClr val="dk2"/>
                </a:solidFill>
                <a:latin typeface="Arial"/>
                <a:ea typeface="Arial"/>
                <a:cs typeface="Arial"/>
                <a:sym typeface="Arial"/>
              </a:rPr>
              <a:t>**</a:t>
            </a:r>
            <a:r>
              <a:rPr b="0" i="0" lang="en" sz="1400" u="none" cap="none" strike="noStrike">
                <a:solidFill>
                  <a:schemeClr val="dk2"/>
                </a:solidFill>
                <a:latin typeface="Arial"/>
                <a:ea typeface="Arial"/>
                <a:cs typeface="Arial"/>
                <a:sym typeface="Arial"/>
              </a:rPr>
              <a:t>Including the '@' excludes items with slightly different domains, like @chem.psu.edu or @math.psu.edu</a:t>
            </a:r>
            <a:endParaRPr b="0" i="0" sz="1400" u="none" cap="none" strike="noStrike">
              <a:solidFill>
                <a:schemeClr val="dk2"/>
              </a:solidFill>
              <a:latin typeface="Arial"/>
              <a:ea typeface="Arial"/>
              <a:cs typeface="Arial"/>
              <a:sym typeface="Arial"/>
            </a:endParaRPr>
          </a:p>
        </p:txBody>
      </p:sp>
      <p:sp>
        <p:nvSpPr>
          <p:cNvPr id="68" name="Google Shape;68;p2"/>
          <p:cNvSpPr/>
          <p:nvPr/>
        </p:nvSpPr>
        <p:spPr>
          <a:xfrm>
            <a:off x="-8800" y="4941275"/>
            <a:ext cx="9144000" cy="202200"/>
          </a:xfrm>
          <a:prstGeom prst="rect">
            <a:avLst/>
          </a:prstGeom>
          <a:solidFill>
            <a:srgbClr val="9900FF"/>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grpSp>
        <p:nvGrpSpPr>
          <p:cNvPr descr="Screenshot of the results of a Web of Science search. It shows 1,369 results with 1,192 having a Publication Year of 2022." id="73" name="Google Shape;73;p3"/>
          <p:cNvGrpSpPr/>
          <p:nvPr/>
        </p:nvGrpSpPr>
        <p:grpSpPr>
          <a:xfrm>
            <a:off x="152400" y="152400"/>
            <a:ext cx="8839202" cy="4618546"/>
            <a:chOff x="152400" y="152400"/>
            <a:chExt cx="8839202" cy="4618546"/>
          </a:xfrm>
        </p:grpSpPr>
        <p:pic>
          <p:nvPicPr>
            <p:cNvPr id="74" name="Google Shape;74;p3"/>
            <p:cNvPicPr preferRelativeResize="0"/>
            <p:nvPr/>
          </p:nvPicPr>
          <p:blipFill rotWithShape="1">
            <a:blip r:embed="rId3">
              <a:alphaModFix/>
            </a:blip>
            <a:srcRect b="0" l="0" r="0" t="0"/>
            <a:stretch/>
          </p:blipFill>
          <p:spPr>
            <a:xfrm>
              <a:off x="152400" y="152400"/>
              <a:ext cx="8839202" cy="4618546"/>
            </a:xfrm>
            <a:prstGeom prst="rect">
              <a:avLst/>
            </a:prstGeom>
            <a:noFill/>
            <a:ln>
              <a:noFill/>
            </a:ln>
          </p:spPr>
        </p:pic>
        <p:sp>
          <p:nvSpPr>
            <p:cNvPr id="75" name="Google Shape;75;p3"/>
            <p:cNvSpPr/>
            <p:nvPr/>
          </p:nvSpPr>
          <p:spPr>
            <a:xfrm>
              <a:off x="1186950" y="4053250"/>
              <a:ext cx="1899300" cy="677100"/>
            </a:xfrm>
            <a:prstGeom prst="rect">
              <a:avLst/>
            </a:prstGeom>
            <a:noFill/>
            <a:ln cap="flat" cmpd="sng" w="7620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Why bother?</a:t>
            </a:r>
            <a:endParaRPr/>
          </a:p>
        </p:txBody>
      </p:sp>
      <p:sp>
        <p:nvSpPr>
          <p:cNvPr id="81" name="Google Shape;81;p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en"/>
              <a:t>Is the decision to make the article OA based on a policy or agreement affecting the corresponding author?</a:t>
            </a:r>
            <a:endParaRPr/>
          </a:p>
          <a:p>
            <a:pPr indent="-342900" lvl="0" marL="457200" rtl="0" algn="l">
              <a:lnSpc>
                <a:spcPct val="115000"/>
              </a:lnSpc>
              <a:spcBef>
                <a:spcPts val="0"/>
              </a:spcBef>
              <a:spcAft>
                <a:spcPts val="0"/>
              </a:spcAft>
              <a:buSzPts val="1800"/>
              <a:buChar char="●"/>
            </a:pPr>
            <a:r>
              <a:rPr lang="en"/>
              <a:t>"This journal is </a:t>
            </a:r>
            <a:r>
              <a:rPr i="1" lang="en"/>
              <a:t>really</a:t>
            </a:r>
            <a:r>
              <a:rPr lang="en"/>
              <a:t> important to your authors"</a:t>
            </a:r>
            <a:endParaRPr/>
          </a:p>
          <a:p>
            <a:pPr indent="-342900" lvl="0" marL="457200" rtl="0" algn="l">
              <a:lnSpc>
                <a:spcPct val="115000"/>
              </a:lnSpc>
              <a:spcBef>
                <a:spcPts val="0"/>
              </a:spcBef>
              <a:spcAft>
                <a:spcPts val="0"/>
              </a:spcAft>
              <a:buSzPts val="1800"/>
              <a:buChar char="●"/>
            </a:pPr>
            <a:r>
              <a:rPr lang="en"/>
              <a:t>If you have a "transformative" agreement, has it changed publication patterns?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5"/>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p>
            <a:pPr indent="0" lvl="0" marL="0" rtl="0" algn="l">
              <a:lnSpc>
                <a:spcPct val="100000"/>
              </a:lnSpc>
              <a:spcBef>
                <a:spcPts val="0"/>
              </a:spcBef>
              <a:spcAft>
                <a:spcPts val="0"/>
              </a:spcAft>
              <a:buSzPts val="4800"/>
              <a:buNone/>
            </a:pPr>
            <a:r>
              <a:rPr lang="en" sz="2400"/>
              <a:t>What does it mean to assume the corresponding author paid the APC?</a:t>
            </a: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6"/>
          <p:cNvSpPr txBox="1"/>
          <p:nvPr/>
        </p:nvSpPr>
        <p:spPr>
          <a:xfrm>
            <a:off x="0" y="0"/>
            <a:ext cx="8949000" cy="1847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200"/>
              <a:buFont typeface="Arial"/>
              <a:buNone/>
            </a:pPr>
            <a:r>
              <a:rPr b="1" i="0" lang="en" sz="1200" u="none" cap="none" strike="noStrike">
                <a:solidFill>
                  <a:srgbClr val="000000"/>
                </a:solidFill>
                <a:highlight>
                  <a:schemeClr val="accent6"/>
                </a:highlight>
                <a:latin typeface="Arial"/>
                <a:ea typeface="Arial"/>
                <a:cs typeface="Arial"/>
                <a:sym typeface="Arial"/>
              </a:rPr>
              <a:t>Tan, SY</a:t>
            </a:r>
            <a:r>
              <a:rPr b="1" i="0" lang="en" sz="1200" u="none" cap="none" strike="noStrike">
                <a:solidFill>
                  <a:srgbClr val="000000"/>
                </a:solidFill>
                <a:latin typeface="Arial"/>
                <a:ea typeface="Arial"/>
                <a:cs typeface="Arial"/>
                <a:sym typeface="Arial"/>
              </a:rPr>
              <a:t>; Koay, ESC; Leong, SM (corresponding author)</a:t>
            </a:r>
            <a:r>
              <a:rPr b="0" i="0" lang="en" sz="1200" u="none" cap="none" strike="noStrike">
                <a:solidFill>
                  <a:srgbClr val="000000"/>
                </a:solidFill>
                <a:latin typeface="Arial"/>
                <a:ea typeface="Arial"/>
                <a:cs typeface="Arial"/>
                <a:sym typeface="Arial"/>
              </a:rPr>
              <a:t>, Natl Univ Singapore, Yong Loo Lin Sch Med, Dept Pathol, Level 3 NUH Main Bldg,21 Lower Kent Ridge Rd, Singapore 119077, Singapore.; </a:t>
            </a:r>
            <a:r>
              <a:rPr b="1" i="0" lang="en" sz="1200" u="none" cap="none" strike="noStrike">
                <a:solidFill>
                  <a:srgbClr val="000000"/>
                </a:solidFill>
                <a:highlight>
                  <a:schemeClr val="accent6"/>
                </a:highlight>
                <a:latin typeface="Arial"/>
                <a:ea typeface="Arial"/>
                <a:cs typeface="Arial"/>
                <a:sym typeface="Arial"/>
              </a:rPr>
              <a:t>Tan, SY</a:t>
            </a:r>
            <a:r>
              <a:rPr b="1" i="0" lang="en" sz="1200" u="none" cap="none" strike="noStrike">
                <a:solidFill>
                  <a:srgbClr val="000000"/>
                </a:solidFill>
                <a:latin typeface="Arial"/>
                <a:ea typeface="Arial"/>
                <a:cs typeface="Arial"/>
                <a:sym typeface="Arial"/>
              </a:rPr>
              <a:t>; Leong, SM (corresponding author), </a:t>
            </a:r>
            <a:r>
              <a:rPr b="0" i="0" lang="en" sz="1200" u="none" cap="none" strike="noStrike">
                <a:solidFill>
                  <a:srgbClr val="000000"/>
                </a:solidFill>
                <a:latin typeface="Arial"/>
                <a:ea typeface="Arial"/>
                <a:cs typeface="Arial"/>
                <a:sym typeface="Arial"/>
              </a:rPr>
              <a:t>Natl Univ Singapore, NUS Ctr Canc Res N2CR, Ctr Translat Med, MD6,14 Med Dr,12-01, Singapore 117599, Singapore.; </a:t>
            </a:r>
            <a:r>
              <a:rPr b="1" i="0" lang="en" sz="1200" u="none" cap="none" strike="noStrike">
                <a:solidFill>
                  <a:srgbClr val="000000"/>
                </a:solidFill>
                <a:highlight>
                  <a:schemeClr val="accent6"/>
                </a:highlight>
                <a:latin typeface="Arial"/>
                <a:ea typeface="Arial"/>
                <a:cs typeface="Arial"/>
                <a:sym typeface="Arial"/>
              </a:rPr>
              <a:t>Tan, SY </a:t>
            </a:r>
            <a:r>
              <a:rPr b="1" i="0" lang="en" sz="1200" u="none" cap="none" strike="noStrike">
                <a:solidFill>
                  <a:srgbClr val="000000"/>
                </a:solidFill>
                <a:latin typeface="Arial"/>
                <a:ea typeface="Arial"/>
                <a:cs typeface="Arial"/>
                <a:sym typeface="Arial"/>
              </a:rPr>
              <a:t>(corresponding author)</a:t>
            </a:r>
            <a:r>
              <a:rPr b="0" i="0" lang="en" sz="1200" u="none" cap="none" strike="noStrike">
                <a:solidFill>
                  <a:srgbClr val="000000"/>
                </a:solidFill>
                <a:latin typeface="Arial"/>
                <a:ea typeface="Arial"/>
                <a:cs typeface="Arial"/>
                <a:sym typeface="Arial"/>
              </a:rPr>
              <a:t>, Natl Univ Singapore Hosp, Dept Pathol, Level 3 NUH Main Bldg,21 Lower Kent Ridge Rd, Singapore 119077, Singapore.; </a:t>
            </a:r>
            <a:r>
              <a:rPr b="1" i="0" lang="en" sz="1200" u="none" cap="none" strike="noStrike">
                <a:solidFill>
                  <a:srgbClr val="000000"/>
                </a:solidFill>
                <a:highlight>
                  <a:schemeClr val="accent6"/>
                </a:highlight>
                <a:latin typeface="Arial"/>
                <a:ea typeface="Arial"/>
                <a:cs typeface="Arial"/>
                <a:sym typeface="Arial"/>
              </a:rPr>
              <a:t>Tan, SY </a:t>
            </a:r>
            <a:r>
              <a:rPr b="1" i="0" lang="en" sz="1200" u="none" cap="none" strike="noStrike">
                <a:solidFill>
                  <a:srgbClr val="000000"/>
                </a:solidFill>
                <a:latin typeface="Arial"/>
                <a:ea typeface="Arial"/>
                <a:cs typeface="Arial"/>
                <a:sym typeface="Arial"/>
              </a:rPr>
              <a:t>(corresponding author), </a:t>
            </a:r>
            <a:r>
              <a:rPr b="0" i="0" lang="en" sz="1200" u="none" cap="none" strike="noStrike">
                <a:solidFill>
                  <a:srgbClr val="000000"/>
                </a:solidFill>
                <a:latin typeface="Arial"/>
                <a:ea typeface="Arial"/>
                <a:cs typeface="Arial"/>
                <a:sym typeface="Arial"/>
              </a:rPr>
              <a:t>ASTAR, Inst Mol &amp; Cell Biol, 61 Biopolis Dr, Singapore 138673, Singapore.; </a:t>
            </a:r>
            <a:r>
              <a:rPr b="1" i="0" lang="en" sz="1200" u="none" cap="none" strike="noStrike">
                <a:solidFill>
                  <a:srgbClr val="000000"/>
                </a:solidFill>
                <a:highlight>
                  <a:srgbClr val="FF9DFF"/>
                </a:highlight>
                <a:latin typeface="Arial"/>
                <a:ea typeface="Arial"/>
                <a:cs typeface="Arial"/>
                <a:sym typeface="Arial"/>
              </a:rPr>
              <a:t>Tan, KML</a:t>
            </a:r>
            <a:r>
              <a:rPr b="1" i="0" lang="en" sz="1200" u="none" cap="none" strike="noStrike">
                <a:solidFill>
                  <a:srgbClr val="000000"/>
                </a:solidFill>
                <a:latin typeface="Arial"/>
                <a:ea typeface="Arial"/>
                <a:cs typeface="Arial"/>
                <a:sym typeface="Arial"/>
              </a:rPr>
              <a:t>; Koay, ESC (corresponding author)</a:t>
            </a:r>
            <a:r>
              <a:rPr b="0" i="0" lang="en" sz="1200" u="none" cap="none" strike="noStrike">
                <a:solidFill>
                  <a:srgbClr val="000000"/>
                </a:solidFill>
                <a:latin typeface="Arial"/>
                <a:ea typeface="Arial"/>
                <a:cs typeface="Arial"/>
                <a:sym typeface="Arial"/>
              </a:rPr>
              <a:t>, Natl Univ Singapore Hosp, Dept Lab Med, Level 3 NUH Main Bldg,5 Lower Kent Ridge Rd, Singapore 119074, Singapore.; </a:t>
            </a:r>
            <a:r>
              <a:rPr b="1" i="0" lang="en" sz="1200" u="none" cap="none" strike="noStrike">
                <a:solidFill>
                  <a:srgbClr val="000000"/>
                </a:solidFill>
                <a:highlight>
                  <a:srgbClr val="FF9DFF"/>
                </a:highlight>
                <a:latin typeface="Arial"/>
                <a:ea typeface="Arial"/>
                <a:cs typeface="Arial"/>
                <a:sym typeface="Arial"/>
              </a:rPr>
              <a:t>Tan, KML </a:t>
            </a:r>
            <a:r>
              <a:rPr b="1" i="0" lang="en" sz="1200" u="none" cap="none" strike="noStrike">
                <a:solidFill>
                  <a:srgbClr val="000000"/>
                </a:solidFill>
                <a:latin typeface="Arial"/>
                <a:ea typeface="Arial"/>
                <a:cs typeface="Arial"/>
                <a:sym typeface="Arial"/>
              </a:rPr>
              <a:t>(corresponding author),</a:t>
            </a:r>
            <a:r>
              <a:rPr b="0" i="0" lang="en" sz="1200" u="none" cap="none" strike="noStrike">
                <a:solidFill>
                  <a:srgbClr val="000000"/>
                </a:solidFill>
                <a:latin typeface="Arial"/>
                <a:ea typeface="Arial"/>
                <a:cs typeface="Arial"/>
                <a:sym typeface="Arial"/>
              </a:rPr>
              <a:t> Singapore Inst Clin Sci, Brenner Ctr Mol Med, 30 Med Dr, Singapore 117609, Singapore.; </a:t>
            </a:r>
            <a:r>
              <a:rPr b="1" i="0" lang="en" sz="1200" u="none" cap="none" strike="noStrike">
                <a:solidFill>
                  <a:srgbClr val="000000"/>
                </a:solidFill>
                <a:latin typeface="Arial"/>
                <a:ea typeface="Arial"/>
                <a:cs typeface="Arial"/>
                <a:sym typeface="Arial"/>
              </a:rPr>
              <a:t>Archetti, M (corresponding author),</a:t>
            </a:r>
            <a:r>
              <a:rPr b="0" i="0" lang="en" sz="1200" u="none" cap="none" strike="noStrike">
                <a:solidFill>
                  <a:srgbClr val="000000"/>
                </a:solidFill>
                <a:latin typeface="Arial"/>
                <a:ea typeface="Arial"/>
                <a:cs typeface="Arial"/>
                <a:sym typeface="Arial"/>
              </a:rPr>
              <a:t> Penn State Univ, Dept Biol, W210 Millennium Sci Complex, University Pk, PA 16802 USA.</a:t>
            </a:r>
            <a:endParaRPr b="0" i="0" sz="1200" u="none" cap="none" strike="noStrike">
              <a:solidFill>
                <a:srgbClr val="000000"/>
              </a:solidFill>
              <a:latin typeface="Arial"/>
              <a:ea typeface="Arial"/>
              <a:cs typeface="Arial"/>
              <a:sym typeface="Arial"/>
            </a:endParaRPr>
          </a:p>
        </p:txBody>
      </p:sp>
      <p:graphicFrame>
        <p:nvGraphicFramePr>
          <p:cNvPr id="92" name="Google Shape;92;p6"/>
          <p:cNvGraphicFramePr/>
          <p:nvPr/>
        </p:nvGraphicFramePr>
        <p:xfrm>
          <a:off x="908225" y="1746625"/>
          <a:ext cx="3000000" cy="3000000"/>
        </p:xfrm>
        <a:graphic>
          <a:graphicData uri="http://schemas.openxmlformats.org/drawingml/2006/table">
            <a:tbl>
              <a:tblPr>
                <a:noFill/>
                <a:tableStyleId>{31B3A979-7310-4497-9E62-3B7EC3AC502B}</a:tableStyleId>
              </a:tblPr>
              <a:tblGrid>
                <a:gridCol w="1554550"/>
                <a:gridCol w="1554550"/>
                <a:gridCol w="1554550"/>
                <a:gridCol w="1554550"/>
                <a:gridCol w="1554550"/>
              </a:tblGrid>
              <a:tr h="381000">
                <a:tc>
                  <a:txBody>
                    <a:bodyPr/>
                    <a:lstStyle/>
                    <a:p>
                      <a:pPr indent="0" lvl="0" marL="0" marR="0" rtl="0" algn="l">
                        <a:lnSpc>
                          <a:spcPct val="100000"/>
                        </a:lnSpc>
                        <a:spcBef>
                          <a:spcPts val="0"/>
                        </a:spcBef>
                        <a:spcAft>
                          <a:spcPts val="0"/>
                        </a:spcAft>
                        <a:buClr>
                          <a:schemeClr val="dk1"/>
                        </a:buClr>
                        <a:buSzPts val="1100"/>
                        <a:buFont typeface="Arial"/>
                        <a:buNone/>
                      </a:pPr>
                      <a:r>
                        <a:rPr b="1" lang="en" sz="1200" u="none" cap="none" strike="noStrike">
                          <a:solidFill>
                            <a:schemeClr val="dk1"/>
                          </a:solidFill>
                        </a:rPr>
                        <a:t>Tan, SY</a:t>
                      </a:r>
                      <a:endParaRPr b="1" sz="1200" u="none" cap="none" strike="noStrike">
                        <a:solidFill>
                          <a:schemeClr val="dk1"/>
                        </a:solidFill>
                      </a:endParaRPr>
                    </a:p>
                  </a:txBody>
                  <a:tcPr marT="91425" marB="91425" marR="91425" marL="91425">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b="1" lang="en" sz="1200" u="none" cap="none" strike="noStrike">
                          <a:solidFill>
                            <a:schemeClr val="dk1"/>
                          </a:solidFill>
                        </a:rPr>
                        <a:t>Tan, KML</a:t>
                      </a:r>
                      <a:endParaRPr b="1" sz="1200" u="none" cap="none" strike="noStrike">
                        <a:solidFill>
                          <a:schemeClr val="dk1"/>
                        </a:solidFill>
                      </a:endParaRPr>
                    </a:p>
                  </a:txBody>
                  <a:tcPr marT="91425" marB="91425" marR="91425" marL="91425"/>
                </a:tc>
                <a:tc>
                  <a:txBody>
                    <a:bodyPr/>
                    <a:lstStyle/>
                    <a:p>
                      <a:pPr indent="0" lvl="0" marL="0" marR="0" rtl="0" algn="l">
                        <a:lnSpc>
                          <a:spcPct val="100000"/>
                        </a:lnSpc>
                        <a:spcBef>
                          <a:spcPts val="0"/>
                        </a:spcBef>
                        <a:spcAft>
                          <a:spcPts val="0"/>
                        </a:spcAft>
                        <a:buClr>
                          <a:schemeClr val="dk1"/>
                        </a:buClr>
                        <a:buSzPts val="1100"/>
                        <a:buFont typeface="Arial"/>
                        <a:buNone/>
                      </a:pPr>
                      <a:r>
                        <a:rPr b="1" lang="en" sz="1200" u="none" cap="none" strike="noStrike">
                          <a:solidFill>
                            <a:schemeClr val="dk1"/>
                          </a:solidFill>
                        </a:rPr>
                        <a:t>Koay, ESC</a:t>
                      </a:r>
                      <a:endParaRPr sz="1200" u="none" cap="none" strike="noStrike"/>
                    </a:p>
                  </a:txBody>
                  <a:tcPr marT="91425" marB="91425" marR="91425" marL="91425"/>
                </a:tc>
                <a:tc>
                  <a:txBody>
                    <a:bodyPr/>
                    <a:lstStyle/>
                    <a:p>
                      <a:pPr indent="0" lvl="0" marL="0" marR="0" rtl="0" algn="l">
                        <a:lnSpc>
                          <a:spcPct val="100000"/>
                        </a:lnSpc>
                        <a:spcBef>
                          <a:spcPts val="0"/>
                        </a:spcBef>
                        <a:spcAft>
                          <a:spcPts val="0"/>
                        </a:spcAft>
                        <a:buClr>
                          <a:schemeClr val="dk1"/>
                        </a:buClr>
                        <a:buSzPts val="1100"/>
                        <a:buFont typeface="Arial"/>
                        <a:buNone/>
                      </a:pPr>
                      <a:r>
                        <a:rPr b="1" lang="en" sz="1200" u="none" cap="none" strike="noStrike">
                          <a:solidFill>
                            <a:schemeClr val="dk1"/>
                          </a:solidFill>
                        </a:rPr>
                        <a:t>Leong, SM</a:t>
                      </a:r>
                      <a:endParaRPr sz="1200" u="none" cap="none" strike="noStrike"/>
                    </a:p>
                  </a:txBody>
                  <a:tcPr marT="91425" marB="91425" marR="91425" marL="91425"/>
                </a:tc>
                <a:tc>
                  <a:txBody>
                    <a:bodyPr/>
                    <a:lstStyle/>
                    <a:p>
                      <a:pPr indent="0" lvl="0" marL="0" marR="0" rtl="0" algn="l">
                        <a:lnSpc>
                          <a:spcPct val="100000"/>
                        </a:lnSpc>
                        <a:spcBef>
                          <a:spcPts val="0"/>
                        </a:spcBef>
                        <a:spcAft>
                          <a:spcPts val="0"/>
                        </a:spcAft>
                        <a:buClr>
                          <a:schemeClr val="dk1"/>
                        </a:buClr>
                        <a:buSzPts val="1100"/>
                        <a:buFont typeface="Arial"/>
                        <a:buNone/>
                      </a:pPr>
                      <a:r>
                        <a:rPr b="1" lang="en" sz="1200" u="none" cap="none" strike="noStrike">
                          <a:solidFill>
                            <a:schemeClr val="dk1"/>
                          </a:solidFill>
                        </a:rPr>
                        <a:t>Archetti, M</a:t>
                      </a:r>
                      <a:endParaRPr sz="1200" u="none" cap="none" strike="noStrike"/>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Natl Univ Singapore, Yong Loo Lin Sch Med, Dept Pathol</a:t>
                      </a:r>
                      <a:endParaRPr sz="12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100"/>
                        <a:buFont typeface="Arial"/>
                        <a:buNone/>
                      </a:pPr>
                      <a:r>
                        <a:rPr lang="en" sz="1200" u="none" cap="none" strike="noStrike">
                          <a:solidFill>
                            <a:schemeClr val="dk1"/>
                          </a:solidFill>
                        </a:rPr>
                        <a:t>Natl Univ Singapore Hosp, Dept Lab Med</a:t>
                      </a:r>
                      <a:endParaRPr sz="12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solidFill>
                            <a:schemeClr val="dk1"/>
                          </a:solidFill>
                        </a:rPr>
                        <a:t>Natl Univ Singapore, Yong Loo Lin Sch Med, Dept Pathol, </a:t>
                      </a:r>
                      <a:endParaRPr sz="1200" u="none" cap="none" strike="noStrike">
                        <a:solidFill>
                          <a:schemeClr val="dk1"/>
                        </a:solidFill>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chemeClr val="dk1"/>
                        </a:buClr>
                        <a:buSzPts val="1100"/>
                        <a:buFont typeface="Arial"/>
                        <a:buNone/>
                      </a:pPr>
                      <a:r>
                        <a:rPr lang="en" sz="1200" u="none" cap="none" strike="noStrike">
                          <a:solidFill>
                            <a:schemeClr val="dk1"/>
                          </a:solidFill>
                        </a:rPr>
                        <a:t>Natl Univ Singapore, Yong Loo Lin Sch Med, Dept Pathol, </a:t>
                      </a:r>
                      <a:endParaRPr sz="1200" u="none" cap="none" strike="noStrike">
                        <a:solidFill>
                          <a:schemeClr val="dk1"/>
                        </a:solidFill>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chemeClr val="dk1"/>
                        </a:buClr>
                        <a:buSzPts val="1100"/>
                        <a:buFont typeface="Arial"/>
                        <a:buNone/>
                      </a:pPr>
                      <a:r>
                        <a:rPr lang="en" sz="1200" u="none" cap="none" strike="noStrike">
                          <a:solidFill>
                            <a:schemeClr val="dk1"/>
                          </a:solidFill>
                        </a:rPr>
                        <a:t>Penn State Univ, Dept Biol</a:t>
                      </a:r>
                      <a:endParaRPr sz="1200" u="none" cap="none" strike="noStrike">
                        <a:solidFill>
                          <a:schemeClr val="dk1"/>
                        </a:solidFill>
                      </a:endParaRPr>
                    </a:p>
                  </a:txBody>
                  <a:tcPr marT="91425" marB="91425" marR="91425" marL="91425">
                    <a:lnL cap="flat" cmpd="sng" w="9525">
                      <a:solidFill>
                        <a:srgbClr val="9E9E9E"/>
                      </a:solidFill>
                      <a:prstDash val="solid"/>
                      <a:round/>
                      <a:headEnd len="sm" w="sm" type="none"/>
                      <a:tailEnd len="sm" w="sm" type="none"/>
                    </a:lnL>
                  </a:tcPr>
                </a:tc>
              </a:tr>
              <a:tr h="39070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solidFill>
                            <a:schemeClr val="dk1"/>
                          </a:solidFill>
                        </a:rPr>
                        <a:t>Natl Univ Singapore, NUS Ctr Canc Res N2CR</a:t>
                      </a:r>
                      <a:endParaRPr sz="12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100"/>
                        <a:buFont typeface="Arial"/>
                        <a:buNone/>
                      </a:pPr>
                      <a:r>
                        <a:rPr lang="en" sz="1200" u="none" cap="none" strike="noStrike">
                          <a:solidFill>
                            <a:schemeClr val="dk1"/>
                          </a:solidFill>
                        </a:rPr>
                        <a:t>Singapore Inst Clin Sci</a:t>
                      </a:r>
                      <a:endParaRPr sz="12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chemeClr val="dk1"/>
                        </a:buClr>
                        <a:buSzPts val="1100"/>
                        <a:buFont typeface="Arial"/>
                        <a:buNone/>
                      </a:pPr>
                      <a:r>
                        <a:rPr lang="en" sz="1200" u="none" cap="none" strike="noStrike">
                          <a:solidFill>
                            <a:schemeClr val="dk1"/>
                          </a:solidFill>
                        </a:rPr>
                        <a:t>Natl Univ Singapore Hosp, Dept Lab Med</a:t>
                      </a:r>
                      <a:endParaRPr sz="1200" u="none" cap="none" strike="noStrike">
                        <a:solidFill>
                          <a:schemeClr val="dk1"/>
                        </a:solidFill>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chemeClr val="dk1"/>
                        </a:buClr>
                        <a:buSzPts val="1100"/>
                        <a:buFont typeface="Arial"/>
                        <a:buNone/>
                      </a:pPr>
                      <a:r>
                        <a:rPr lang="en" sz="1200" u="none" cap="none" strike="noStrike">
                          <a:solidFill>
                            <a:schemeClr val="dk1"/>
                          </a:solidFill>
                        </a:rPr>
                        <a:t>Natl Univ Singapore, NUS Ctr Canc Res N2CR</a:t>
                      </a:r>
                      <a:endParaRPr sz="1200" u="none" cap="none" strike="noStrike">
                        <a:solidFill>
                          <a:schemeClr val="dk1"/>
                        </a:solidFill>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solidFill>
                          <a:schemeClr val="dk1"/>
                        </a:solidFill>
                      </a:endParaRPr>
                    </a:p>
                  </a:txBody>
                  <a:tcPr marT="91425" marB="91425" marR="91425" marL="91425">
                    <a:lnL cap="flat" cmpd="sng" w="9525">
                      <a:solidFill>
                        <a:srgbClr val="9E9E9E"/>
                      </a:solidFill>
                      <a:prstDash val="solid"/>
                      <a:round/>
                      <a:headEnd len="sm" w="sm" type="none"/>
                      <a:tailEnd len="sm" w="sm" type="none"/>
                    </a:lnL>
                  </a:tcPr>
                </a:tc>
              </a:tr>
              <a:tr h="38100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Natl Univ Singapore Hosp, Dept Pathol,</a:t>
                      </a:r>
                      <a:endParaRPr sz="12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p>
                  </a:txBody>
                  <a:tcPr marT="91425" marB="91425" marR="91425" marL="91425">
                    <a:lnL cap="flat" cmpd="sng" w="9525">
                      <a:solidFill>
                        <a:srgbClr val="9E9E9E"/>
                      </a:solidFill>
                      <a:prstDash val="solid"/>
                      <a:round/>
                      <a:headEnd len="sm" w="sm" type="none"/>
                      <a:tailEnd len="sm" w="sm" type="none"/>
                    </a:lnL>
                  </a:tcPr>
                </a:tc>
              </a:tr>
              <a:tr h="381000">
                <a:tc>
                  <a:txBody>
                    <a:bodyPr/>
                    <a:lstStyle/>
                    <a:p>
                      <a:pPr indent="0" lvl="0" marL="0" marR="0" rtl="0" algn="l">
                        <a:lnSpc>
                          <a:spcPct val="100000"/>
                        </a:lnSpc>
                        <a:spcBef>
                          <a:spcPts val="0"/>
                        </a:spcBef>
                        <a:spcAft>
                          <a:spcPts val="0"/>
                        </a:spcAft>
                        <a:buClr>
                          <a:schemeClr val="dk1"/>
                        </a:buClr>
                        <a:buSzPts val="1100"/>
                        <a:buFont typeface="Arial"/>
                        <a:buNone/>
                      </a:pPr>
                      <a:r>
                        <a:rPr lang="en" sz="1200" u="none" cap="none" strike="noStrike">
                          <a:solidFill>
                            <a:schemeClr val="dk1"/>
                          </a:solidFill>
                        </a:rPr>
                        <a:t>ASTAR, Inst Mol &amp; Cell Biol</a:t>
                      </a:r>
                      <a:endParaRPr sz="1200" u="none" cap="none" strike="noStrike"/>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p>
                  </a:txBody>
                  <a:tcPr marT="91425" marB="91425" marR="91425" marL="91425"/>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graphicFrame>
        <p:nvGraphicFramePr>
          <p:cNvPr id="97" name="Google Shape;97;p7"/>
          <p:cNvGraphicFramePr/>
          <p:nvPr/>
        </p:nvGraphicFramePr>
        <p:xfrm>
          <a:off x="952500" y="1277425"/>
          <a:ext cx="3000000" cy="3000000"/>
        </p:xfrm>
        <a:graphic>
          <a:graphicData uri="http://schemas.openxmlformats.org/drawingml/2006/table">
            <a:tbl>
              <a:tblPr>
                <a:noFill/>
                <a:tableStyleId>{31B3A979-7310-4497-9E62-3B7EC3AC502B}</a:tableStyleId>
              </a:tblPr>
              <a:tblGrid>
                <a:gridCol w="3619500"/>
                <a:gridCol w="3619500"/>
              </a:tblGrid>
              <a:tr h="381000">
                <a:tc>
                  <a:txBody>
                    <a:bodyPr/>
                    <a:lstStyle/>
                    <a:p>
                      <a:pPr indent="0" lvl="0" marL="0" marR="0" rtl="0" algn="l">
                        <a:lnSpc>
                          <a:spcPct val="100000"/>
                        </a:lnSpc>
                        <a:spcBef>
                          <a:spcPts val="0"/>
                        </a:spcBef>
                        <a:spcAft>
                          <a:spcPts val="0"/>
                        </a:spcAft>
                        <a:buClr>
                          <a:srgbClr val="000000"/>
                        </a:buClr>
                        <a:buSzPts val="1400"/>
                        <a:buFont typeface="Arial"/>
                        <a:buNone/>
                      </a:pPr>
                      <a:r>
                        <a:rPr b="1" lang="en" sz="1400" u="none" cap="none" strike="noStrike"/>
                        <a:t>RP</a:t>
                      </a:r>
                      <a:endParaRPr b="1"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b="1" lang="en" sz="1400" u="none" cap="none" strike="noStrike"/>
                        <a:t>EM</a:t>
                      </a:r>
                      <a:endParaRPr b="1"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marR="0" rtl="0" algn="l">
                        <a:lnSpc>
                          <a:spcPct val="100000"/>
                        </a:lnSpc>
                        <a:spcBef>
                          <a:spcPts val="0"/>
                        </a:spcBef>
                        <a:spcAft>
                          <a:spcPts val="0"/>
                        </a:spcAft>
                        <a:buClr>
                          <a:schemeClr val="dk1"/>
                        </a:buClr>
                        <a:buSzPts val="1100"/>
                        <a:buFont typeface="Arial"/>
                        <a:buNone/>
                      </a:pPr>
                      <a:r>
                        <a:rPr lang="en" sz="1400" u="none" cap="none" strike="noStrike">
                          <a:solidFill>
                            <a:srgbClr val="222222"/>
                          </a:solidFill>
                          <a:highlight>
                            <a:srgbClr val="FFFFFF"/>
                          </a:highlight>
                        </a:rPr>
                        <a:t>DuBrock, HM (corresponding author), 200 First St SW, Rochester, MN 55905 USA.</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100"/>
                        <a:buFont typeface="Arial"/>
                        <a:buNone/>
                      </a:pPr>
                      <a:r>
                        <a:rPr lang="en" sz="1400" u="none" cap="none" strike="noStrike">
                          <a:solidFill>
                            <a:srgbClr val="222222"/>
                          </a:solidFill>
                          <a:highlight>
                            <a:srgbClr val="FFFFFF"/>
                          </a:highlight>
                        </a:rPr>
                        <a:t>dubrock.hilary@mayo.edu; kimberly.forde@tuhs.temple.edu; kkrok@pennstatehealth.psu.edu; mamta@pennmedicine.upenn.edu; nadine1@upenn.edu; lin.grace@mayo.edu; oh.jae@mayo.edu; michael.fallon2@bannerhealth.com; Kawut@upenn.edu; krowka.michael@mayo.edu</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98" name="Google Shape;98;p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One RP, many EM</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graphicFrame>
        <p:nvGraphicFramePr>
          <p:cNvPr id="103" name="Google Shape;103;p8"/>
          <p:cNvGraphicFramePr/>
          <p:nvPr/>
        </p:nvGraphicFramePr>
        <p:xfrm>
          <a:off x="952500" y="1277425"/>
          <a:ext cx="3000000" cy="3000000"/>
        </p:xfrm>
        <a:graphic>
          <a:graphicData uri="http://schemas.openxmlformats.org/drawingml/2006/table">
            <a:tbl>
              <a:tblPr>
                <a:noFill/>
                <a:tableStyleId>{31B3A979-7310-4497-9E62-3B7EC3AC502B}</a:tableStyleId>
              </a:tblPr>
              <a:tblGrid>
                <a:gridCol w="3619500"/>
                <a:gridCol w="3619500"/>
              </a:tblGrid>
              <a:tr h="381000">
                <a:tc>
                  <a:txBody>
                    <a:bodyPr/>
                    <a:lstStyle/>
                    <a:p>
                      <a:pPr indent="0" lvl="0" marL="0" marR="0" rtl="0" algn="l">
                        <a:lnSpc>
                          <a:spcPct val="100000"/>
                        </a:lnSpc>
                        <a:spcBef>
                          <a:spcPts val="0"/>
                        </a:spcBef>
                        <a:spcAft>
                          <a:spcPts val="0"/>
                        </a:spcAft>
                        <a:buClr>
                          <a:srgbClr val="000000"/>
                        </a:buClr>
                        <a:buSzPts val="1400"/>
                        <a:buFont typeface="Arial"/>
                        <a:buNone/>
                      </a:pPr>
                      <a:r>
                        <a:rPr b="1" lang="en" sz="1400" u="none" cap="none" strike="noStrike"/>
                        <a:t>RP</a:t>
                      </a:r>
                      <a:endParaRPr b="1"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b="1" lang="en" sz="1400" u="none" cap="none" strike="noStrike"/>
                        <a:t>EM</a:t>
                      </a:r>
                      <a:endParaRPr b="1"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solidFill>
                            <a:srgbClr val="222222"/>
                          </a:solidFill>
                          <a:highlight>
                            <a:srgbClr val="FFFFFF"/>
                          </a:highlight>
                        </a:rPr>
                        <a:t>Parcha, JM (corresponding author), Penn State Hazleton, 76 Univ Dr, Hazleton, PA 18202 USA.</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solidFill>
                            <a:srgbClr val="222222"/>
                          </a:solidFill>
                          <a:highlight>
                            <a:srgbClr val="FFFFFF"/>
                          </a:highlight>
                        </a:rPr>
                        <a:t>jmp1114@psu.edu</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
        <p:nvSpPr>
          <p:cNvPr id="104" name="Google Shape;104;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'psu.edu' email but 'Penn State Univ' not in RP</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graphicFrame>
        <p:nvGraphicFramePr>
          <p:cNvPr id="109" name="Google Shape;109;p9"/>
          <p:cNvGraphicFramePr/>
          <p:nvPr/>
        </p:nvGraphicFramePr>
        <p:xfrm>
          <a:off x="952500" y="19050"/>
          <a:ext cx="3000000" cy="3000000"/>
        </p:xfrm>
        <a:graphic>
          <a:graphicData uri="http://schemas.openxmlformats.org/drawingml/2006/table">
            <a:tbl>
              <a:tblPr>
                <a:noFill/>
                <a:tableStyleId>{31B3A979-7310-4497-9E62-3B7EC3AC502B}</a:tableStyleId>
              </a:tblPr>
              <a:tblGrid>
                <a:gridCol w="3619500"/>
                <a:gridCol w="3619500"/>
              </a:tblGrid>
              <a:tr h="28575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Behrend Coll</a:t>
                      </a:r>
                      <a:endParaRPr sz="12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Penn State Milton S Hershey Med Ct</a:t>
                      </a:r>
                      <a:endParaRPr sz="1200" u="none" cap="none" strike="noStrike"/>
                    </a:p>
                  </a:txBody>
                  <a:tcPr marT="91425" marB="91425" marR="91425" marL="91425"/>
                </a:tc>
              </a:tr>
              <a:tr h="15240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Penn State Abington</a:t>
                      </a:r>
                      <a:endParaRPr sz="12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Penn State Mont Alto</a:t>
                      </a:r>
                      <a:endParaRPr sz="1200" u="none" cap="none" strike="noStrike"/>
                    </a:p>
                  </a:txBody>
                  <a:tcPr marT="91425" marB="91425" marR="91425" marL="91425"/>
                </a:tc>
              </a:tr>
              <a:tr h="15240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Penn State Beaver</a:t>
                      </a:r>
                      <a:endParaRPr sz="12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Penn State New Kensington</a:t>
                      </a:r>
                      <a:endParaRPr sz="1200" u="none" cap="none" strike="noStrike"/>
                    </a:p>
                  </a:txBody>
                  <a:tcPr marT="91425" marB="91425" marR="91425" marL="91425"/>
                </a:tc>
              </a:tr>
              <a:tr h="15240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Penn State Behrend</a:t>
                      </a:r>
                      <a:endParaRPr sz="12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Penn State Schuylkill</a:t>
                      </a:r>
                      <a:endParaRPr sz="1200" u="none" cap="none" strike="noStrike"/>
                    </a:p>
                  </a:txBody>
                  <a:tcPr marT="91425" marB="91425" marR="91425" marL="91425"/>
                </a:tc>
              </a:tr>
              <a:tr h="15240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Penn State Berks</a:t>
                      </a:r>
                      <a:endParaRPr sz="12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Penn State Univ</a:t>
                      </a:r>
                      <a:endParaRPr sz="1200" u="none" cap="none" strike="noStrike"/>
                    </a:p>
                  </a:txBody>
                  <a:tcPr marT="91425" marB="91425" marR="91425" marL="91425"/>
                </a:tc>
              </a:tr>
              <a:tr h="15240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Penn State Brandywine</a:t>
                      </a:r>
                      <a:endParaRPr sz="12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Penn State York</a:t>
                      </a:r>
                      <a:endParaRPr sz="1200" u="none" cap="none" strike="noStrike"/>
                    </a:p>
                  </a:txBody>
                  <a:tcPr marT="91425" marB="91425" marR="91425" marL="91425"/>
                </a:tc>
              </a:tr>
              <a:tr h="15240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Penn State Coll Med</a:t>
                      </a:r>
                      <a:endParaRPr sz="12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State Coll, PA</a:t>
                      </a:r>
                      <a:endParaRPr sz="1200" u="none" cap="none" strike="noStrike"/>
                    </a:p>
                  </a:txBody>
                  <a:tcPr marT="91425" marB="91425" marR="91425" marL="91425"/>
                </a:tc>
              </a:tr>
              <a:tr h="15240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Penn State Dickinson Law</a:t>
                      </a:r>
                      <a:endParaRPr sz="1200" u="none" cap="none" strike="noStrike"/>
                    </a:p>
                  </a:txBody>
                  <a:tcPr marT="91425" marB="91425" marR="91425" marL="91425"/>
                </a:tc>
                <a:tc>
                  <a:txBody>
                    <a:bodyPr/>
                    <a:lstStyle/>
                    <a:p>
                      <a:pPr indent="0" lvl="0" marL="0" marR="0" rtl="0" algn="l">
                        <a:lnSpc>
                          <a:spcPct val="115000"/>
                        </a:lnSpc>
                        <a:spcBef>
                          <a:spcPts val="0"/>
                        </a:spcBef>
                        <a:spcAft>
                          <a:spcPts val="0"/>
                        </a:spcAft>
                        <a:buClr>
                          <a:srgbClr val="000000"/>
                        </a:buClr>
                        <a:buSzPts val="1200"/>
                        <a:buFont typeface="Arial"/>
                        <a:buNone/>
                      </a:pPr>
                      <a:r>
                        <a:rPr lang="en" sz="1200" u="none" cap="none" strike="noStrike"/>
                        <a:t>15061</a:t>
                      </a:r>
                      <a:endParaRPr sz="1200" u="none" cap="none" strike="noStrike"/>
                    </a:p>
                  </a:txBody>
                  <a:tcPr marT="91425" marB="91425" marR="91425" marL="91425"/>
                </a:tc>
              </a:tr>
              <a:tr h="15240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Penn State Erie</a:t>
                      </a:r>
                      <a:endParaRPr sz="1200" u="none" cap="none" strike="noStrike"/>
                    </a:p>
                  </a:txBody>
                  <a:tcPr marT="91425" marB="91425" marR="91425" marL="91425"/>
                </a:tc>
                <a:tc>
                  <a:txBody>
                    <a:bodyPr/>
                    <a:lstStyle/>
                    <a:p>
                      <a:pPr indent="0" lvl="0" marL="0" marR="0" rtl="0" algn="l">
                        <a:lnSpc>
                          <a:spcPct val="115000"/>
                        </a:lnSpc>
                        <a:spcBef>
                          <a:spcPts val="0"/>
                        </a:spcBef>
                        <a:spcAft>
                          <a:spcPts val="0"/>
                        </a:spcAft>
                        <a:buClr>
                          <a:srgbClr val="000000"/>
                        </a:buClr>
                        <a:buSzPts val="1200"/>
                        <a:buFont typeface="Arial"/>
                        <a:buNone/>
                      </a:pPr>
                      <a:r>
                        <a:rPr lang="en" sz="1200" u="none" cap="none" strike="noStrike"/>
                        <a:t>16563</a:t>
                      </a:r>
                      <a:endParaRPr sz="1200" u="none" cap="none" strike="noStrike"/>
                    </a:p>
                  </a:txBody>
                  <a:tcPr marT="91425" marB="91425" marR="91425" marL="91425"/>
                </a:tc>
              </a:tr>
              <a:tr h="15240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Penn State Fayette</a:t>
                      </a:r>
                      <a:endParaRPr sz="1200" u="none" cap="none" strike="noStrike"/>
                    </a:p>
                  </a:txBody>
                  <a:tcPr marT="91425" marB="91425" marR="91425" marL="91425"/>
                </a:tc>
                <a:tc>
                  <a:txBody>
                    <a:bodyPr/>
                    <a:lstStyle/>
                    <a:p>
                      <a:pPr indent="0" lvl="0" marL="0" marR="0" rtl="0" algn="l">
                        <a:lnSpc>
                          <a:spcPct val="115000"/>
                        </a:lnSpc>
                        <a:spcBef>
                          <a:spcPts val="0"/>
                        </a:spcBef>
                        <a:spcAft>
                          <a:spcPts val="0"/>
                        </a:spcAft>
                        <a:buClr>
                          <a:srgbClr val="000000"/>
                        </a:buClr>
                        <a:buSzPts val="1200"/>
                        <a:buFont typeface="Arial"/>
                        <a:buNone/>
                      </a:pPr>
                      <a:r>
                        <a:rPr lang="en" sz="1200" u="none" cap="none" strike="noStrike"/>
                        <a:t>16801</a:t>
                      </a:r>
                      <a:endParaRPr sz="1200" u="none" cap="none" strike="noStrike"/>
                    </a:p>
                  </a:txBody>
                  <a:tcPr marT="91425" marB="91425" marR="91425" marL="91425"/>
                </a:tc>
              </a:tr>
              <a:tr h="15240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Penn State Harrisburg</a:t>
                      </a:r>
                      <a:endParaRPr sz="1200" u="none" cap="none" strike="noStrike"/>
                    </a:p>
                  </a:txBody>
                  <a:tcPr marT="91425" marB="91425" marR="91425" marL="91425"/>
                </a:tc>
                <a:tc>
                  <a:txBody>
                    <a:bodyPr/>
                    <a:lstStyle/>
                    <a:p>
                      <a:pPr indent="0" lvl="0" marL="0" marR="0" rtl="0" algn="l">
                        <a:lnSpc>
                          <a:spcPct val="115000"/>
                        </a:lnSpc>
                        <a:spcBef>
                          <a:spcPts val="0"/>
                        </a:spcBef>
                        <a:spcAft>
                          <a:spcPts val="0"/>
                        </a:spcAft>
                        <a:buClr>
                          <a:srgbClr val="000000"/>
                        </a:buClr>
                        <a:buSzPts val="1200"/>
                        <a:buFont typeface="Arial"/>
                        <a:buNone/>
                      </a:pPr>
                      <a:r>
                        <a:rPr lang="en" sz="1200" u="none" cap="none" strike="noStrike"/>
                        <a:t>16802</a:t>
                      </a:r>
                      <a:endParaRPr sz="1200" u="none" cap="none" strike="noStrike"/>
                    </a:p>
                  </a:txBody>
                  <a:tcPr marT="91425" marB="91425" marR="91425" marL="91425"/>
                </a:tc>
              </a:tr>
              <a:tr h="15240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Penn State Hazleton</a:t>
                      </a:r>
                      <a:endParaRPr sz="1200" u="none" cap="none" strike="noStrike"/>
                    </a:p>
                  </a:txBody>
                  <a:tcPr marT="91425" marB="91425" marR="91425" marL="91425"/>
                </a:tc>
                <a:tc>
                  <a:txBody>
                    <a:bodyPr/>
                    <a:lstStyle/>
                    <a:p>
                      <a:pPr indent="0" lvl="0" marL="0" marR="0" rtl="0" algn="l">
                        <a:lnSpc>
                          <a:spcPct val="115000"/>
                        </a:lnSpc>
                        <a:spcBef>
                          <a:spcPts val="0"/>
                        </a:spcBef>
                        <a:spcAft>
                          <a:spcPts val="0"/>
                        </a:spcAft>
                        <a:buClr>
                          <a:srgbClr val="000000"/>
                        </a:buClr>
                        <a:buSzPts val="1200"/>
                        <a:buFont typeface="Arial"/>
                        <a:buNone/>
                      </a:pPr>
                      <a:r>
                        <a:rPr lang="en" sz="1200" u="none" cap="none" strike="noStrike"/>
                        <a:t>16802</a:t>
                      </a:r>
                      <a:endParaRPr sz="1200" u="none" cap="none" strike="noStrike"/>
                    </a:p>
                  </a:txBody>
                  <a:tcPr marT="91425" marB="91425" marR="91425" marL="91425"/>
                </a:tc>
              </a:tr>
              <a:tr h="15240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Penn State Hlth</a:t>
                      </a:r>
                      <a:endParaRPr sz="1200" u="none" cap="none" strike="noStrike"/>
                    </a:p>
                  </a:txBody>
                  <a:tcPr marT="91425" marB="91425" marR="91425" marL="91425"/>
                </a:tc>
                <a:tc>
                  <a:txBody>
                    <a:bodyPr/>
                    <a:lstStyle/>
                    <a:p>
                      <a:pPr indent="0" lvl="0" marL="0" marR="0" rtl="0" algn="l">
                        <a:lnSpc>
                          <a:spcPct val="115000"/>
                        </a:lnSpc>
                        <a:spcBef>
                          <a:spcPts val="0"/>
                        </a:spcBef>
                        <a:spcAft>
                          <a:spcPts val="0"/>
                        </a:spcAft>
                        <a:buClr>
                          <a:srgbClr val="000000"/>
                        </a:buClr>
                        <a:buSzPts val="1200"/>
                        <a:buFont typeface="Arial"/>
                        <a:buNone/>
                      </a:pPr>
                      <a:r>
                        <a:rPr lang="en" sz="1200" u="none" cap="none" strike="noStrike"/>
                        <a:t>17011</a:t>
                      </a:r>
                      <a:endParaRPr sz="1200" u="none" cap="none" strike="noStrike"/>
                    </a:p>
                  </a:txBody>
                  <a:tcPr marT="91425" marB="91425" marR="91425" marL="91425"/>
                </a:tc>
              </a:tr>
              <a:tr h="15240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t>Penn State Lehigh Valley</a:t>
                      </a:r>
                      <a:endParaRPr sz="12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p>
                  </a:txBody>
                  <a:tcPr marT="91425" marB="91425" marR="91425" marL="91425"/>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