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312" r:id="rId3"/>
    <p:sldId id="313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306" r:id="rId40"/>
    <p:sldId id="307" r:id="rId41"/>
    <p:sldId id="308" r:id="rId42"/>
    <p:sldId id="309" r:id="rId43"/>
    <p:sldId id="310" r:id="rId44"/>
    <p:sldId id="311" r:id="rId45"/>
    <p:sldId id="291" r:id="rId46"/>
    <p:sldId id="292" r:id="rId47"/>
    <p:sldId id="293" r:id="rId48"/>
    <p:sldId id="294" r:id="rId49"/>
    <p:sldId id="295" r:id="rId50"/>
    <p:sldId id="296" r:id="rId51"/>
    <p:sldId id="297" r:id="rId52"/>
    <p:sldId id="298" r:id="rId53"/>
    <p:sldId id="299" r:id="rId54"/>
    <p:sldId id="300" r:id="rId55"/>
    <p:sldId id="301" r:id="rId56"/>
    <p:sldId id="302" r:id="rId57"/>
    <p:sldId id="303" r:id="rId58"/>
    <p:sldId id="304" r:id="rId59"/>
    <p:sldId id="305" r:id="rId60"/>
  </p:sldIdLst>
  <p:sldSz cx="9144000" cy="6858000" type="screen4x3"/>
  <p:notesSz cx="9144000" cy="6858000"/>
  <p:defaultTextStyle>
    <a:defPPr>
      <a:defRPr lang="en-US"/>
    </a:defPPr>
    <a:lvl1pPr marL="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58" y="2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096">
              <a:spcBef>
                <a:spcPts val="5"/>
              </a:spcBef>
            </a:pPr>
            <a:fld id="{81D60167-4931-47E6-BA6A-407CBD079E47}" type="slidenum">
              <a:rPr lang="en-US" smtClean="0"/>
              <a:pPr marL="38096">
                <a:spcBef>
                  <a:spcPts val="5"/>
                </a:spcBef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4191">
              <a:lnSpc>
                <a:spcPts val="1463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4191">
                <a:lnSpc>
                  <a:spcPts val="1463"/>
                </a:lnSpc>
              </a:pPr>
              <a:t>‹#›</a:t>
            </a:fld>
            <a:r>
              <a:rPr lang="en-US" spc="4" smtClean="0">
                <a:solidFill>
                  <a:prstClr val="black"/>
                </a:solidFill>
              </a:rPr>
              <a:t>/12</a:t>
            </a:r>
            <a:r>
              <a:rPr lang="en-US" smtClean="0">
                <a:solidFill>
                  <a:prstClr val="black"/>
                </a:solidFill>
              </a:rPr>
              <a:t>0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399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9438" y="210819"/>
            <a:ext cx="7965122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39" y="1505883"/>
            <a:ext cx="8072120" cy="488822"/>
          </a:xfr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096">
              <a:spcBef>
                <a:spcPts val="5"/>
              </a:spcBef>
            </a:pPr>
            <a:fld id="{81D60167-4931-47E6-BA6A-407CBD079E47}" type="slidenum">
              <a:rPr lang="en-US" smtClean="0"/>
              <a:pPr marL="38096">
                <a:spcBef>
                  <a:spcPts val="5"/>
                </a:spcBef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9438" y="210819"/>
            <a:ext cx="7965122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096">
              <a:spcBef>
                <a:spcPts val="5"/>
              </a:spcBef>
            </a:pPr>
            <a:fld id="{81D60167-4931-47E6-BA6A-407CBD079E47}" type="slidenum">
              <a:rPr lang="en-US" smtClean="0"/>
              <a:pPr marL="38096">
                <a:spcBef>
                  <a:spcPts val="5"/>
                </a:spcBef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9438" y="210819"/>
            <a:ext cx="7965122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096">
              <a:spcBef>
                <a:spcPts val="5"/>
              </a:spcBef>
            </a:pPr>
            <a:fld id="{81D60167-4931-47E6-BA6A-407CBD079E47}" type="slidenum">
              <a:rPr lang="en-US" smtClean="0"/>
              <a:pPr marL="38096">
                <a:spcBef>
                  <a:spcPts val="5"/>
                </a:spcBef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096">
              <a:spcBef>
                <a:spcPts val="5"/>
              </a:spcBef>
            </a:pPr>
            <a:fld id="{81D60167-4931-47E6-BA6A-407CBD079E47}" type="slidenum">
              <a:rPr lang="en-US" smtClean="0"/>
              <a:pPr marL="38096">
                <a:spcBef>
                  <a:spcPts val="5"/>
                </a:spcBef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17337" y="2343654"/>
            <a:ext cx="5109325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0" i="0">
                <a:solidFill>
                  <a:schemeClr val="tx1"/>
                </a:solidFill>
                <a:latin typeface="Noto Sans Mono CJK JP Bold"/>
                <a:cs typeface="Noto Sans Mono CJK JP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4191">
              <a:lnSpc>
                <a:spcPts val="1463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4191">
                <a:lnSpc>
                  <a:spcPts val="1463"/>
                </a:lnSpc>
              </a:pPr>
              <a:t>‹#›</a:t>
            </a:fld>
            <a:r>
              <a:rPr lang="en-US" spc="4" smtClean="0">
                <a:solidFill>
                  <a:prstClr val="black"/>
                </a:solidFill>
              </a:rPr>
              <a:t>/12</a:t>
            </a:r>
            <a:r>
              <a:rPr lang="en-US" smtClean="0">
                <a:solidFill>
                  <a:prstClr val="black"/>
                </a:solidFill>
              </a:rPr>
              <a:t>0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67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4007" y="825201"/>
            <a:ext cx="6455986" cy="553998"/>
          </a:xfrm>
        </p:spPr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Noto Sans Mono CJK JP Bold"/>
                <a:cs typeface="Noto Sans Mono CJK JP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0672" y="2105160"/>
            <a:ext cx="6922076" cy="384721"/>
          </a:xfrm>
        </p:spPr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4191">
              <a:lnSpc>
                <a:spcPts val="1463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4191">
                <a:lnSpc>
                  <a:spcPts val="1463"/>
                </a:lnSpc>
              </a:pPr>
              <a:t>‹#›</a:t>
            </a:fld>
            <a:r>
              <a:rPr lang="en-US" spc="4" smtClean="0">
                <a:solidFill>
                  <a:prstClr val="black"/>
                </a:solidFill>
              </a:rPr>
              <a:t>/12</a:t>
            </a:r>
            <a:r>
              <a:rPr lang="en-US" smtClean="0">
                <a:solidFill>
                  <a:prstClr val="black"/>
                </a:solidFill>
              </a:rPr>
              <a:t>0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6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4007" y="825201"/>
            <a:ext cx="6455986" cy="553998"/>
          </a:xfrm>
        </p:spPr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Noto Sans Mono CJK JP Bold"/>
                <a:cs typeface="Noto Sans Mono CJK JP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110672" y="2106706"/>
            <a:ext cx="328699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12855" y="2106706"/>
            <a:ext cx="33187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333C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4191">
              <a:lnSpc>
                <a:spcPts val="1463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4191">
                <a:lnSpc>
                  <a:spcPts val="1463"/>
                </a:lnSpc>
              </a:pPr>
              <a:t>‹#›</a:t>
            </a:fld>
            <a:r>
              <a:rPr lang="en-US" spc="4" smtClean="0">
                <a:solidFill>
                  <a:prstClr val="black"/>
                </a:solidFill>
              </a:rPr>
              <a:t>/12</a:t>
            </a:r>
            <a:r>
              <a:rPr lang="en-US" smtClean="0">
                <a:solidFill>
                  <a:prstClr val="black"/>
                </a:solidFill>
              </a:rPr>
              <a:t>0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46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4007" y="825201"/>
            <a:ext cx="6455986" cy="553998"/>
          </a:xfrm>
        </p:spPr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Noto Sans Mono CJK JP Bold"/>
                <a:cs typeface="Noto Sans Mono CJK JP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4191">
              <a:lnSpc>
                <a:spcPts val="1463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4191">
                <a:lnSpc>
                  <a:spcPts val="1463"/>
                </a:lnSpc>
              </a:pPr>
              <a:t>‹#›</a:t>
            </a:fld>
            <a:r>
              <a:rPr lang="en-US" spc="4" smtClean="0">
                <a:solidFill>
                  <a:prstClr val="black"/>
                </a:solidFill>
              </a:rPr>
              <a:t>/12</a:t>
            </a:r>
            <a:r>
              <a:rPr lang="en-US" smtClean="0">
                <a:solidFill>
                  <a:prstClr val="black"/>
                </a:solidFill>
              </a:rPr>
              <a:t>0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79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9438" y="210819"/>
            <a:ext cx="7965122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39" y="1505883"/>
            <a:ext cx="80721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44840" y="6629746"/>
            <a:ext cx="21590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096">
              <a:spcBef>
                <a:spcPts val="5"/>
              </a:spcBef>
            </a:pPr>
            <a:fld id="{81D60167-4931-47E6-BA6A-407CBD079E47}" type="slidenum">
              <a:rPr lang="en-US" smtClean="0"/>
              <a:pPr marL="38096">
                <a:spcBef>
                  <a:spcPts val="5"/>
                </a:spcBef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6">
        <a:defRPr>
          <a:latin typeface="+mn-lt"/>
          <a:ea typeface="+mn-ea"/>
          <a:cs typeface="+mn-cs"/>
        </a:defRPr>
      </a:lvl2pPr>
      <a:lvl3pPr marL="914293">
        <a:defRPr>
          <a:latin typeface="+mn-lt"/>
          <a:ea typeface="+mn-ea"/>
          <a:cs typeface="+mn-cs"/>
        </a:defRPr>
      </a:lvl3pPr>
      <a:lvl4pPr marL="1371440">
        <a:defRPr>
          <a:latin typeface="+mn-lt"/>
          <a:ea typeface="+mn-ea"/>
          <a:cs typeface="+mn-cs"/>
        </a:defRPr>
      </a:lvl4pPr>
      <a:lvl5pPr marL="1828586">
        <a:defRPr>
          <a:latin typeface="+mn-lt"/>
          <a:ea typeface="+mn-ea"/>
          <a:cs typeface="+mn-cs"/>
        </a:defRPr>
      </a:lvl5pPr>
      <a:lvl6pPr marL="2285733">
        <a:defRPr>
          <a:latin typeface="+mn-lt"/>
          <a:ea typeface="+mn-ea"/>
          <a:cs typeface="+mn-cs"/>
        </a:defRPr>
      </a:lvl6pPr>
      <a:lvl7pPr marL="2742879">
        <a:defRPr>
          <a:latin typeface="+mn-lt"/>
          <a:ea typeface="+mn-ea"/>
          <a:cs typeface="+mn-cs"/>
        </a:defRPr>
      </a:lvl7pPr>
      <a:lvl8pPr marL="3200026">
        <a:defRPr>
          <a:latin typeface="+mn-lt"/>
          <a:ea typeface="+mn-ea"/>
          <a:cs typeface="+mn-cs"/>
        </a:defRPr>
      </a:lvl8pPr>
      <a:lvl9pPr marL="36571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6">
        <a:defRPr>
          <a:latin typeface="+mn-lt"/>
          <a:ea typeface="+mn-ea"/>
          <a:cs typeface="+mn-cs"/>
        </a:defRPr>
      </a:lvl2pPr>
      <a:lvl3pPr marL="914293">
        <a:defRPr>
          <a:latin typeface="+mn-lt"/>
          <a:ea typeface="+mn-ea"/>
          <a:cs typeface="+mn-cs"/>
        </a:defRPr>
      </a:lvl3pPr>
      <a:lvl4pPr marL="1371440">
        <a:defRPr>
          <a:latin typeface="+mn-lt"/>
          <a:ea typeface="+mn-ea"/>
          <a:cs typeface="+mn-cs"/>
        </a:defRPr>
      </a:lvl4pPr>
      <a:lvl5pPr marL="1828586">
        <a:defRPr>
          <a:latin typeface="+mn-lt"/>
          <a:ea typeface="+mn-ea"/>
          <a:cs typeface="+mn-cs"/>
        </a:defRPr>
      </a:lvl5pPr>
      <a:lvl6pPr marL="2285733">
        <a:defRPr>
          <a:latin typeface="+mn-lt"/>
          <a:ea typeface="+mn-ea"/>
          <a:cs typeface="+mn-cs"/>
        </a:defRPr>
      </a:lvl6pPr>
      <a:lvl7pPr marL="2742879">
        <a:defRPr>
          <a:latin typeface="+mn-lt"/>
          <a:ea typeface="+mn-ea"/>
          <a:cs typeface="+mn-cs"/>
        </a:defRPr>
      </a:lvl7pPr>
      <a:lvl8pPr marL="3200026">
        <a:defRPr>
          <a:latin typeface="+mn-lt"/>
          <a:ea typeface="+mn-ea"/>
          <a:cs typeface="+mn-cs"/>
        </a:defRPr>
      </a:lvl8pPr>
      <a:lvl9pPr marL="3657172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4007" y="825201"/>
            <a:ext cx="6455986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Noto Sans Mono CJK JP Bold"/>
                <a:cs typeface="Noto Sans Mono CJK JP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0672" y="2105160"/>
            <a:ext cx="692207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20583"/>
            <a:endParaRPr sz="16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20583"/>
            <a:fld id="{1D8BD707-D9CF-40AE-B4C6-C98DA3205C09}" type="datetimeFigureOut">
              <a:rPr lang="en-US" sz="1600">
                <a:solidFill>
                  <a:prstClr val="black">
                    <a:tint val="75000"/>
                  </a:prstClr>
                </a:solidFill>
              </a:rPr>
              <a:pPr defTabSz="820583"/>
              <a:t>2/27/2024</a:t>
            </a:fld>
            <a:endParaRPr lang="en-US" sz="16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13073" y="5957593"/>
            <a:ext cx="418523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4191" defTabSz="820583">
              <a:lnSpc>
                <a:spcPts val="1463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4191" defTabSz="820583">
                <a:lnSpc>
                  <a:spcPts val="1463"/>
                </a:lnSpc>
              </a:pPr>
              <a:t>‹#›</a:t>
            </a:fld>
            <a:r>
              <a:rPr lang="en-US" spc="4" smtClean="0">
                <a:solidFill>
                  <a:prstClr val="black"/>
                </a:solidFill>
              </a:rPr>
              <a:t>/12</a:t>
            </a:r>
            <a:r>
              <a:rPr lang="en-US" smtClean="0">
                <a:solidFill>
                  <a:prstClr val="black"/>
                </a:solidFill>
              </a:rPr>
              <a:t>0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00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0291">
        <a:defRPr>
          <a:latin typeface="+mn-lt"/>
          <a:ea typeface="+mn-ea"/>
          <a:cs typeface="+mn-cs"/>
        </a:defRPr>
      </a:lvl2pPr>
      <a:lvl3pPr marL="820583">
        <a:defRPr>
          <a:latin typeface="+mn-lt"/>
          <a:ea typeface="+mn-ea"/>
          <a:cs typeface="+mn-cs"/>
        </a:defRPr>
      </a:lvl3pPr>
      <a:lvl4pPr marL="1230874">
        <a:defRPr>
          <a:latin typeface="+mn-lt"/>
          <a:ea typeface="+mn-ea"/>
          <a:cs typeface="+mn-cs"/>
        </a:defRPr>
      </a:lvl4pPr>
      <a:lvl5pPr marL="1641165">
        <a:defRPr>
          <a:latin typeface="+mn-lt"/>
          <a:ea typeface="+mn-ea"/>
          <a:cs typeface="+mn-cs"/>
        </a:defRPr>
      </a:lvl5pPr>
      <a:lvl6pPr marL="2051456">
        <a:defRPr>
          <a:latin typeface="+mn-lt"/>
          <a:ea typeface="+mn-ea"/>
          <a:cs typeface="+mn-cs"/>
        </a:defRPr>
      </a:lvl6pPr>
      <a:lvl7pPr marL="2461748">
        <a:defRPr>
          <a:latin typeface="+mn-lt"/>
          <a:ea typeface="+mn-ea"/>
          <a:cs typeface="+mn-cs"/>
        </a:defRPr>
      </a:lvl7pPr>
      <a:lvl8pPr marL="2872039">
        <a:defRPr>
          <a:latin typeface="+mn-lt"/>
          <a:ea typeface="+mn-ea"/>
          <a:cs typeface="+mn-cs"/>
        </a:defRPr>
      </a:lvl8pPr>
      <a:lvl9pPr marL="328233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0291">
        <a:defRPr>
          <a:latin typeface="+mn-lt"/>
          <a:ea typeface="+mn-ea"/>
          <a:cs typeface="+mn-cs"/>
        </a:defRPr>
      </a:lvl2pPr>
      <a:lvl3pPr marL="820583">
        <a:defRPr>
          <a:latin typeface="+mn-lt"/>
          <a:ea typeface="+mn-ea"/>
          <a:cs typeface="+mn-cs"/>
        </a:defRPr>
      </a:lvl3pPr>
      <a:lvl4pPr marL="1230874">
        <a:defRPr>
          <a:latin typeface="+mn-lt"/>
          <a:ea typeface="+mn-ea"/>
          <a:cs typeface="+mn-cs"/>
        </a:defRPr>
      </a:lvl4pPr>
      <a:lvl5pPr marL="1641165">
        <a:defRPr>
          <a:latin typeface="+mn-lt"/>
          <a:ea typeface="+mn-ea"/>
          <a:cs typeface="+mn-cs"/>
        </a:defRPr>
      </a:lvl5pPr>
      <a:lvl6pPr marL="2051456">
        <a:defRPr>
          <a:latin typeface="+mn-lt"/>
          <a:ea typeface="+mn-ea"/>
          <a:cs typeface="+mn-cs"/>
        </a:defRPr>
      </a:lvl6pPr>
      <a:lvl7pPr marL="2461748">
        <a:defRPr>
          <a:latin typeface="+mn-lt"/>
          <a:ea typeface="+mn-ea"/>
          <a:cs typeface="+mn-cs"/>
        </a:defRPr>
      </a:lvl7pPr>
      <a:lvl8pPr marL="2872039">
        <a:defRPr>
          <a:latin typeface="+mn-lt"/>
          <a:ea typeface="+mn-ea"/>
          <a:cs typeface="+mn-cs"/>
        </a:defRPr>
      </a:lvl8pPr>
      <a:lvl9pPr marL="328233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uc.edu/current-students/learning-resources/writing-center/online-guide-to-writing/tutorial/chapter2/ch2-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uc.edu/current-students/learning-resources/writing-center/online-guide-to-writing/tutorial/chapter2/ch2-" TargetMode="Externa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uc.edu/current-students/learning-resources/writing-center/online-guide-to-writing/tutorial/chapter2/ch2-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uc.edu/current-students/learning-resources/writing-center/online-guide-to-writing/tutorial/chapter2/ch2-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uc.edu/current-students/learning-resources/writing-center/online-guide-to-writing/tutorial/chapter2/ch2-" TargetMode="Externa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uc.edu/current-students/learning-resources/writing-center/online-guide-to-writing/tutorial/chapter2/ch2-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Report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861774"/>
          </a:xfrm>
        </p:spPr>
        <p:txBody>
          <a:bodyPr/>
          <a:lstStyle/>
          <a:p>
            <a:r>
              <a:rPr lang="en-US" dirty="0" err="1" smtClean="0"/>
              <a:t>Anjay</a:t>
            </a:r>
            <a:r>
              <a:rPr lang="en-US" dirty="0" smtClean="0"/>
              <a:t> Kumar Mishra, Ph.D. PDF</a:t>
            </a:r>
          </a:p>
          <a:p>
            <a:r>
              <a:rPr lang="en-US" dirty="0" smtClean="0"/>
              <a:t>Research Professor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154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87716" y="6448256"/>
            <a:ext cx="2451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540" y="362205"/>
            <a:ext cx="8333105" cy="5188447"/>
          </a:xfrm>
          <a:prstGeom prst="rect">
            <a:avLst/>
          </a:prstGeom>
        </p:spPr>
        <p:txBody>
          <a:bodyPr vert="horz" wrap="square" lIns="0" tIns="204446" rIns="0" bIns="0" rtlCol="0">
            <a:spAutoFit/>
          </a:bodyPr>
          <a:lstStyle/>
          <a:p>
            <a:pPr marL="118096" algn="ctr">
              <a:spcBef>
                <a:spcPts val="1610"/>
              </a:spcBef>
            </a:pPr>
            <a:r>
              <a:rPr sz="2400" b="1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Types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Research</a:t>
            </a:r>
            <a:r>
              <a:rPr sz="2400" b="1" u="heavy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Report</a:t>
            </a:r>
            <a:endParaRPr sz="2400">
              <a:latin typeface="Arial"/>
              <a:cs typeface="Arial"/>
            </a:endParaRPr>
          </a:p>
          <a:p>
            <a:pPr marL="469845" marR="669846" indent="-457146">
              <a:lnSpc>
                <a:spcPts val="2810"/>
              </a:lnSpc>
              <a:spcBef>
                <a:spcPts val="1664"/>
              </a:spcBef>
            </a:pPr>
            <a:r>
              <a:rPr sz="2400" spc="-5" dirty="0">
                <a:latin typeface="Arial"/>
                <a:cs typeface="Arial"/>
              </a:rPr>
              <a:t>For the </a:t>
            </a:r>
            <a:r>
              <a:rPr sz="2400" dirty="0">
                <a:latin typeface="Arial"/>
                <a:cs typeface="Arial"/>
              </a:rPr>
              <a:t>purpose of </a:t>
            </a:r>
            <a:r>
              <a:rPr sz="2400" spc="-5" dirty="0">
                <a:latin typeface="Arial"/>
                <a:cs typeface="Arial"/>
              </a:rPr>
              <a:t>thesis assignment, the reports </a:t>
            </a:r>
            <a:r>
              <a:rPr sz="2400" dirty="0">
                <a:latin typeface="Arial"/>
                <a:cs typeface="Arial"/>
              </a:rPr>
              <a:t>can be  </a:t>
            </a:r>
            <a:r>
              <a:rPr sz="2400" spc="-5" dirty="0">
                <a:latin typeface="Arial"/>
                <a:cs typeface="Arial"/>
              </a:rPr>
              <a:t>classified into two functional</a:t>
            </a:r>
            <a:r>
              <a:rPr sz="2400" dirty="0">
                <a:latin typeface="Arial"/>
                <a:cs typeface="Arial"/>
              </a:rPr>
              <a:t> groups:</a:t>
            </a:r>
            <a:endParaRPr sz="2400">
              <a:latin typeface="Arial"/>
              <a:cs typeface="Arial"/>
            </a:endParaRPr>
          </a:p>
          <a:p>
            <a:pPr marL="12698">
              <a:spcBef>
                <a:spcPts val="1425"/>
              </a:spcBef>
              <a:tabLst>
                <a:tab pos="469210" algn="l"/>
              </a:tabLst>
            </a:pPr>
            <a:r>
              <a:rPr sz="2400" b="1" i="1" dirty="0">
                <a:latin typeface="Arial"/>
                <a:cs typeface="Arial"/>
              </a:rPr>
              <a:t>a)	</a:t>
            </a:r>
            <a:r>
              <a:rPr sz="2400" b="1" i="1" spc="-5" dirty="0">
                <a:latin typeface="Arial"/>
                <a:cs typeface="Arial"/>
              </a:rPr>
              <a:t>Descriptive</a:t>
            </a:r>
            <a:r>
              <a:rPr sz="2400" b="1" i="1" spc="-10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Report</a:t>
            </a:r>
            <a:endParaRPr sz="2400">
              <a:latin typeface="Arial"/>
              <a:cs typeface="Arial"/>
            </a:endParaRPr>
          </a:p>
          <a:p>
            <a:pPr marL="469845" marR="298415" indent="-457146">
              <a:lnSpc>
                <a:spcPct val="100800"/>
              </a:lnSpc>
              <a:spcBef>
                <a:spcPts val="1395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Descriptive reports </a:t>
            </a:r>
            <a:r>
              <a:rPr sz="2400" dirty="0">
                <a:latin typeface="Arial"/>
                <a:cs typeface="Arial"/>
              </a:rPr>
              <a:t>are mere </a:t>
            </a:r>
            <a:r>
              <a:rPr sz="2400" spc="-5" dirty="0">
                <a:latin typeface="Arial"/>
                <a:cs typeface="Arial"/>
              </a:rPr>
              <a:t>description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facts </a:t>
            </a:r>
            <a:r>
              <a:rPr sz="2400" dirty="0">
                <a:latin typeface="Arial"/>
                <a:cs typeface="Arial"/>
              </a:rPr>
              <a:t>or  opinions </a:t>
            </a:r>
            <a:r>
              <a:rPr sz="2400" spc="-5" dirty="0">
                <a:latin typeface="Arial"/>
                <a:cs typeface="Arial"/>
              </a:rPr>
              <a:t>gathered </a:t>
            </a:r>
            <a:r>
              <a:rPr sz="2400" dirty="0">
                <a:latin typeface="Arial"/>
                <a:cs typeface="Arial"/>
              </a:rPr>
              <a:t>by </a:t>
            </a:r>
            <a:r>
              <a:rPr sz="2400" spc="-5" dirty="0">
                <a:latin typeface="Arial"/>
                <a:cs typeface="Arial"/>
              </a:rPr>
              <a:t>the student </a:t>
            </a:r>
            <a:r>
              <a:rPr sz="2400" dirty="0">
                <a:latin typeface="Arial"/>
                <a:cs typeface="Arial"/>
              </a:rPr>
              <a:t>during </a:t>
            </a:r>
            <a:r>
              <a:rPr sz="2400" spc="-5" dirty="0">
                <a:latin typeface="Arial"/>
                <a:cs typeface="Arial"/>
              </a:rPr>
              <a:t>their field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study.</a:t>
            </a:r>
            <a:endParaRPr sz="2400">
              <a:latin typeface="Arial"/>
              <a:cs typeface="Arial"/>
            </a:endParaRPr>
          </a:p>
          <a:p>
            <a:pPr marL="469845" marR="278732" indent="-457146">
              <a:lnSpc>
                <a:spcPct val="100800"/>
              </a:lnSpc>
              <a:spcBef>
                <a:spcPts val="1395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The presentation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facts </a:t>
            </a:r>
            <a:r>
              <a:rPr sz="2400" dirty="0">
                <a:latin typeface="Arial"/>
                <a:cs typeface="Arial"/>
              </a:rPr>
              <a:t>in an organized way may be of  real value in properly </a:t>
            </a:r>
            <a:r>
              <a:rPr sz="2400" spc="-5" dirty="0">
                <a:latin typeface="Arial"/>
                <a:cs typeface="Arial"/>
              </a:rPr>
              <a:t>understanding the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situation.</a:t>
            </a:r>
            <a:endParaRPr sz="2400">
              <a:latin typeface="Arial"/>
              <a:cs typeface="Arial"/>
            </a:endParaRPr>
          </a:p>
          <a:p>
            <a:pPr marL="469845" marR="5079" indent="-457146">
              <a:lnSpc>
                <a:spcPct val="99200"/>
              </a:lnSpc>
              <a:spcBef>
                <a:spcPts val="1435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These reports indicate the nature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problems </a:t>
            </a:r>
            <a:r>
              <a:rPr sz="2400" spc="-5" dirty="0">
                <a:latin typeface="Arial"/>
                <a:cs typeface="Arial"/>
              </a:rPr>
              <a:t>facing  the organization </a:t>
            </a:r>
            <a:r>
              <a:rPr sz="2400" dirty="0">
                <a:latin typeface="Arial"/>
                <a:cs typeface="Arial"/>
              </a:rPr>
              <a:t>under </a:t>
            </a:r>
            <a:r>
              <a:rPr sz="2400" spc="-5" dirty="0">
                <a:latin typeface="Arial"/>
                <a:cs typeface="Arial"/>
              </a:rPr>
              <a:t>study </a:t>
            </a:r>
            <a:r>
              <a:rPr sz="2400" dirty="0">
                <a:latin typeface="Arial"/>
                <a:cs typeface="Arial"/>
              </a:rPr>
              <a:t>and also </a:t>
            </a:r>
            <a:r>
              <a:rPr sz="2400" spc="-5" dirty="0">
                <a:latin typeface="Arial"/>
                <a:cs typeface="Arial"/>
              </a:rPr>
              <a:t>indicate the reforms  </a:t>
            </a:r>
            <a:r>
              <a:rPr sz="2400" dirty="0">
                <a:latin typeface="Arial"/>
                <a:cs typeface="Arial"/>
              </a:rPr>
              <a:t>required </a:t>
            </a:r>
            <a:r>
              <a:rPr sz="2400" spc="-5" dirty="0">
                <a:latin typeface="Arial"/>
                <a:cs typeface="Arial"/>
              </a:rPr>
              <a:t>to </a:t>
            </a:r>
            <a:r>
              <a:rPr sz="2400" dirty="0">
                <a:latin typeface="Arial"/>
                <a:cs typeface="Arial"/>
              </a:rPr>
              <a:t>overcome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problem.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87716" y="6448256"/>
            <a:ext cx="2451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540" y="362204"/>
            <a:ext cx="8178800" cy="4610100"/>
          </a:xfrm>
          <a:prstGeom prst="rect">
            <a:avLst/>
          </a:prstGeom>
        </p:spPr>
        <p:txBody>
          <a:bodyPr vert="horz" wrap="square" lIns="0" tIns="204446" rIns="0" bIns="0" rtlCol="0">
            <a:spAutoFit/>
          </a:bodyPr>
          <a:lstStyle/>
          <a:p>
            <a:pPr marL="272383" algn="ctr">
              <a:spcBef>
                <a:spcPts val="1610"/>
              </a:spcBef>
            </a:pPr>
            <a:r>
              <a:rPr sz="2400" b="1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Types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Research</a:t>
            </a:r>
            <a:r>
              <a:rPr sz="2400" b="1" u="heavy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Report</a:t>
            </a:r>
            <a:endParaRPr sz="2400">
              <a:latin typeface="Arial"/>
              <a:cs typeface="Arial"/>
            </a:endParaRPr>
          </a:p>
          <a:p>
            <a:pPr marL="12698">
              <a:spcBef>
                <a:spcPts val="1509"/>
              </a:spcBef>
              <a:tabLst>
                <a:tab pos="469210" algn="l"/>
              </a:tabLst>
            </a:pPr>
            <a:r>
              <a:rPr sz="2400" b="1" i="1" dirty="0">
                <a:latin typeface="Arial"/>
                <a:cs typeface="Arial"/>
              </a:rPr>
              <a:t>a)	</a:t>
            </a:r>
            <a:r>
              <a:rPr sz="2400" b="1" i="1" spc="-5" dirty="0">
                <a:latin typeface="Arial"/>
                <a:cs typeface="Arial"/>
              </a:rPr>
              <a:t>Analytical</a:t>
            </a:r>
            <a:r>
              <a:rPr sz="2400" b="1" i="1" spc="-15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Report</a:t>
            </a:r>
            <a:endParaRPr sz="2400">
              <a:latin typeface="Arial"/>
              <a:cs typeface="Arial"/>
            </a:endParaRPr>
          </a:p>
          <a:p>
            <a:pPr marL="469845" marR="631751" indent="-457146">
              <a:lnSpc>
                <a:spcPct val="99200"/>
              </a:lnSpc>
              <a:spcBef>
                <a:spcPts val="1439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Analytical reports,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addition to presenting facts </a:t>
            </a:r>
            <a:r>
              <a:rPr sz="2400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statistics, interpret this information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relation to the  </a:t>
            </a:r>
            <a:r>
              <a:rPr sz="2400" dirty="0">
                <a:latin typeface="Arial"/>
                <a:cs typeface="Arial"/>
              </a:rPr>
              <a:t>problem under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consideration.</a:t>
            </a:r>
            <a:endParaRPr sz="2400">
              <a:latin typeface="Arial"/>
              <a:cs typeface="Arial"/>
            </a:endParaRPr>
          </a:p>
          <a:p>
            <a:pPr marL="469845" marR="5079" indent="-457146">
              <a:lnSpc>
                <a:spcPct val="99200"/>
              </a:lnSpc>
              <a:spcBef>
                <a:spcPts val="1535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Focused </a:t>
            </a:r>
            <a:r>
              <a:rPr sz="2400" dirty="0">
                <a:latin typeface="Arial"/>
                <a:cs typeface="Arial"/>
              </a:rPr>
              <a:t>on a single or </a:t>
            </a:r>
            <a:r>
              <a:rPr sz="2400" spc="-5" dirty="0">
                <a:latin typeface="Arial"/>
                <a:cs typeface="Arial"/>
              </a:rPr>
              <a:t>limited </a:t>
            </a:r>
            <a:r>
              <a:rPr sz="2400" dirty="0">
                <a:latin typeface="Arial"/>
                <a:cs typeface="Arial"/>
              </a:rPr>
              <a:t>area of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problem, </a:t>
            </a:r>
            <a:r>
              <a:rPr sz="2400" spc="-5" dirty="0">
                <a:latin typeface="Arial"/>
                <a:cs typeface="Arial"/>
              </a:rPr>
              <a:t>these  </a:t>
            </a:r>
            <a:r>
              <a:rPr sz="2400" dirty="0">
                <a:latin typeface="Arial"/>
                <a:cs typeface="Arial"/>
              </a:rPr>
              <a:t>report </a:t>
            </a:r>
            <a:r>
              <a:rPr sz="2400" spc="-5" dirty="0">
                <a:latin typeface="Arial"/>
                <a:cs typeface="Arial"/>
              </a:rPr>
              <a:t>follow the </a:t>
            </a:r>
            <a:r>
              <a:rPr sz="2400" dirty="0">
                <a:latin typeface="Arial"/>
                <a:cs typeface="Arial"/>
              </a:rPr>
              <a:t>process of </a:t>
            </a:r>
            <a:r>
              <a:rPr sz="2400" spc="-5" dirty="0">
                <a:latin typeface="Arial"/>
                <a:cs typeface="Arial"/>
              </a:rPr>
              <a:t>scientific investigation </a:t>
            </a:r>
            <a:r>
              <a:rPr sz="2400" dirty="0">
                <a:latin typeface="Arial"/>
                <a:cs typeface="Arial"/>
              </a:rPr>
              <a:t>and  reporting.</a:t>
            </a:r>
            <a:endParaRPr sz="2400">
              <a:latin typeface="Arial"/>
              <a:cs typeface="Arial"/>
            </a:endParaRPr>
          </a:p>
          <a:p>
            <a:pPr marL="469845" marR="312383" indent="-457146">
              <a:lnSpc>
                <a:spcPct val="100800"/>
              </a:lnSpc>
              <a:spcBef>
                <a:spcPts val="1395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This </a:t>
            </a:r>
            <a:r>
              <a:rPr sz="2400" dirty="0">
                <a:latin typeface="Arial"/>
                <a:cs typeface="Arial"/>
              </a:rPr>
              <a:t>report also recommend </a:t>
            </a:r>
            <a:r>
              <a:rPr sz="2400" spc="-5" dirty="0">
                <a:latin typeface="Arial"/>
                <a:cs typeface="Arial"/>
              </a:rPr>
              <a:t>the actions to </a:t>
            </a:r>
            <a:r>
              <a:rPr sz="2400" dirty="0">
                <a:latin typeface="Arial"/>
                <a:cs typeface="Arial"/>
              </a:rPr>
              <a:t>be </a:t>
            </a:r>
            <a:r>
              <a:rPr sz="2400" spc="-5" dirty="0">
                <a:latin typeface="Arial"/>
                <a:cs typeface="Arial"/>
              </a:rPr>
              <a:t>taken for  improvements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situation.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87716" y="6448256"/>
            <a:ext cx="2451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540" y="362205"/>
            <a:ext cx="8452485" cy="5713095"/>
          </a:xfrm>
          <a:prstGeom prst="rect">
            <a:avLst/>
          </a:prstGeom>
        </p:spPr>
        <p:txBody>
          <a:bodyPr vert="horz" wrap="square" lIns="0" tIns="204446" rIns="0" bIns="0" rtlCol="0">
            <a:spAutoFit/>
          </a:bodyPr>
          <a:lstStyle/>
          <a:p>
            <a:pPr algn="ctr">
              <a:spcBef>
                <a:spcPts val="1610"/>
              </a:spcBef>
            </a:pPr>
            <a:r>
              <a:rPr sz="2400" b="1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Types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Research</a:t>
            </a:r>
            <a:r>
              <a:rPr sz="2400" b="1" u="heavy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Report</a:t>
            </a:r>
            <a:endParaRPr sz="2400">
              <a:latin typeface="Arial"/>
              <a:cs typeface="Arial"/>
            </a:endParaRPr>
          </a:p>
          <a:p>
            <a:pPr marL="12698">
              <a:spcBef>
                <a:spcPts val="1509"/>
              </a:spcBef>
              <a:tabLst>
                <a:tab pos="469210" algn="l"/>
              </a:tabLst>
            </a:pPr>
            <a:r>
              <a:rPr sz="2400" b="1" i="1" dirty="0">
                <a:latin typeface="Arial"/>
                <a:cs typeface="Arial"/>
              </a:rPr>
              <a:t>a)	</a:t>
            </a:r>
            <a:r>
              <a:rPr sz="2400" b="1" i="1" spc="-15" dirty="0">
                <a:latin typeface="Arial"/>
                <a:cs typeface="Arial"/>
              </a:rPr>
              <a:t>Technical </a:t>
            </a:r>
            <a:r>
              <a:rPr sz="2400" b="1" i="1" spc="-5" dirty="0">
                <a:latin typeface="Arial"/>
                <a:cs typeface="Arial"/>
              </a:rPr>
              <a:t>Report</a:t>
            </a:r>
            <a:endParaRPr sz="2400">
              <a:latin typeface="Arial"/>
              <a:cs typeface="Arial"/>
            </a:endParaRPr>
          </a:p>
          <a:p>
            <a:pPr marL="469845" indent="-457146">
              <a:spcBef>
                <a:spcPts val="1420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In the technical </a:t>
            </a:r>
            <a:r>
              <a:rPr sz="2400" dirty="0">
                <a:latin typeface="Arial"/>
                <a:cs typeface="Arial"/>
              </a:rPr>
              <a:t>report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main emphasis is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  <a:p>
            <a:pPr marL="1163819" lvl="1" indent="-514924">
              <a:spcBef>
                <a:spcPts val="1415"/>
              </a:spcBef>
              <a:buAutoNum type="romanLcParenBoth"/>
              <a:tabLst>
                <a:tab pos="1163184" algn="l"/>
                <a:tab pos="1163819" algn="l"/>
              </a:tabLst>
            </a:pPr>
            <a:r>
              <a:rPr sz="2400" spc="-5" dirty="0">
                <a:latin typeface="Arial"/>
                <a:cs typeface="Arial"/>
              </a:rPr>
              <a:t>the methods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employed,</a:t>
            </a:r>
            <a:endParaRPr sz="2400">
              <a:latin typeface="Arial"/>
              <a:cs typeface="Arial"/>
            </a:endParaRPr>
          </a:p>
          <a:p>
            <a:pPr marL="1163819" lvl="1" indent="-514924" algn="just">
              <a:spcBef>
                <a:spcPts val="1439"/>
              </a:spcBef>
              <a:buAutoNum type="romanLcParenBoth"/>
              <a:tabLst>
                <a:tab pos="1163819" algn="l"/>
              </a:tabLst>
            </a:pPr>
            <a:r>
              <a:rPr sz="2400" spc="-5" dirty="0">
                <a:latin typeface="Arial"/>
                <a:cs typeface="Arial"/>
              </a:rPr>
              <a:t>assumptions </a:t>
            </a:r>
            <a:r>
              <a:rPr sz="2400" dirty="0">
                <a:latin typeface="Arial"/>
                <a:cs typeface="Arial"/>
              </a:rPr>
              <a:t>made in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course of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-35" dirty="0">
                <a:latin typeface="Arial"/>
                <a:cs typeface="Arial"/>
              </a:rPr>
              <a:t> study,</a:t>
            </a:r>
            <a:endParaRPr sz="2400">
              <a:latin typeface="Arial"/>
              <a:cs typeface="Arial"/>
            </a:endParaRPr>
          </a:p>
          <a:p>
            <a:pPr marL="1163184" marR="665402" lvl="1" indent="-514290" algn="just">
              <a:lnSpc>
                <a:spcPct val="100800"/>
              </a:lnSpc>
              <a:spcBef>
                <a:spcPts val="1390"/>
              </a:spcBef>
              <a:buAutoNum type="romanLcParenBoth"/>
              <a:tabLst>
                <a:tab pos="1163819" algn="l"/>
              </a:tabLst>
            </a:pPr>
            <a:r>
              <a:rPr sz="2400" spc="-5" dirty="0">
                <a:latin typeface="Arial"/>
                <a:cs typeface="Arial"/>
              </a:rPr>
              <a:t>the detailed presentation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 findings </a:t>
            </a:r>
            <a:r>
              <a:rPr sz="2400" dirty="0">
                <a:latin typeface="Arial"/>
                <a:cs typeface="Arial"/>
              </a:rPr>
              <a:t>including  </a:t>
            </a:r>
            <a:r>
              <a:rPr sz="2400" spc="-5" dirty="0">
                <a:latin typeface="Arial"/>
                <a:cs typeface="Arial"/>
              </a:rPr>
              <a:t>their limitations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supporting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data.</a:t>
            </a:r>
            <a:endParaRPr sz="2400">
              <a:latin typeface="Arial"/>
              <a:cs typeface="Arial"/>
            </a:endParaRPr>
          </a:p>
          <a:p>
            <a:pPr marL="476195" marR="5079" indent="-463495" algn="just">
              <a:lnSpc>
                <a:spcPct val="100600"/>
              </a:lnSpc>
              <a:spcBef>
                <a:spcPts val="1400"/>
              </a:spcBef>
              <a:buChar char="•"/>
              <a:tabLst>
                <a:tab pos="476195" algn="l"/>
              </a:tabLst>
            </a:pPr>
            <a:r>
              <a:rPr sz="2400" spc="-5" dirty="0">
                <a:latin typeface="Arial"/>
                <a:cs typeface="Arial"/>
              </a:rPr>
              <a:t>It </a:t>
            </a:r>
            <a:r>
              <a:rPr sz="2400" dirty="0">
                <a:latin typeface="Arial"/>
                <a:cs typeface="Arial"/>
              </a:rPr>
              <a:t>should, </a:t>
            </a:r>
            <a:r>
              <a:rPr sz="2400" spc="-20" dirty="0">
                <a:latin typeface="Arial"/>
                <a:cs typeface="Arial"/>
              </a:rPr>
              <a:t>however, </a:t>
            </a:r>
            <a:r>
              <a:rPr sz="2400" dirty="0">
                <a:latin typeface="Arial"/>
                <a:cs typeface="Arial"/>
              </a:rPr>
              <a:t>be remembered </a:t>
            </a:r>
            <a:r>
              <a:rPr sz="2400" spc="-5" dirty="0">
                <a:latin typeface="Arial"/>
                <a:cs typeface="Arial"/>
              </a:rPr>
              <a:t>that </a:t>
            </a:r>
            <a:r>
              <a:rPr sz="2400" dirty="0">
                <a:latin typeface="Arial"/>
                <a:cs typeface="Arial"/>
              </a:rPr>
              <a:t>even in a  </a:t>
            </a:r>
            <a:r>
              <a:rPr sz="2400" spc="-5" dirty="0">
                <a:latin typeface="Arial"/>
                <a:cs typeface="Arial"/>
              </a:rPr>
              <a:t>technical report, </a:t>
            </a:r>
            <a:r>
              <a:rPr sz="2400" dirty="0">
                <a:latin typeface="Arial"/>
                <a:cs typeface="Arial"/>
              </a:rPr>
              <a:t>simple </a:t>
            </a:r>
            <a:r>
              <a:rPr sz="2400" spc="-5" dirty="0">
                <a:latin typeface="Arial"/>
                <a:cs typeface="Arial"/>
              </a:rPr>
              <a:t>presentation </a:t>
            </a:r>
            <a:r>
              <a:rPr sz="2400" dirty="0">
                <a:latin typeface="Arial"/>
                <a:cs typeface="Arial"/>
              </a:rPr>
              <a:t>and ready </a:t>
            </a:r>
            <a:r>
              <a:rPr sz="2400" spc="-5" dirty="0">
                <a:latin typeface="Arial"/>
                <a:cs typeface="Arial"/>
              </a:rPr>
              <a:t>availability 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findings remain an </a:t>
            </a:r>
            <a:r>
              <a:rPr sz="2400" spc="-5" dirty="0">
                <a:latin typeface="Arial"/>
                <a:cs typeface="Arial"/>
              </a:rPr>
              <a:t>important consideration </a:t>
            </a:r>
            <a:r>
              <a:rPr sz="2400" dirty="0">
                <a:latin typeface="Arial"/>
                <a:cs typeface="Arial"/>
              </a:rPr>
              <a:t>and as  such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liberal use of </a:t>
            </a:r>
            <a:r>
              <a:rPr sz="2400" spc="-5" dirty="0">
                <a:latin typeface="Arial"/>
                <a:cs typeface="Arial"/>
              </a:rPr>
              <a:t>charts </a:t>
            </a:r>
            <a:r>
              <a:rPr sz="2400" dirty="0">
                <a:latin typeface="Arial"/>
                <a:cs typeface="Arial"/>
              </a:rPr>
              <a:t>and diagrams is considered  desirable.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554228"/>
            <a:ext cx="3781425" cy="382154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2400" u="heavy" spc="-40" dirty="0">
                <a:uFill>
                  <a:solidFill>
                    <a:srgbClr val="000000"/>
                  </a:solidFill>
                </a:uFill>
              </a:rPr>
              <a:t>Types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</a:rPr>
              <a:t>of </a:t>
            </a:r>
            <a:r>
              <a:rPr sz="2400" u="heavy" dirty="0">
                <a:uFill>
                  <a:solidFill>
                    <a:srgbClr val="000000"/>
                  </a:solidFill>
                </a:uFill>
              </a:rPr>
              <a:t>Research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</a:rPr>
              <a:t>Report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83540" y="928024"/>
            <a:ext cx="8452485" cy="5491352"/>
          </a:xfrm>
          <a:prstGeom prst="rect">
            <a:avLst/>
          </a:prstGeom>
        </p:spPr>
        <p:txBody>
          <a:bodyPr vert="horz" wrap="square" lIns="0" tIns="196192" rIns="0" bIns="0" rtlCol="0">
            <a:spAutoFit/>
          </a:bodyPr>
          <a:lstStyle/>
          <a:p>
            <a:pPr marL="12698">
              <a:spcBef>
                <a:spcPts val="1544"/>
              </a:spcBef>
            </a:pPr>
            <a:r>
              <a:rPr sz="2400" b="1" i="1" spc="-5" dirty="0">
                <a:latin typeface="Arial"/>
                <a:cs typeface="Arial"/>
              </a:rPr>
              <a:t>b) Popular</a:t>
            </a:r>
            <a:r>
              <a:rPr sz="2400" b="1" i="1" spc="-10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Report</a:t>
            </a:r>
            <a:endParaRPr sz="2400">
              <a:latin typeface="Arial"/>
              <a:cs typeface="Arial"/>
            </a:endParaRPr>
          </a:p>
          <a:p>
            <a:pPr marL="469845" marR="5079" indent="-457146" algn="just">
              <a:lnSpc>
                <a:spcPts val="2590"/>
              </a:lnSpc>
              <a:spcBef>
                <a:spcPts val="1460"/>
              </a:spcBef>
              <a:buChar char="•"/>
              <a:tabLst>
                <a:tab pos="469845" algn="l"/>
              </a:tabLst>
            </a:pPr>
            <a:r>
              <a:rPr sz="2200" dirty="0">
                <a:latin typeface="Arial"/>
                <a:cs typeface="Arial"/>
              </a:rPr>
              <a:t>The </a:t>
            </a:r>
            <a:r>
              <a:rPr sz="2200" spc="-5" dirty="0">
                <a:latin typeface="Arial"/>
                <a:cs typeface="Arial"/>
              </a:rPr>
              <a:t>popular </a:t>
            </a:r>
            <a:r>
              <a:rPr sz="2200" dirty="0">
                <a:latin typeface="Arial"/>
                <a:cs typeface="Arial"/>
              </a:rPr>
              <a:t>report </a:t>
            </a:r>
            <a:r>
              <a:rPr sz="2200" spc="-5" dirty="0">
                <a:latin typeface="Arial"/>
                <a:cs typeface="Arial"/>
              </a:rPr>
              <a:t>is </a:t>
            </a:r>
            <a:r>
              <a:rPr sz="2200" dirty="0">
                <a:latin typeface="Arial"/>
                <a:cs typeface="Arial"/>
              </a:rPr>
              <a:t>one </a:t>
            </a:r>
            <a:r>
              <a:rPr sz="2200" spc="-5" dirty="0">
                <a:latin typeface="Arial"/>
                <a:cs typeface="Arial"/>
              </a:rPr>
              <a:t>which gives emphasis </a:t>
            </a:r>
            <a:r>
              <a:rPr sz="2200" dirty="0">
                <a:latin typeface="Arial"/>
                <a:cs typeface="Arial"/>
              </a:rPr>
              <a:t>on </a:t>
            </a:r>
            <a:r>
              <a:rPr sz="2200" spc="-5" dirty="0">
                <a:latin typeface="Arial"/>
                <a:cs typeface="Arial"/>
              </a:rPr>
              <a:t>simplicity  </a:t>
            </a:r>
            <a:r>
              <a:rPr sz="2200" dirty="0">
                <a:latin typeface="Arial"/>
                <a:cs typeface="Arial"/>
              </a:rPr>
              <a:t>and</a:t>
            </a:r>
            <a:r>
              <a:rPr sz="2200" spc="-5" dirty="0">
                <a:latin typeface="Arial"/>
                <a:cs typeface="Arial"/>
              </a:rPr>
              <a:t> attractiveness.</a:t>
            </a:r>
            <a:endParaRPr sz="2200">
              <a:latin typeface="Arial"/>
              <a:cs typeface="Arial"/>
            </a:endParaRPr>
          </a:p>
          <a:p>
            <a:pPr marL="469845" marR="5079" indent="-457146" algn="just">
              <a:lnSpc>
                <a:spcPts val="2590"/>
              </a:lnSpc>
              <a:spcBef>
                <a:spcPts val="1420"/>
              </a:spcBef>
              <a:buChar char="•"/>
              <a:tabLst>
                <a:tab pos="469845" algn="l"/>
              </a:tabLst>
            </a:pPr>
            <a:r>
              <a:rPr sz="2200" dirty="0">
                <a:latin typeface="Arial"/>
                <a:cs typeface="Arial"/>
              </a:rPr>
              <a:t>The </a:t>
            </a:r>
            <a:r>
              <a:rPr sz="2200" spc="-5" dirty="0">
                <a:latin typeface="Arial"/>
                <a:cs typeface="Arial"/>
              </a:rPr>
              <a:t>simplification should </a:t>
            </a:r>
            <a:r>
              <a:rPr sz="2200" dirty="0">
                <a:latin typeface="Arial"/>
                <a:cs typeface="Arial"/>
              </a:rPr>
              <a:t>be sought through </a:t>
            </a:r>
            <a:r>
              <a:rPr sz="2200" spc="-5" dirty="0">
                <a:latin typeface="Arial"/>
                <a:cs typeface="Arial"/>
              </a:rPr>
              <a:t>clear writing,  minimization </a:t>
            </a:r>
            <a:r>
              <a:rPr sz="2200" dirty="0">
                <a:latin typeface="Arial"/>
                <a:cs typeface="Arial"/>
              </a:rPr>
              <a:t>of </a:t>
            </a:r>
            <a:r>
              <a:rPr sz="2200" spc="-5" dirty="0">
                <a:latin typeface="Arial"/>
                <a:cs typeface="Arial"/>
              </a:rPr>
              <a:t>technical, particularly mathematical, details </a:t>
            </a:r>
            <a:r>
              <a:rPr sz="2200" dirty="0">
                <a:latin typeface="Arial"/>
                <a:cs typeface="Arial"/>
              </a:rPr>
              <a:t>and  </a:t>
            </a:r>
            <a:r>
              <a:rPr sz="2200" spc="-5" dirty="0">
                <a:latin typeface="Arial"/>
                <a:cs typeface="Arial"/>
              </a:rPr>
              <a:t>liberal </a:t>
            </a:r>
            <a:r>
              <a:rPr sz="2200" dirty="0">
                <a:latin typeface="Arial"/>
                <a:cs typeface="Arial"/>
              </a:rPr>
              <a:t>use of charts and </a:t>
            </a:r>
            <a:r>
              <a:rPr sz="2200" spc="-5" dirty="0">
                <a:latin typeface="Arial"/>
                <a:cs typeface="Arial"/>
              </a:rPr>
              <a:t>diagrams.</a:t>
            </a:r>
            <a:endParaRPr sz="2200">
              <a:latin typeface="Arial"/>
              <a:cs typeface="Arial"/>
            </a:endParaRPr>
          </a:p>
          <a:p>
            <a:pPr marL="469845" marR="5079" indent="-457146" algn="just">
              <a:lnSpc>
                <a:spcPct val="100499"/>
              </a:lnSpc>
              <a:spcBef>
                <a:spcPts val="1280"/>
              </a:spcBef>
              <a:buChar char="•"/>
              <a:tabLst>
                <a:tab pos="469845" algn="l"/>
              </a:tabLst>
            </a:pPr>
            <a:r>
              <a:rPr sz="2200" spc="-5" dirty="0">
                <a:latin typeface="Arial"/>
                <a:cs typeface="Arial"/>
              </a:rPr>
              <a:t>Attractive layout along with </a:t>
            </a:r>
            <a:r>
              <a:rPr sz="2200" dirty="0">
                <a:latin typeface="Arial"/>
                <a:cs typeface="Arial"/>
              </a:rPr>
              <a:t>large </a:t>
            </a:r>
            <a:r>
              <a:rPr sz="2200" spc="-5" dirty="0">
                <a:latin typeface="Arial"/>
                <a:cs typeface="Arial"/>
              </a:rPr>
              <a:t>print, </a:t>
            </a:r>
            <a:r>
              <a:rPr sz="2200" dirty="0">
                <a:latin typeface="Arial"/>
                <a:cs typeface="Arial"/>
              </a:rPr>
              <a:t>many </a:t>
            </a:r>
            <a:r>
              <a:rPr sz="2200" spc="-5" dirty="0">
                <a:latin typeface="Arial"/>
                <a:cs typeface="Arial"/>
              </a:rPr>
              <a:t>subheadings, </a:t>
            </a:r>
            <a:r>
              <a:rPr sz="2200" dirty="0">
                <a:latin typeface="Arial"/>
                <a:cs typeface="Arial"/>
              </a:rPr>
              <a:t>even  an </a:t>
            </a:r>
            <a:r>
              <a:rPr sz="2200" spc="-5" dirty="0">
                <a:latin typeface="Arial"/>
                <a:cs typeface="Arial"/>
              </a:rPr>
              <a:t>occasional </a:t>
            </a:r>
            <a:r>
              <a:rPr sz="2200" dirty="0">
                <a:latin typeface="Arial"/>
                <a:cs typeface="Arial"/>
              </a:rPr>
              <a:t>cartoon now and then </a:t>
            </a:r>
            <a:r>
              <a:rPr sz="2200" spc="-5" dirty="0">
                <a:latin typeface="Arial"/>
                <a:cs typeface="Arial"/>
              </a:rPr>
              <a:t>is </a:t>
            </a:r>
            <a:r>
              <a:rPr sz="2200" dirty="0">
                <a:latin typeface="Arial"/>
                <a:cs typeface="Arial"/>
              </a:rPr>
              <a:t>another </a:t>
            </a:r>
            <a:r>
              <a:rPr sz="2200" spc="-5" dirty="0">
                <a:latin typeface="Arial"/>
                <a:cs typeface="Arial"/>
              </a:rPr>
              <a:t>characteristic  </a:t>
            </a:r>
            <a:r>
              <a:rPr sz="2200" dirty="0">
                <a:latin typeface="Arial"/>
                <a:cs typeface="Arial"/>
              </a:rPr>
              <a:t>feature of the </a:t>
            </a:r>
            <a:r>
              <a:rPr sz="2200" spc="-5" dirty="0">
                <a:latin typeface="Arial"/>
                <a:cs typeface="Arial"/>
              </a:rPr>
              <a:t>popular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report.</a:t>
            </a:r>
            <a:endParaRPr sz="2200">
              <a:latin typeface="Arial"/>
              <a:cs typeface="Arial"/>
            </a:endParaRPr>
          </a:p>
          <a:p>
            <a:pPr marL="469845" marR="5079" indent="-457146" algn="just">
              <a:lnSpc>
                <a:spcPct val="102699"/>
              </a:lnSpc>
              <a:spcBef>
                <a:spcPts val="1175"/>
              </a:spcBef>
              <a:buChar char="•"/>
              <a:tabLst>
                <a:tab pos="469845" algn="l"/>
              </a:tabLst>
            </a:pPr>
            <a:r>
              <a:rPr sz="2200" spc="-5" dirty="0">
                <a:latin typeface="Arial"/>
                <a:cs typeface="Arial"/>
              </a:rPr>
              <a:t>Besides, in </a:t>
            </a:r>
            <a:r>
              <a:rPr sz="2200" dirty="0">
                <a:latin typeface="Arial"/>
                <a:cs typeface="Arial"/>
              </a:rPr>
              <a:t>such a report </a:t>
            </a:r>
            <a:r>
              <a:rPr sz="2200" spc="-5" dirty="0">
                <a:latin typeface="Arial"/>
                <a:cs typeface="Arial"/>
              </a:rPr>
              <a:t>emphasis is given </a:t>
            </a:r>
            <a:r>
              <a:rPr sz="2200" dirty="0">
                <a:latin typeface="Arial"/>
                <a:cs typeface="Arial"/>
              </a:rPr>
              <a:t>on </a:t>
            </a:r>
            <a:r>
              <a:rPr sz="2200" spc="-5" dirty="0">
                <a:latin typeface="Arial"/>
                <a:cs typeface="Arial"/>
              </a:rPr>
              <a:t>practical </a:t>
            </a:r>
            <a:r>
              <a:rPr sz="2200" dirty="0">
                <a:latin typeface="Arial"/>
                <a:cs typeface="Arial"/>
              </a:rPr>
              <a:t>aspects  and </a:t>
            </a:r>
            <a:r>
              <a:rPr sz="2200" spc="-5" dirty="0">
                <a:latin typeface="Arial"/>
                <a:cs typeface="Arial"/>
              </a:rPr>
              <a:t>policy implications.</a:t>
            </a:r>
            <a:endParaRPr sz="2200">
              <a:latin typeface="Arial"/>
              <a:cs typeface="Arial"/>
            </a:endParaRPr>
          </a:p>
          <a:p>
            <a:pPr marL="469845" marR="5079" indent="-457146" algn="just">
              <a:lnSpc>
                <a:spcPct val="102699"/>
              </a:lnSpc>
              <a:spcBef>
                <a:spcPts val="1175"/>
              </a:spcBef>
              <a:buChar char="•"/>
              <a:tabLst>
                <a:tab pos="469845" algn="l"/>
              </a:tabLst>
            </a:pPr>
            <a:r>
              <a:rPr sz="2200" dirty="0">
                <a:latin typeface="Arial"/>
                <a:cs typeface="Arial"/>
              </a:rPr>
              <a:t>This report </a:t>
            </a:r>
            <a:r>
              <a:rPr sz="2200" spc="-5" dirty="0">
                <a:latin typeface="Arial"/>
                <a:cs typeface="Arial"/>
              </a:rPr>
              <a:t>gives emphasis </a:t>
            </a:r>
            <a:r>
              <a:rPr sz="2200" dirty="0">
                <a:latin typeface="Arial"/>
                <a:cs typeface="Arial"/>
              </a:rPr>
              <a:t>on </a:t>
            </a:r>
            <a:r>
              <a:rPr sz="2200" spc="-5" dirty="0">
                <a:latin typeface="Arial"/>
                <a:cs typeface="Arial"/>
              </a:rPr>
              <a:t>simplicity </a:t>
            </a:r>
            <a:r>
              <a:rPr sz="2200" dirty="0">
                <a:latin typeface="Arial"/>
                <a:cs typeface="Arial"/>
              </a:rPr>
              <a:t>and </a:t>
            </a:r>
            <a:r>
              <a:rPr sz="2200" spc="-5" dirty="0">
                <a:latin typeface="Arial"/>
                <a:cs typeface="Arial"/>
              </a:rPr>
              <a:t>policy implications  </a:t>
            </a:r>
            <a:r>
              <a:rPr sz="2200" dirty="0">
                <a:latin typeface="Arial"/>
                <a:cs typeface="Arial"/>
              </a:rPr>
              <a:t>from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the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operational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point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of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spc="-30" dirty="0">
                <a:latin typeface="Arial"/>
                <a:cs typeface="Arial"/>
              </a:rPr>
              <a:t>view,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avoiding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the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technical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details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0739" y="6331203"/>
            <a:ext cx="4098925" cy="351376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2200" dirty="0">
                <a:latin typeface="Arial"/>
                <a:cs typeface="Arial"/>
              </a:rPr>
              <a:t>of </a:t>
            </a:r>
            <a:r>
              <a:rPr sz="2200" spc="-5" dirty="0">
                <a:latin typeface="Arial"/>
                <a:cs typeface="Arial"/>
              </a:rPr>
              <a:t>all </a:t>
            </a:r>
            <a:r>
              <a:rPr sz="2200" dirty="0">
                <a:latin typeface="Arial"/>
                <a:cs typeface="Arial"/>
              </a:rPr>
              <a:t>sorts to the extent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possible.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13116" y="6433821"/>
            <a:ext cx="193675" cy="197488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1200" spc="-5" dirty="0">
                <a:solidFill>
                  <a:srgbClr val="898989"/>
                </a:solidFill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40739" y="6295856"/>
            <a:ext cx="783590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425"/>
              </a:lnSpc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http://www.umuc.edu/current-students/learning-resources/writing-center/online-guide-to-writing/tutorial/chapter2/ch2-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87716" y="6448256"/>
            <a:ext cx="244475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0740" y="6472640"/>
            <a:ext cx="5245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425"/>
              </a:lnSpc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04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.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h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tml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12140" y="172211"/>
            <a:ext cx="7462520" cy="5816600"/>
          </a:xfrm>
          <a:prstGeom prst="rect">
            <a:avLst/>
          </a:prstGeom>
        </p:spPr>
        <p:txBody>
          <a:bodyPr vert="horz" wrap="square" lIns="0" tIns="165080" rIns="0" bIns="0" rtlCol="0">
            <a:spAutoFit/>
          </a:bodyPr>
          <a:lstStyle/>
          <a:p>
            <a:pPr marL="12698">
              <a:spcBef>
                <a:spcPts val="1299"/>
              </a:spcBef>
            </a:pPr>
            <a:r>
              <a:rPr sz="2000" b="1" spc="-20" dirty="0">
                <a:latin typeface="Arial"/>
                <a:cs typeface="Arial"/>
              </a:rPr>
              <a:t>Targeting </a:t>
            </a:r>
            <a:r>
              <a:rPr sz="2000" b="1" spc="-40" dirty="0">
                <a:latin typeface="Arial"/>
                <a:cs typeface="Arial"/>
              </a:rPr>
              <a:t>Your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Audience</a:t>
            </a:r>
            <a:endParaRPr sz="2000">
              <a:latin typeface="Arial"/>
              <a:cs typeface="Arial"/>
            </a:endParaRPr>
          </a:p>
          <a:p>
            <a:pPr marL="301590" marR="270478" indent="-288891" algn="just">
              <a:spcBef>
                <a:spcPts val="1200"/>
              </a:spcBef>
              <a:buChar char="•"/>
              <a:tabLst>
                <a:tab pos="301590" algn="l"/>
              </a:tabLst>
            </a:pPr>
            <a:r>
              <a:rPr sz="2000" dirty="0">
                <a:latin typeface="Arial"/>
                <a:cs typeface="Arial"/>
              </a:rPr>
              <a:t>No </a:t>
            </a:r>
            <a:r>
              <a:rPr sz="2000" spc="-5" dirty="0">
                <a:latin typeface="Arial"/>
                <a:cs typeface="Arial"/>
              </a:rPr>
              <a:t>matter </a:t>
            </a:r>
            <a:r>
              <a:rPr sz="2000" dirty="0">
                <a:latin typeface="Arial"/>
                <a:cs typeface="Arial"/>
              </a:rPr>
              <a:t>what </a:t>
            </a:r>
            <a:r>
              <a:rPr sz="2000" spc="-5" dirty="0">
                <a:latin typeface="Arial"/>
                <a:cs typeface="Arial"/>
              </a:rPr>
              <a:t>type </a:t>
            </a:r>
            <a:r>
              <a:rPr sz="2000" dirty="0">
                <a:latin typeface="Arial"/>
                <a:cs typeface="Arial"/>
              </a:rPr>
              <a:t>of writing you </a:t>
            </a:r>
            <a:r>
              <a:rPr sz="2000" spc="-5" dirty="0">
                <a:latin typeface="Arial"/>
                <a:cs typeface="Arial"/>
              </a:rPr>
              <a:t>are </a:t>
            </a:r>
            <a:r>
              <a:rPr sz="2000" dirty="0">
                <a:latin typeface="Arial"/>
                <a:cs typeface="Arial"/>
              </a:rPr>
              <a:t>doing, you should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plan  </a:t>
            </a:r>
            <a:r>
              <a:rPr sz="2000" spc="-5" dirty="0">
                <a:latin typeface="Arial"/>
                <a:cs typeface="Arial"/>
              </a:rPr>
              <a:t>to write to someone-that </a:t>
            </a:r>
            <a:r>
              <a:rPr sz="2000" dirty="0">
                <a:latin typeface="Arial"/>
                <a:cs typeface="Arial"/>
              </a:rPr>
              <a:t>is, you should </a:t>
            </a:r>
            <a:r>
              <a:rPr sz="2000" spc="-5" dirty="0">
                <a:latin typeface="Arial"/>
                <a:cs typeface="Arial"/>
              </a:rPr>
              <a:t>target </a:t>
            </a:r>
            <a:r>
              <a:rPr sz="2000" dirty="0">
                <a:latin typeface="Arial"/>
                <a:cs typeface="Arial"/>
              </a:rPr>
              <a:t>an audience </a:t>
            </a:r>
            <a:r>
              <a:rPr sz="2000" spc="-5" dirty="0">
                <a:latin typeface="Arial"/>
                <a:cs typeface="Arial"/>
              </a:rPr>
              <a:t>for  </a:t>
            </a:r>
            <a:r>
              <a:rPr sz="2000" dirty="0">
                <a:latin typeface="Arial"/>
                <a:cs typeface="Arial"/>
              </a:rPr>
              <a:t>your writing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assignment.</a:t>
            </a:r>
            <a:endParaRPr sz="2000">
              <a:latin typeface="Arial"/>
              <a:cs typeface="Arial"/>
            </a:endParaRPr>
          </a:p>
          <a:p>
            <a:pPr marL="301590" marR="305400" indent="-288891" algn="just">
              <a:spcBef>
                <a:spcPts val="1200"/>
              </a:spcBef>
              <a:buChar char="•"/>
              <a:tabLst>
                <a:tab pos="301590" algn="l"/>
              </a:tabLst>
            </a:pPr>
            <a:r>
              <a:rPr sz="2000" dirty="0">
                <a:latin typeface="Arial"/>
                <a:cs typeface="Arial"/>
              </a:rPr>
              <a:t>Audience analysis is crucial </a:t>
            </a:r>
            <a:r>
              <a:rPr sz="2000" spc="-5" dirty="0">
                <a:latin typeface="Arial"/>
                <a:cs typeface="Arial"/>
              </a:rPr>
              <a:t>to understanding </a:t>
            </a:r>
            <a:r>
              <a:rPr sz="2000" dirty="0">
                <a:latin typeface="Arial"/>
                <a:cs typeface="Arial"/>
              </a:rPr>
              <a:t>what should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go  </a:t>
            </a:r>
            <a:r>
              <a:rPr sz="2000" spc="-5" dirty="0">
                <a:latin typeface="Arial"/>
                <a:cs typeface="Arial"/>
              </a:rPr>
              <a:t>into </a:t>
            </a:r>
            <a:r>
              <a:rPr sz="2000" dirty="0">
                <a:latin typeface="Arial"/>
                <a:cs typeface="Arial"/>
              </a:rPr>
              <a:t>each piece of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writing.</a:t>
            </a:r>
            <a:endParaRPr sz="2000">
              <a:latin typeface="Arial"/>
              <a:cs typeface="Arial"/>
            </a:endParaRPr>
          </a:p>
          <a:p>
            <a:pPr marL="301590" marR="5079" indent="-288891">
              <a:spcBef>
                <a:spcPts val="1200"/>
              </a:spcBef>
              <a:buChar char="•"/>
              <a:tabLst>
                <a:tab pos="300955" algn="l"/>
                <a:tab pos="301590" algn="l"/>
              </a:tabLst>
            </a:pPr>
            <a:r>
              <a:rPr sz="2000" spc="-20" dirty="0">
                <a:latin typeface="Arial"/>
                <a:cs typeface="Arial"/>
              </a:rPr>
              <a:t>We </a:t>
            </a:r>
            <a:r>
              <a:rPr sz="2000" dirty="0">
                <a:latin typeface="Arial"/>
                <a:cs typeface="Arial"/>
              </a:rPr>
              <a:t>should consider your </a:t>
            </a:r>
            <a:r>
              <a:rPr sz="2000" spc="-5" dirty="0">
                <a:latin typeface="Arial"/>
                <a:cs typeface="Arial"/>
              </a:rPr>
              <a:t>audience’s </a:t>
            </a:r>
            <a:r>
              <a:rPr sz="2000" dirty="0">
                <a:latin typeface="Arial"/>
                <a:cs typeface="Arial"/>
              </a:rPr>
              <a:t>needs in our </a:t>
            </a:r>
            <a:r>
              <a:rPr sz="2000" spc="-5" dirty="0">
                <a:latin typeface="Arial"/>
                <a:cs typeface="Arial"/>
              </a:rPr>
              <a:t>research; </a:t>
            </a:r>
            <a:r>
              <a:rPr sz="2000" dirty="0">
                <a:latin typeface="Arial"/>
                <a:cs typeface="Arial"/>
              </a:rPr>
              <a:t>our  </a:t>
            </a:r>
            <a:r>
              <a:rPr sz="2000" spc="-5" dirty="0">
                <a:latin typeface="Arial"/>
                <a:cs typeface="Arial"/>
              </a:rPr>
              <a:t>content; the background information </a:t>
            </a:r>
            <a:r>
              <a:rPr sz="2000" dirty="0">
                <a:latin typeface="Arial"/>
                <a:cs typeface="Arial"/>
              </a:rPr>
              <a:t>we provide; our </a:t>
            </a:r>
            <a:r>
              <a:rPr sz="2000" spc="-5" dirty="0">
                <a:latin typeface="Arial"/>
                <a:cs typeface="Arial"/>
              </a:rPr>
              <a:t>tone, style,  </a:t>
            </a:r>
            <a:r>
              <a:rPr sz="2000" dirty="0">
                <a:latin typeface="Arial"/>
                <a:cs typeface="Arial"/>
              </a:rPr>
              <a:t>and wording; and </a:t>
            </a:r>
            <a:r>
              <a:rPr sz="2000" spc="-5" dirty="0">
                <a:latin typeface="Arial"/>
                <a:cs typeface="Arial"/>
              </a:rPr>
              <a:t>the frequency </a:t>
            </a:r>
            <a:r>
              <a:rPr sz="2000" dirty="0">
                <a:latin typeface="Arial"/>
                <a:cs typeface="Arial"/>
              </a:rPr>
              <a:t>with which we </a:t>
            </a:r>
            <a:r>
              <a:rPr sz="2000" spc="-5" dirty="0">
                <a:latin typeface="Arial"/>
                <a:cs typeface="Arial"/>
              </a:rPr>
              <a:t>define  </a:t>
            </a:r>
            <a:r>
              <a:rPr sz="2000" spc="-20" dirty="0">
                <a:latin typeface="Arial"/>
                <a:cs typeface="Arial"/>
              </a:rPr>
              <a:t>terminology.</a:t>
            </a:r>
            <a:endParaRPr sz="2000">
              <a:latin typeface="Arial"/>
              <a:cs typeface="Arial"/>
            </a:endParaRPr>
          </a:p>
          <a:p>
            <a:pPr marL="301590" marR="856514" indent="-288891">
              <a:spcBef>
                <a:spcPts val="1200"/>
              </a:spcBef>
              <a:buChar char="•"/>
              <a:tabLst>
                <a:tab pos="300955" algn="l"/>
                <a:tab pos="301590" algn="l"/>
              </a:tabLst>
            </a:pPr>
            <a:r>
              <a:rPr sz="2000" dirty="0">
                <a:latin typeface="Arial"/>
                <a:cs typeface="Arial"/>
              </a:rPr>
              <a:t>Analyzing our audience will help us </a:t>
            </a:r>
            <a:r>
              <a:rPr sz="2000" spc="-5" dirty="0">
                <a:latin typeface="Arial"/>
                <a:cs typeface="Arial"/>
              </a:rPr>
              <a:t>make the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necessary  </a:t>
            </a:r>
            <a:r>
              <a:rPr sz="2000" dirty="0">
                <a:latin typeface="Arial"/>
                <a:cs typeface="Arial"/>
              </a:rPr>
              <a:t>decisions about what you will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write.</a:t>
            </a:r>
            <a:endParaRPr sz="2000">
              <a:latin typeface="Arial"/>
              <a:cs typeface="Arial"/>
            </a:endParaRPr>
          </a:p>
          <a:p>
            <a:pPr marL="301590" marR="220953" indent="-288891">
              <a:spcBef>
                <a:spcPts val="1200"/>
              </a:spcBef>
              <a:buChar char="•"/>
              <a:tabLst>
                <a:tab pos="300955" algn="l"/>
                <a:tab pos="301590" algn="l"/>
              </a:tabLst>
            </a:pPr>
            <a:r>
              <a:rPr sz="2000" spc="-5" dirty="0">
                <a:latin typeface="Arial"/>
                <a:cs typeface="Arial"/>
              </a:rPr>
              <a:t>Many students assume that the instructor </a:t>
            </a:r>
            <a:r>
              <a:rPr sz="200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the primary  </a:t>
            </a:r>
            <a:r>
              <a:rPr sz="2000" dirty="0">
                <a:latin typeface="Arial"/>
                <a:cs typeface="Arial"/>
              </a:rPr>
              <a:t>audience </a:t>
            </a:r>
            <a:r>
              <a:rPr sz="2000" spc="-5" dirty="0">
                <a:latin typeface="Arial"/>
                <a:cs typeface="Arial"/>
              </a:rPr>
              <a:t>for the </a:t>
            </a:r>
            <a:r>
              <a:rPr sz="2000" dirty="0">
                <a:latin typeface="Arial"/>
                <a:cs typeface="Arial"/>
              </a:rPr>
              <a:t>writing. </a:t>
            </a:r>
            <a:r>
              <a:rPr sz="2000" spc="-5" dirty="0">
                <a:latin typeface="Arial"/>
                <a:cs typeface="Arial"/>
              </a:rPr>
              <a:t>Although </a:t>
            </a:r>
            <a:r>
              <a:rPr sz="2000" dirty="0">
                <a:latin typeface="Arial"/>
                <a:cs typeface="Arial"/>
              </a:rPr>
              <a:t>our </a:t>
            </a:r>
            <a:r>
              <a:rPr sz="2000" spc="-5" dirty="0">
                <a:latin typeface="Arial"/>
                <a:cs typeface="Arial"/>
              </a:rPr>
              <a:t>instructor may </a:t>
            </a:r>
            <a:r>
              <a:rPr sz="2000" dirty="0">
                <a:latin typeface="Arial"/>
                <a:cs typeface="Arial"/>
              </a:rPr>
              <a:t>be our  audience </a:t>
            </a:r>
            <a:r>
              <a:rPr sz="2000" spc="-5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an </a:t>
            </a:r>
            <a:r>
              <a:rPr sz="2000" spc="-25" dirty="0">
                <a:latin typeface="Arial"/>
                <a:cs typeface="Arial"/>
              </a:rPr>
              <a:t>essay, </a:t>
            </a:r>
            <a:r>
              <a:rPr sz="2000" dirty="0">
                <a:latin typeface="Arial"/>
                <a:cs typeface="Arial"/>
              </a:rPr>
              <a:t>he or she </a:t>
            </a:r>
            <a:r>
              <a:rPr sz="2000" spc="-5" dirty="0">
                <a:latin typeface="Arial"/>
                <a:cs typeface="Arial"/>
              </a:rPr>
              <a:t>may </a:t>
            </a:r>
            <a:r>
              <a:rPr sz="2000" dirty="0">
                <a:latin typeface="Arial"/>
                <a:cs typeface="Arial"/>
              </a:rPr>
              <a:t>also expect you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write  for </a:t>
            </a:r>
            <a:r>
              <a:rPr sz="2000" dirty="0">
                <a:latin typeface="Arial"/>
                <a:cs typeface="Arial"/>
              </a:rPr>
              <a:t>our </a:t>
            </a:r>
            <a:r>
              <a:rPr sz="2000" spc="-5" dirty="0">
                <a:latin typeface="Arial"/>
                <a:cs typeface="Arial"/>
              </a:rPr>
              <a:t>classmates </a:t>
            </a:r>
            <a:r>
              <a:rPr sz="200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others </a:t>
            </a:r>
            <a:r>
              <a:rPr sz="2000" dirty="0">
                <a:latin typeface="Arial"/>
                <a:cs typeface="Arial"/>
              </a:rPr>
              <a:t>in our field of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study.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40739" y="6295856"/>
            <a:ext cx="783590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425"/>
              </a:lnSpc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http://www.umuc.edu/current-students/learning-resources/writing-center/online-guide-to-writing/tutorial/chapter2/ch2-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87716" y="6448256"/>
            <a:ext cx="244475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0740" y="6472640"/>
            <a:ext cx="5245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425"/>
              </a:lnSpc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04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.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h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tml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12140" y="172211"/>
            <a:ext cx="7842884" cy="4902200"/>
          </a:xfrm>
          <a:prstGeom prst="rect">
            <a:avLst/>
          </a:prstGeom>
        </p:spPr>
        <p:txBody>
          <a:bodyPr vert="horz" wrap="square" lIns="0" tIns="165080" rIns="0" bIns="0" rtlCol="0">
            <a:spAutoFit/>
          </a:bodyPr>
          <a:lstStyle/>
          <a:p>
            <a:pPr marL="12698">
              <a:spcBef>
                <a:spcPts val="1299"/>
              </a:spcBef>
            </a:pPr>
            <a:r>
              <a:rPr sz="2000" b="1" spc="-20" dirty="0">
                <a:latin typeface="Arial"/>
                <a:cs typeface="Arial"/>
              </a:rPr>
              <a:t>Targeting </a:t>
            </a:r>
            <a:r>
              <a:rPr sz="2000" b="1" spc="-40" dirty="0">
                <a:latin typeface="Arial"/>
                <a:cs typeface="Arial"/>
              </a:rPr>
              <a:t>Your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Audience</a:t>
            </a:r>
            <a:endParaRPr sz="2000">
              <a:latin typeface="Arial"/>
              <a:cs typeface="Arial"/>
            </a:endParaRPr>
          </a:p>
          <a:p>
            <a:pPr marL="301590" marR="5079" indent="-288891" algn="just">
              <a:spcBef>
                <a:spcPts val="1200"/>
              </a:spcBef>
              <a:buChar char="•"/>
              <a:tabLst>
                <a:tab pos="301590" algn="l"/>
              </a:tabLst>
            </a:pP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addition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knowing who your audience is, we </a:t>
            </a:r>
            <a:r>
              <a:rPr sz="2000" spc="-5" dirty="0">
                <a:latin typeface="Arial"/>
                <a:cs typeface="Arial"/>
              </a:rPr>
              <a:t>must understand  the purpose </a:t>
            </a:r>
            <a:r>
              <a:rPr sz="2000" dirty="0">
                <a:latin typeface="Arial"/>
                <a:cs typeface="Arial"/>
              </a:rPr>
              <a:t>of your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writing.</a:t>
            </a:r>
            <a:endParaRPr sz="2000">
              <a:latin typeface="Arial"/>
              <a:cs typeface="Arial"/>
            </a:endParaRPr>
          </a:p>
          <a:p>
            <a:pPr marL="301590" marR="5079" indent="-288891" algn="just">
              <a:spcBef>
                <a:spcPts val="1200"/>
              </a:spcBef>
              <a:buChar char="•"/>
              <a:tabLst>
                <a:tab pos="301590" algn="l"/>
              </a:tabLst>
            </a:pPr>
            <a:r>
              <a:rPr sz="2000" spc="-10" dirty="0">
                <a:latin typeface="Arial"/>
                <a:cs typeface="Arial"/>
              </a:rPr>
              <a:t>Writers </a:t>
            </a:r>
            <a:r>
              <a:rPr sz="2000" dirty="0">
                <a:latin typeface="Arial"/>
                <a:cs typeface="Arial"/>
              </a:rPr>
              <a:t>always have a specific </a:t>
            </a:r>
            <a:r>
              <a:rPr sz="2000" spc="-5" dirty="0">
                <a:latin typeface="Arial"/>
                <a:cs typeface="Arial"/>
              </a:rPr>
              <a:t>reason for writing,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purpose  </a:t>
            </a:r>
            <a:r>
              <a:rPr sz="2000" dirty="0">
                <a:latin typeface="Arial"/>
                <a:cs typeface="Arial"/>
              </a:rPr>
              <a:t>includes </a:t>
            </a:r>
            <a:r>
              <a:rPr sz="2000" spc="-5" dirty="0">
                <a:latin typeface="Arial"/>
                <a:cs typeface="Arial"/>
              </a:rPr>
              <a:t>what the author intends to </a:t>
            </a:r>
            <a:r>
              <a:rPr sz="2000" dirty="0">
                <a:latin typeface="Arial"/>
                <a:cs typeface="Arial"/>
              </a:rPr>
              <a:t>accomplish in </a:t>
            </a:r>
            <a:r>
              <a:rPr sz="2000" spc="-5" dirty="0">
                <a:latin typeface="Arial"/>
                <a:cs typeface="Arial"/>
              </a:rPr>
              <a:t>the writing </a:t>
            </a:r>
            <a:r>
              <a:rPr sz="2000" dirty="0">
                <a:latin typeface="Arial"/>
                <a:cs typeface="Arial"/>
              </a:rPr>
              <a:t>and  how </a:t>
            </a:r>
            <a:r>
              <a:rPr sz="2000" spc="-5" dirty="0">
                <a:latin typeface="Arial"/>
                <a:cs typeface="Arial"/>
              </a:rPr>
              <a:t>the author wants the reader to </a:t>
            </a:r>
            <a:r>
              <a:rPr sz="2000" dirty="0">
                <a:latin typeface="Arial"/>
                <a:cs typeface="Arial"/>
              </a:rPr>
              <a:t>use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information.</a:t>
            </a:r>
            <a:endParaRPr sz="2000">
              <a:latin typeface="Arial"/>
              <a:cs typeface="Arial"/>
            </a:endParaRPr>
          </a:p>
          <a:p>
            <a:pPr marL="301590" marR="5079" indent="-288891" algn="just">
              <a:spcBef>
                <a:spcPts val="1200"/>
              </a:spcBef>
              <a:buChar char="•"/>
              <a:tabLst>
                <a:tab pos="301590" algn="l"/>
              </a:tabLst>
            </a:pPr>
            <a:r>
              <a:rPr sz="2000" spc="-5" dirty="0">
                <a:latin typeface="Arial"/>
                <a:cs typeface="Arial"/>
              </a:rPr>
              <a:t>Purpose </a:t>
            </a:r>
            <a:r>
              <a:rPr sz="2000" dirty="0">
                <a:latin typeface="Arial"/>
                <a:cs typeface="Arial"/>
              </a:rPr>
              <a:t>bridges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gap </a:t>
            </a:r>
            <a:r>
              <a:rPr sz="2000" spc="-5" dirty="0">
                <a:latin typeface="Arial"/>
                <a:cs typeface="Arial"/>
              </a:rPr>
              <a:t>between </a:t>
            </a:r>
            <a:r>
              <a:rPr sz="2000" dirty="0">
                <a:latin typeface="Arial"/>
                <a:cs typeface="Arial"/>
              </a:rPr>
              <a:t>audience and </a:t>
            </a:r>
            <a:r>
              <a:rPr sz="2000" spc="-5" dirty="0">
                <a:latin typeface="Arial"/>
                <a:cs typeface="Arial"/>
              </a:rPr>
              <a:t>content, </a:t>
            </a:r>
            <a:r>
              <a:rPr sz="2000" dirty="0">
                <a:latin typeface="Arial"/>
                <a:cs typeface="Arial"/>
              </a:rPr>
              <a:t>linking  </a:t>
            </a:r>
            <a:r>
              <a:rPr sz="2000" spc="-5" dirty="0">
                <a:latin typeface="Arial"/>
                <a:cs typeface="Arial"/>
              </a:rPr>
              <a:t>them </a:t>
            </a:r>
            <a:r>
              <a:rPr sz="2000" dirty="0">
                <a:latin typeface="Arial"/>
                <a:cs typeface="Arial"/>
              </a:rPr>
              <a:t>inextricably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you,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writer.</a:t>
            </a:r>
            <a:endParaRPr sz="2000">
              <a:latin typeface="Arial"/>
              <a:cs typeface="Arial"/>
            </a:endParaRPr>
          </a:p>
          <a:p>
            <a:pPr marL="301590" indent="-288891">
              <a:spcBef>
                <a:spcPts val="1200"/>
              </a:spcBef>
              <a:buChar char="•"/>
              <a:tabLst>
                <a:tab pos="300955" algn="l"/>
                <a:tab pos="301590" algn="l"/>
              </a:tabLst>
            </a:pPr>
            <a:r>
              <a:rPr sz="2000" spc="-5" dirty="0">
                <a:latin typeface="Arial"/>
                <a:cs typeface="Arial"/>
              </a:rPr>
              <a:t>Our purpose </a:t>
            </a:r>
            <a:r>
              <a:rPr sz="2000" dirty="0">
                <a:latin typeface="Arial"/>
                <a:cs typeface="Arial"/>
              </a:rPr>
              <a:t>is not </a:t>
            </a:r>
            <a:r>
              <a:rPr sz="2000" spc="-5" dirty="0">
                <a:latin typeface="Arial"/>
                <a:cs typeface="Arial"/>
              </a:rPr>
              <a:t>the same </a:t>
            </a:r>
            <a:r>
              <a:rPr sz="2000" dirty="0">
                <a:latin typeface="Arial"/>
                <a:cs typeface="Arial"/>
              </a:rPr>
              <a:t>as our </a:t>
            </a:r>
            <a:r>
              <a:rPr sz="2000" spc="-5" dirty="0">
                <a:latin typeface="Arial"/>
                <a:cs typeface="Arial"/>
              </a:rPr>
              <a:t>writing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strategy.</a:t>
            </a:r>
            <a:endParaRPr sz="2000">
              <a:latin typeface="Arial"/>
              <a:cs typeface="Arial"/>
            </a:endParaRPr>
          </a:p>
          <a:p>
            <a:pPr marL="301590" marR="5079" indent="-288891" algn="just">
              <a:spcBef>
                <a:spcPts val="1200"/>
              </a:spcBef>
              <a:buChar char="•"/>
              <a:tabLst>
                <a:tab pos="301590" algn="l"/>
              </a:tabLst>
            </a:pPr>
            <a:r>
              <a:rPr sz="2000" spc="-1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analyze </a:t>
            </a:r>
            <a:r>
              <a:rPr sz="2000" spc="-5" dirty="0">
                <a:latin typeface="Arial"/>
                <a:cs typeface="Arial"/>
              </a:rPr>
              <a:t>some </a:t>
            </a:r>
            <a:r>
              <a:rPr sz="2000" dirty="0">
                <a:latin typeface="Arial"/>
                <a:cs typeface="Arial"/>
              </a:rPr>
              <a:t>concept is </a:t>
            </a:r>
            <a:r>
              <a:rPr sz="2000" spc="-5" dirty="0">
                <a:latin typeface="Arial"/>
                <a:cs typeface="Arial"/>
              </a:rPr>
              <a:t>not, </a:t>
            </a:r>
            <a:r>
              <a:rPr sz="2000" dirty="0">
                <a:latin typeface="Arial"/>
                <a:cs typeface="Arial"/>
              </a:rPr>
              <a:t>by </a:t>
            </a:r>
            <a:r>
              <a:rPr sz="2000" spc="-5" dirty="0">
                <a:latin typeface="Arial"/>
                <a:cs typeface="Arial"/>
              </a:rPr>
              <a:t>itself, very interesting </a:t>
            </a:r>
            <a:r>
              <a:rPr sz="2000" dirty="0">
                <a:latin typeface="Arial"/>
                <a:cs typeface="Arial"/>
              </a:rPr>
              <a:t>or  </a:t>
            </a:r>
            <a:r>
              <a:rPr sz="2000" spc="-5" dirty="0">
                <a:latin typeface="Arial"/>
                <a:cs typeface="Arial"/>
              </a:rPr>
              <a:t>meaningful. But to </a:t>
            </a:r>
            <a:r>
              <a:rPr sz="2000" dirty="0">
                <a:latin typeface="Arial"/>
                <a:cs typeface="Arial"/>
              </a:rPr>
              <a:t>analyze a concept </a:t>
            </a:r>
            <a:r>
              <a:rPr sz="2000" spc="-5" dirty="0">
                <a:latin typeface="Arial"/>
                <a:cs typeface="Arial"/>
              </a:rPr>
              <a:t>to look </a:t>
            </a:r>
            <a:r>
              <a:rPr sz="2000" dirty="0">
                <a:latin typeface="Arial"/>
                <a:cs typeface="Arial"/>
              </a:rPr>
              <a:t>closely at </a:t>
            </a:r>
            <a:r>
              <a:rPr sz="2000" spc="-5" dirty="0">
                <a:latin typeface="Arial"/>
                <a:cs typeface="Arial"/>
              </a:rPr>
              <a:t>its </a:t>
            </a:r>
            <a:r>
              <a:rPr sz="2000" dirty="0">
                <a:latin typeface="Arial"/>
                <a:cs typeface="Arial"/>
              </a:rPr>
              <a:t>various  </a:t>
            </a:r>
            <a:r>
              <a:rPr sz="2000" spc="-5" dirty="0">
                <a:latin typeface="Arial"/>
                <a:cs typeface="Arial"/>
              </a:rPr>
              <a:t>parts </a:t>
            </a:r>
            <a:r>
              <a:rPr sz="2000" dirty="0">
                <a:latin typeface="Arial"/>
                <a:cs typeface="Arial"/>
              </a:rPr>
              <a:t>so </a:t>
            </a:r>
            <a:r>
              <a:rPr sz="2000" spc="-5" dirty="0">
                <a:latin typeface="Arial"/>
                <a:cs typeface="Arial"/>
              </a:rPr>
              <a:t>that </a:t>
            </a:r>
            <a:r>
              <a:rPr sz="2000" dirty="0">
                <a:latin typeface="Arial"/>
                <a:cs typeface="Arial"/>
              </a:rPr>
              <a:t>you </a:t>
            </a:r>
            <a:r>
              <a:rPr sz="2000" spc="-5" dirty="0">
                <a:latin typeface="Arial"/>
                <a:cs typeface="Arial"/>
              </a:rPr>
              <a:t>may </a:t>
            </a:r>
            <a:r>
              <a:rPr sz="2000" dirty="0">
                <a:latin typeface="Arial"/>
                <a:cs typeface="Arial"/>
              </a:rPr>
              <a:t>gain new insight </a:t>
            </a:r>
            <a:r>
              <a:rPr sz="2000" spc="-5" dirty="0">
                <a:latin typeface="Arial"/>
                <a:cs typeface="Arial"/>
              </a:rPr>
              <a:t>into what </a:t>
            </a:r>
            <a:r>
              <a:rPr sz="2000" dirty="0">
                <a:latin typeface="Arial"/>
                <a:cs typeface="Arial"/>
              </a:rPr>
              <a:t>it </a:t>
            </a:r>
            <a:r>
              <a:rPr sz="2000" spc="-5" dirty="0">
                <a:latin typeface="Arial"/>
                <a:cs typeface="Arial"/>
              </a:rPr>
              <a:t>means </a:t>
            </a:r>
            <a:r>
              <a:rPr sz="2000" dirty="0">
                <a:latin typeface="Arial"/>
                <a:cs typeface="Arial"/>
              </a:rPr>
              <a:t>has </a:t>
            </a:r>
            <a:r>
              <a:rPr sz="2000" spc="-5" dirty="0">
                <a:latin typeface="Arial"/>
                <a:cs typeface="Arial"/>
              </a:rPr>
              <a:t>both  strength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purpose </a:t>
            </a:r>
            <a:r>
              <a:rPr sz="2000" dirty="0">
                <a:latin typeface="Arial"/>
                <a:cs typeface="Arial"/>
              </a:rPr>
              <a:t>and meaning </a:t>
            </a:r>
            <a:r>
              <a:rPr sz="2000" spc="-5" dirty="0">
                <a:latin typeface="Arial"/>
                <a:cs typeface="Arial"/>
              </a:rPr>
              <a:t>for the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reader.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40739" y="6295856"/>
            <a:ext cx="783590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425"/>
              </a:lnSpc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http://www.umuc.edu/current-students/learning-resources/writing-center/online-guide-to-writing/tutorial/chapter2/ch2-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87716" y="6448256"/>
            <a:ext cx="244475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0740" y="6472640"/>
            <a:ext cx="5245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425"/>
              </a:lnSpc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04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.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h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tml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12140" y="172211"/>
            <a:ext cx="7843520" cy="3987800"/>
          </a:xfrm>
          <a:prstGeom prst="rect">
            <a:avLst/>
          </a:prstGeom>
        </p:spPr>
        <p:txBody>
          <a:bodyPr vert="horz" wrap="square" lIns="0" tIns="165080" rIns="0" bIns="0" rtlCol="0">
            <a:spAutoFit/>
          </a:bodyPr>
          <a:lstStyle/>
          <a:p>
            <a:pPr marL="12698">
              <a:spcBef>
                <a:spcPts val="1299"/>
              </a:spcBef>
            </a:pPr>
            <a:r>
              <a:rPr sz="2000" b="1" spc="-20" dirty="0">
                <a:latin typeface="Arial"/>
                <a:cs typeface="Arial"/>
              </a:rPr>
              <a:t>Targeting </a:t>
            </a:r>
            <a:r>
              <a:rPr sz="2000" b="1" spc="-40" dirty="0">
                <a:latin typeface="Arial"/>
                <a:cs typeface="Arial"/>
              </a:rPr>
              <a:t>Your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Audience</a:t>
            </a:r>
            <a:endParaRPr sz="2000">
              <a:latin typeface="Arial"/>
              <a:cs typeface="Arial"/>
            </a:endParaRPr>
          </a:p>
          <a:p>
            <a:pPr marL="301590" marR="5079" indent="-288891" algn="just">
              <a:spcBef>
                <a:spcPts val="1200"/>
              </a:spcBef>
              <a:buChar char="•"/>
              <a:tabLst>
                <a:tab pos="301590" algn="l"/>
              </a:tabLst>
            </a:pP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college </a:t>
            </a:r>
            <a:r>
              <a:rPr sz="2000" spc="-5" dirty="0">
                <a:latin typeface="Arial"/>
                <a:cs typeface="Arial"/>
              </a:rPr>
              <a:t>writing, </a:t>
            </a:r>
            <a:r>
              <a:rPr sz="2000" dirty="0">
                <a:latin typeface="Arial"/>
                <a:cs typeface="Arial"/>
              </a:rPr>
              <a:t>our </a:t>
            </a:r>
            <a:r>
              <a:rPr sz="2000" spc="-5" dirty="0">
                <a:latin typeface="Arial"/>
                <a:cs typeface="Arial"/>
              </a:rPr>
              <a:t>purpose for writing </a:t>
            </a:r>
            <a:r>
              <a:rPr sz="2000" dirty="0">
                <a:latin typeface="Arial"/>
                <a:cs typeface="Arial"/>
              </a:rPr>
              <a:t>is usually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explain  </a:t>
            </a:r>
            <a:r>
              <a:rPr sz="2000" spc="-5" dirty="0">
                <a:latin typeface="Arial"/>
                <a:cs typeface="Arial"/>
              </a:rPr>
              <a:t>something to </a:t>
            </a:r>
            <a:r>
              <a:rPr sz="2000" dirty="0">
                <a:latin typeface="Arial"/>
                <a:cs typeface="Arial"/>
              </a:rPr>
              <a:t>our </a:t>
            </a:r>
            <a:r>
              <a:rPr sz="2000" spc="-5" dirty="0">
                <a:latin typeface="Arial"/>
                <a:cs typeface="Arial"/>
              </a:rPr>
              <a:t>readers </a:t>
            </a:r>
            <a:r>
              <a:rPr sz="200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convince </a:t>
            </a:r>
            <a:r>
              <a:rPr sz="2000" spc="-5" dirty="0">
                <a:latin typeface="Arial"/>
                <a:cs typeface="Arial"/>
              </a:rPr>
              <a:t>them </a:t>
            </a:r>
            <a:r>
              <a:rPr sz="2000" dirty="0">
                <a:latin typeface="Arial"/>
                <a:cs typeface="Arial"/>
              </a:rPr>
              <a:t>of our way of  thinking.</a:t>
            </a:r>
            <a:endParaRPr sz="2000">
              <a:latin typeface="Arial"/>
              <a:cs typeface="Arial"/>
            </a:endParaRPr>
          </a:p>
          <a:p>
            <a:pPr marL="301590" marR="5079" indent="-288891" algn="just">
              <a:spcBef>
                <a:spcPts val="1200"/>
              </a:spcBef>
              <a:buChar char="•"/>
              <a:tabLst>
                <a:tab pos="301590" algn="l"/>
              </a:tabLst>
            </a:pPr>
            <a:r>
              <a:rPr sz="2000" spc="-5" dirty="0">
                <a:latin typeface="Arial"/>
                <a:cs typeface="Arial"/>
              </a:rPr>
              <a:t>If </a:t>
            </a:r>
            <a:r>
              <a:rPr sz="2000" dirty="0">
                <a:latin typeface="Arial"/>
                <a:cs typeface="Arial"/>
              </a:rPr>
              <a:t>we </a:t>
            </a:r>
            <a:r>
              <a:rPr sz="2000" spc="-5" dirty="0">
                <a:latin typeface="Arial"/>
                <a:cs typeface="Arial"/>
              </a:rPr>
              <a:t>are unsure </a:t>
            </a:r>
            <a:r>
              <a:rPr sz="2000" dirty="0">
                <a:latin typeface="Arial"/>
                <a:cs typeface="Arial"/>
              </a:rPr>
              <a:t>who </a:t>
            </a:r>
            <a:r>
              <a:rPr sz="2000" spc="-5" dirty="0">
                <a:latin typeface="Arial"/>
                <a:cs typeface="Arial"/>
              </a:rPr>
              <a:t>the target </a:t>
            </a:r>
            <a:r>
              <a:rPr sz="2000" dirty="0">
                <a:latin typeface="Arial"/>
                <a:cs typeface="Arial"/>
              </a:rPr>
              <a:t>audience is, discuss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issue with 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spc="-15" dirty="0">
                <a:latin typeface="Arial"/>
                <a:cs typeface="Arial"/>
              </a:rPr>
              <a:t>instructor. </a:t>
            </a:r>
            <a:r>
              <a:rPr sz="2000" dirty="0">
                <a:latin typeface="Arial"/>
                <a:cs typeface="Arial"/>
              </a:rPr>
              <a:t>Also, be aware of key </a:t>
            </a:r>
            <a:r>
              <a:rPr sz="2000" spc="-5" dirty="0">
                <a:latin typeface="Arial"/>
                <a:cs typeface="Arial"/>
              </a:rPr>
              <a:t>words </a:t>
            </a:r>
            <a:r>
              <a:rPr sz="2000" dirty="0">
                <a:latin typeface="Arial"/>
                <a:cs typeface="Arial"/>
              </a:rPr>
              <a:t>on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assignment  sheet </a:t>
            </a:r>
            <a:r>
              <a:rPr sz="2000" spc="-5" dirty="0">
                <a:latin typeface="Arial"/>
                <a:cs typeface="Arial"/>
              </a:rPr>
              <a:t>that </a:t>
            </a:r>
            <a:r>
              <a:rPr sz="2000" dirty="0">
                <a:latin typeface="Arial"/>
                <a:cs typeface="Arial"/>
              </a:rPr>
              <a:t>will help you </a:t>
            </a:r>
            <a:r>
              <a:rPr sz="2000" spc="-5" dirty="0">
                <a:latin typeface="Arial"/>
                <a:cs typeface="Arial"/>
              </a:rPr>
              <a:t>identify the intended </a:t>
            </a:r>
            <a:r>
              <a:rPr sz="2000" dirty="0">
                <a:latin typeface="Arial"/>
                <a:cs typeface="Arial"/>
              </a:rPr>
              <a:t>audience, </a:t>
            </a:r>
            <a:r>
              <a:rPr sz="2000" spc="-5" dirty="0">
                <a:latin typeface="Arial"/>
                <a:cs typeface="Arial"/>
              </a:rPr>
              <a:t>e.g., </a:t>
            </a:r>
            <a:r>
              <a:rPr sz="2000" spc="-10" dirty="0">
                <a:latin typeface="Arial"/>
                <a:cs typeface="Arial"/>
              </a:rPr>
              <a:t>“Write  </a:t>
            </a:r>
            <a:r>
              <a:rPr sz="2000" dirty="0">
                <a:latin typeface="Arial"/>
                <a:cs typeface="Arial"/>
              </a:rPr>
              <a:t>an analysis </a:t>
            </a:r>
            <a:r>
              <a:rPr sz="2000" spc="-5" dirty="0">
                <a:latin typeface="Arial"/>
                <a:cs typeface="Arial"/>
              </a:rPr>
              <a:t>for others </a:t>
            </a:r>
            <a:r>
              <a:rPr sz="2000" dirty="0">
                <a:latin typeface="Arial"/>
                <a:cs typeface="Arial"/>
              </a:rPr>
              <a:t>in your </a:t>
            </a:r>
            <a:r>
              <a:rPr sz="2000" spc="-5" dirty="0">
                <a:latin typeface="Arial"/>
                <a:cs typeface="Arial"/>
              </a:rPr>
              <a:t>field” </a:t>
            </a:r>
            <a:r>
              <a:rPr sz="2000" dirty="0">
                <a:latin typeface="Arial"/>
                <a:cs typeface="Arial"/>
              </a:rPr>
              <a:t>or “Describe </a:t>
            </a:r>
            <a:r>
              <a:rPr sz="2000" spc="-5" dirty="0">
                <a:latin typeface="Arial"/>
                <a:cs typeface="Arial"/>
              </a:rPr>
              <a:t>to the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class.”</a:t>
            </a:r>
            <a:endParaRPr sz="2000">
              <a:latin typeface="Arial"/>
              <a:cs typeface="Arial"/>
            </a:endParaRPr>
          </a:p>
          <a:p>
            <a:pPr marL="301590" marR="5715" indent="-288891" algn="just">
              <a:spcBef>
                <a:spcPts val="1200"/>
              </a:spcBef>
              <a:buChar char="•"/>
              <a:tabLst>
                <a:tab pos="301590" algn="l"/>
              </a:tabLst>
            </a:pPr>
            <a:r>
              <a:rPr sz="2000" spc="-1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develop an audience </a:t>
            </a:r>
            <a:r>
              <a:rPr sz="2000" spc="-5" dirty="0">
                <a:latin typeface="Arial"/>
                <a:cs typeface="Arial"/>
              </a:rPr>
              <a:t>profile, </a:t>
            </a:r>
            <a:r>
              <a:rPr sz="2000" dirty="0">
                <a:latin typeface="Arial"/>
                <a:cs typeface="Arial"/>
              </a:rPr>
              <a:t>you need specific </a:t>
            </a:r>
            <a:r>
              <a:rPr sz="2000" spc="-5" dirty="0">
                <a:latin typeface="Arial"/>
                <a:cs typeface="Arial"/>
              </a:rPr>
              <a:t>information  </a:t>
            </a:r>
            <a:r>
              <a:rPr sz="2000" dirty="0">
                <a:latin typeface="Arial"/>
                <a:cs typeface="Arial"/>
              </a:rPr>
              <a:t>about your audience - </a:t>
            </a:r>
            <a:r>
              <a:rPr sz="2000" spc="-5" dirty="0">
                <a:latin typeface="Arial"/>
                <a:cs typeface="Arial"/>
              </a:rPr>
              <a:t>information </a:t>
            </a:r>
            <a:r>
              <a:rPr sz="2000" dirty="0">
                <a:latin typeface="Arial"/>
                <a:cs typeface="Arial"/>
              </a:rPr>
              <a:t>about </a:t>
            </a:r>
            <a:r>
              <a:rPr sz="2000" spc="-5" dirty="0">
                <a:latin typeface="Arial"/>
                <a:cs typeface="Arial"/>
              </a:rPr>
              <a:t>its understanding </a:t>
            </a:r>
            <a:r>
              <a:rPr sz="2000" dirty="0">
                <a:latin typeface="Arial"/>
                <a:cs typeface="Arial"/>
              </a:rPr>
              <a:t>of and  </a:t>
            </a:r>
            <a:r>
              <a:rPr sz="2000" spc="-5" dirty="0">
                <a:latin typeface="Arial"/>
                <a:cs typeface="Arial"/>
              </a:rPr>
              <a:t>attitude toward </a:t>
            </a:r>
            <a:r>
              <a:rPr sz="2000" dirty="0">
                <a:latin typeface="Arial"/>
                <a:cs typeface="Arial"/>
              </a:rPr>
              <a:t>your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subject.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40739" y="6295856"/>
            <a:ext cx="783590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425"/>
              </a:lnSpc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http://www.umuc.edu/current-students/learning-resources/writing-center/online-guide-to-writing/tutorial/chapter2/ch2-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87716" y="6448256"/>
            <a:ext cx="244475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0740" y="6472640"/>
            <a:ext cx="5245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425"/>
              </a:lnSpc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04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.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h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tml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324612"/>
            <a:ext cx="2994660" cy="320599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2000" spc="-20" dirty="0"/>
              <a:t>Targeting </a:t>
            </a:r>
            <a:r>
              <a:rPr sz="2000" spc="-40" dirty="0"/>
              <a:t>Your</a:t>
            </a:r>
            <a:r>
              <a:rPr sz="2000" spc="-145" dirty="0"/>
              <a:t> </a:t>
            </a:r>
            <a:r>
              <a:rPr sz="2000" spc="-5" dirty="0"/>
              <a:t>Audience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383540" y="781812"/>
            <a:ext cx="8376920" cy="454088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301590" marR="5079" indent="-288891" algn="just">
              <a:spcBef>
                <a:spcPts val="100"/>
              </a:spcBef>
              <a:buChar char="•"/>
              <a:tabLst>
                <a:tab pos="301590" algn="l"/>
              </a:tabLst>
            </a:pP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instructor </a:t>
            </a:r>
            <a:r>
              <a:rPr sz="2000" dirty="0">
                <a:latin typeface="Arial"/>
                <a:cs typeface="Arial"/>
              </a:rPr>
              <a:t>or supervisor </a:t>
            </a:r>
            <a:r>
              <a:rPr sz="2000" spc="-5" dirty="0">
                <a:latin typeface="Arial"/>
                <a:cs typeface="Arial"/>
              </a:rPr>
              <a:t>may </a:t>
            </a:r>
            <a:r>
              <a:rPr sz="2000" dirty="0">
                <a:latin typeface="Arial"/>
                <a:cs typeface="Arial"/>
              </a:rPr>
              <a:t>guide you in </a:t>
            </a:r>
            <a:r>
              <a:rPr sz="2000" spc="-5" dirty="0">
                <a:latin typeface="Arial"/>
                <a:cs typeface="Arial"/>
              </a:rPr>
              <a:t>learning what questions  to </a:t>
            </a:r>
            <a:r>
              <a:rPr sz="2000" dirty="0">
                <a:latin typeface="Arial"/>
                <a:cs typeface="Arial"/>
              </a:rPr>
              <a:t>ask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get </a:t>
            </a:r>
            <a:r>
              <a:rPr sz="2000" spc="-5" dirty="0">
                <a:latin typeface="Arial"/>
                <a:cs typeface="Arial"/>
              </a:rPr>
              <a:t>the necessary information to profile </a:t>
            </a:r>
            <a:r>
              <a:rPr sz="2000" dirty="0">
                <a:latin typeface="Arial"/>
                <a:cs typeface="Arial"/>
              </a:rPr>
              <a:t>your audience, or you  </a:t>
            </a:r>
            <a:r>
              <a:rPr sz="2000" spc="-5" dirty="0">
                <a:latin typeface="Arial"/>
                <a:cs typeface="Arial"/>
              </a:rPr>
              <a:t>may </a:t>
            </a:r>
            <a:r>
              <a:rPr sz="2000" dirty="0">
                <a:latin typeface="Arial"/>
                <a:cs typeface="Arial"/>
              </a:rPr>
              <a:t>develop </a:t>
            </a:r>
            <a:r>
              <a:rPr sz="2000" spc="-5" dirty="0">
                <a:latin typeface="Arial"/>
                <a:cs typeface="Arial"/>
              </a:rPr>
              <a:t>this </a:t>
            </a:r>
            <a:r>
              <a:rPr sz="2000" dirty="0">
                <a:latin typeface="Arial"/>
                <a:cs typeface="Arial"/>
              </a:rPr>
              <a:t>list </a:t>
            </a:r>
            <a:r>
              <a:rPr sz="2000" spc="-5" dirty="0">
                <a:latin typeface="Arial"/>
                <a:cs typeface="Arial"/>
              </a:rPr>
              <a:t>yourself.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following </a:t>
            </a:r>
            <a:r>
              <a:rPr sz="2000" dirty="0">
                <a:latin typeface="Arial"/>
                <a:cs typeface="Arial"/>
              </a:rPr>
              <a:t>list, </a:t>
            </a:r>
            <a:r>
              <a:rPr sz="2000" spc="-5" dirty="0">
                <a:latin typeface="Arial"/>
                <a:cs typeface="Arial"/>
              </a:rPr>
              <a:t>although </a:t>
            </a:r>
            <a:r>
              <a:rPr sz="2000" dirty="0">
                <a:latin typeface="Arial"/>
                <a:cs typeface="Arial"/>
              </a:rPr>
              <a:t>not  </a:t>
            </a:r>
            <a:r>
              <a:rPr sz="2000" spc="-5" dirty="0">
                <a:latin typeface="Arial"/>
                <a:cs typeface="Arial"/>
              </a:rPr>
              <a:t>exhaustive, </a:t>
            </a:r>
            <a:r>
              <a:rPr sz="2000" dirty="0">
                <a:latin typeface="Arial"/>
                <a:cs typeface="Arial"/>
              </a:rPr>
              <a:t>can help you do </a:t>
            </a:r>
            <a:r>
              <a:rPr sz="2000" spc="-5" dirty="0">
                <a:latin typeface="Arial"/>
                <a:cs typeface="Arial"/>
              </a:rPr>
              <a:t>that. </a:t>
            </a:r>
            <a:r>
              <a:rPr sz="2000" dirty="0">
                <a:latin typeface="Arial"/>
                <a:cs typeface="Arial"/>
              </a:rPr>
              <a:t>Be aware </a:t>
            </a:r>
            <a:r>
              <a:rPr sz="2000" spc="-5" dirty="0">
                <a:latin typeface="Arial"/>
                <a:cs typeface="Arial"/>
              </a:rPr>
              <a:t>that </a:t>
            </a:r>
            <a:r>
              <a:rPr sz="2000" dirty="0">
                <a:latin typeface="Arial"/>
                <a:cs typeface="Arial"/>
              </a:rPr>
              <a:t>your </a:t>
            </a:r>
            <a:r>
              <a:rPr sz="2000" spc="-5" dirty="0">
                <a:latin typeface="Arial"/>
                <a:cs typeface="Arial"/>
              </a:rPr>
              <a:t>instructor </a:t>
            </a:r>
            <a:r>
              <a:rPr sz="2000" dirty="0">
                <a:latin typeface="Arial"/>
                <a:cs typeface="Arial"/>
              </a:rPr>
              <a:t>or your  </a:t>
            </a:r>
            <a:r>
              <a:rPr sz="2000" spc="-5" dirty="0">
                <a:latin typeface="Arial"/>
                <a:cs typeface="Arial"/>
              </a:rPr>
              <a:t>particular writing </a:t>
            </a:r>
            <a:r>
              <a:rPr sz="2000" dirty="0">
                <a:latin typeface="Arial"/>
                <a:cs typeface="Arial"/>
              </a:rPr>
              <a:t>assignment </a:t>
            </a:r>
            <a:r>
              <a:rPr sz="2000" spc="-5" dirty="0">
                <a:latin typeface="Arial"/>
                <a:cs typeface="Arial"/>
              </a:rPr>
              <a:t>may require more information </a:t>
            </a:r>
            <a:r>
              <a:rPr sz="2000" dirty="0">
                <a:latin typeface="Arial"/>
                <a:cs typeface="Arial"/>
              </a:rPr>
              <a:t>about your  audience.</a:t>
            </a:r>
            <a:endParaRPr sz="2000">
              <a:latin typeface="Arial"/>
              <a:cs typeface="Arial"/>
            </a:endParaRPr>
          </a:p>
          <a:p>
            <a:pPr marL="758736" lvl="1" indent="-288891">
              <a:spcBef>
                <a:spcPts val="1305"/>
              </a:spcBef>
              <a:buChar char="•"/>
              <a:tabLst>
                <a:tab pos="758101" algn="l"/>
                <a:tab pos="758736" algn="l"/>
              </a:tabLst>
            </a:pPr>
            <a:r>
              <a:rPr spc="-5" dirty="0">
                <a:latin typeface="Arial"/>
                <a:cs typeface="Arial"/>
              </a:rPr>
              <a:t>Who </a:t>
            </a:r>
            <a:r>
              <a:rPr dirty="0">
                <a:latin typeface="Arial"/>
                <a:cs typeface="Arial"/>
              </a:rPr>
              <a:t>is my </a:t>
            </a:r>
            <a:r>
              <a:rPr spc="-5" dirty="0">
                <a:latin typeface="Arial"/>
                <a:cs typeface="Arial"/>
              </a:rPr>
              <a:t>primary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audience?</a:t>
            </a:r>
            <a:endParaRPr>
              <a:latin typeface="Arial"/>
              <a:cs typeface="Arial"/>
            </a:endParaRPr>
          </a:p>
          <a:p>
            <a:pPr marL="758736" lvl="1" indent="-288891">
              <a:spcBef>
                <a:spcPts val="1124"/>
              </a:spcBef>
              <a:buChar char="•"/>
              <a:tabLst>
                <a:tab pos="758101" algn="l"/>
                <a:tab pos="758736" algn="l"/>
              </a:tabLst>
            </a:pPr>
            <a:r>
              <a:rPr spc="-5" dirty="0">
                <a:latin typeface="Arial"/>
                <a:cs typeface="Arial"/>
              </a:rPr>
              <a:t>What purpose </a:t>
            </a:r>
            <a:r>
              <a:rPr dirty="0">
                <a:latin typeface="Arial"/>
                <a:cs typeface="Arial"/>
              </a:rPr>
              <a:t>will </a:t>
            </a:r>
            <a:r>
              <a:rPr spc="-5" dirty="0">
                <a:latin typeface="Arial"/>
                <a:cs typeface="Arial"/>
              </a:rPr>
              <a:t>this writing serve for </a:t>
            </a:r>
            <a:r>
              <a:rPr dirty="0">
                <a:latin typeface="Arial"/>
                <a:cs typeface="Arial"/>
              </a:rPr>
              <a:t>my </a:t>
            </a:r>
            <a:r>
              <a:rPr spc="-5" dirty="0">
                <a:latin typeface="Arial"/>
                <a:cs typeface="Arial"/>
              </a:rPr>
              <a:t>readers? How </a:t>
            </a:r>
            <a:r>
              <a:rPr dirty="0">
                <a:latin typeface="Arial"/>
                <a:cs typeface="Arial"/>
              </a:rPr>
              <a:t>will </a:t>
            </a:r>
            <a:r>
              <a:rPr spc="-5" dirty="0">
                <a:latin typeface="Arial"/>
                <a:cs typeface="Arial"/>
              </a:rPr>
              <a:t>they use</a:t>
            </a:r>
            <a:r>
              <a:rPr spc="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it?</a:t>
            </a:r>
            <a:endParaRPr>
              <a:latin typeface="Arial"/>
              <a:cs typeface="Arial"/>
            </a:endParaRPr>
          </a:p>
          <a:p>
            <a:pPr marL="758736" lvl="1" indent="-288891">
              <a:spcBef>
                <a:spcPts val="1250"/>
              </a:spcBef>
              <a:buChar char="•"/>
              <a:tabLst>
                <a:tab pos="758101" algn="l"/>
                <a:tab pos="758736" algn="l"/>
              </a:tabLst>
            </a:pPr>
            <a:r>
              <a:rPr spc="-5" dirty="0">
                <a:latin typeface="Arial"/>
                <a:cs typeface="Arial"/>
              </a:rPr>
              <a:t>Is </a:t>
            </a:r>
            <a:r>
              <a:rPr dirty="0">
                <a:latin typeface="Arial"/>
                <a:cs typeface="Arial"/>
              </a:rPr>
              <a:t>my </a:t>
            </a:r>
            <a:r>
              <a:rPr spc="-5" dirty="0">
                <a:latin typeface="Arial"/>
                <a:cs typeface="Arial"/>
              </a:rPr>
              <a:t>audience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multicultural?</a:t>
            </a:r>
            <a:endParaRPr>
              <a:latin typeface="Arial"/>
              <a:cs typeface="Arial"/>
            </a:endParaRPr>
          </a:p>
          <a:p>
            <a:pPr marL="758736" marR="5715" lvl="1" indent="-288891">
              <a:lnSpc>
                <a:spcPct val="101099"/>
              </a:lnSpc>
              <a:spcBef>
                <a:spcPts val="1124"/>
              </a:spcBef>
              <a:buChar char="•"/>
              <a:tabLst>
                <a:tab pos="758101" algn="l"/>
                <a:tab pos="758736" algn="l"/>
                <a:tab pos="1436837" algn="l"/>
                <a:tab pos="1746681" algn="l"/>
                <a:tab pos="2196208" algn="l"/>
                <a:tab pos="3429234" algn="l"/>
                <a:tab pos="4323209" algn="l"/>
                <a:tab pos="5153692" algn="l"/>
                <a:tab pos="5679411" algn="l"/>
                <a:tab pos="6713070" algn="l"/>
                <a:tab pos="7670537" algn="l"/>
                <a:tab pos="8005779" algn="l"/>
              </a:tabLst>
            </a:pPr>
            <a:r>
              <a:rPr dirty="0">
                <a:latin typeface="Arial"/>
                <a:cs typeface="Arial"/>
              </a:rPr>
              <a:t>W</a:t>
            </a:r>
            <a:r>
              <a:rPr spc="-5" dirty="0">
                <a:latin typeface="Arial"/>
                <a:cs typeface="Arial"/>
              </a:rPr>
              <a:t>ha</a:t>
            </a:r>
            <a:r>
              <a:rPr dirty="0">
                <a:latin typeface="Arial"/>
                <a:cs typeface="Arial"/>
              </a:rPr>
              <a:t>t	is	my	</a:t>
            </a:r>
            <a:r>
              <a:rPr spc="-5" dirty="0">
                <a:latin typeface="Arial"/>
                <a:cs typeface="Arial"/>
              </a:rPr>
              <a:t>aud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en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35" dirty="0">
                <a:latin typeface="Arial"/>
                <a:cs typeface="Arial"/>
              </a:rPr>
              <a:t>’</a:t>
            </a:r>
            <a:r>
              <a:rPr dirty="0">
                <a:latin typeface="Arial"/>
                <a:cs typeface="Arial"/>
              </a:rPr>
              <a:t>s	</a:t>
            </a:r>
            <a:r>
              <a:rPr spc="-5" dirty="0">
                <a:latin typeface="Arial"/>
                <a:cs typeface="Arial"/>
              </a:rPr>
              <a:t>att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tud</a:t>
            </a:r>
            <a:r>
              <a:rPr dirty="0">
                <a:latin typeface="Arial"/>
                <a:cs typeface="Arial"/>
              </a:rPr>
              <a:t>e	</a:t>
            </a:r>
            <a:r>
              <a:rPr spc="-5" dirty="0">
                <a:latin typeface="Arial"/>
                <a:cs typeface="Arial"/>
              </a:rPr>
              <a:t>towa</a:t>
            </a:r>
            <a:r>
              <a:rPr dirty="0">
                <a:latin typeface="Arial"/>
                <a:cs typeface="Arial"/>
              </a:rPr>
              <a:t>rd	</a:t>
            </a:r>
            <a:r>
              <a:rPr spc="-5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	</a:t>
            </a:r>
            <a:r>
              <a:rPr spc="-5" dirty="0">
                <a:latin typeface="Arial"/>
                <a:cs typeface="Arial"/>
              </a:rPr>
              <a:t>p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obab</a:t>
            </a:r>
            <a:r>
              <a:rPr dirty="0">
                <a:latin typeface="Arial"/>
                <a:cs typeface="Arial"/>
              </a:rPr>
              <a:t>le	r</a:t>
            </a:r>
            <a:r>
              <a:rPr spc="-5" dirty="0">
                <a:latin typeface="Arial"/>
                <a:cs typeface="Arial"/>
              </a:rPr>
              <a:t>ea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n	</a:t>
            </a:r>
            <a:r>
              <a:rPr spc="-5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o	</a:t>
            </a:r>
            <a:r>
              <a:rPr spc="-5" dirty="0">
                <a:latin typeface="Arial"/>
                <a:cs typeface="Arial"/>
              </a:rPr>
              <a:t>this  writing?</a:t>
            </a:r>
            <a:endParaRPr>
              <a:latin typeface="Arial"/>
              <a:cs typeface="Arial"/>
            </a:endParaRPr>
          </a:p>
          <a:p>
            <a:pPr marL="758736" marR="5079" lvl="1" indent="-288891">
              <a:lnSpc>
                <a:spcPts val="2090"/>
              </a:lnSpc>
              <a:spcBef>
                <a:spcPts val="1380"/>
              </a:spcBef>
              <a:buChar char="•"/>
              <a:tabLst>
                <a:tab pos="758101" algn="l"/>
                <a:tab pos="758736" algn="l"/>
              </a:tabLst>
            </a:pPr>
            <a:r>
              <a:rPr dirty="0">
                <a:latin typeface="Arial"/>
                <a:cs typeface="Arial"/>
              </a:rPr>
              <a:t>Will </a:t>
            </a:r>
            <a:r>
              <a:rPr spc="-5" dirty="0">
                <a:latin typeface="Arial"/>
                <a:cs typeface="Arial"/>
              </a:rPr>
              <a:t>readers expect certain patterns of thought </a:t>
            </a:r>
            <a:r>
              <a:rPr dirty="0">
                <a:latin typeface="Arial"/>
                <a:cs typeface="Arial"/>
              </a:rPr>
              <a:t>in my </a:t>
            </a:r>
            <a:r>
              <a:rPr spc="-5" dirty="0">
                <a:latin typeface="Arial"/>
                <a:cs typeface="Arial"/>
              </a:rPr>
              <a:t>writing? </a:t>
            </a:r>
            <a:r>
              <a:rPr dirty="0">
                <a:latin typeface="Arial"/>
                <a:cs typeface="Arial"/>
              </a:rPr>
              <a:t>Will </a:t>
            </a:r>
            <a:r>
              <a:rPr spc="-5" dirty="0">
                <a:latin typeface="Arial"/>
                <a:cs typeface="Arial"/>
              </a:rPr>
              <a:t>they  need statistical data to be convinced?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40739" y="6295856"/>
            <a:ext cx="783590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425"/>
              </a:lnSpc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http://www.umuc.edu/current-students/learning-resources/writing-center/online-guide-to-writing/tutorial/chapter2/ch2-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87716" y="6448256"/>
            <a:ext cx="244475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0740" y="6472640"/>
            <a:ext cx="5245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425"/>
              </a:lnSpc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04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.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h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tml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540" y="172211"/>
            <a:ext cx="8376920" cy="5054600"/>
          </a:xfrm>
          <a:prstGeom prst="rect">
            <a:avLst/>
          </a:prstGeom>
        </p:spPr>
        <p:txBody>
          <a:bodyPr vert="horz" wrap="square" lIns="0" tIns="165080" rIns="0" bIns="0" rtlCol="0">
            <a:spAutoFit/>
          </a:bodyPr>
          <a:lstStyle/>
          <a:p>
            <a:pPr marL="12698">
              <a:spcBef>
                <a:spcPts val="1299"/>
              </a:spcBef>
            </a:pPr>
            <a:r>
              <a:rPr sz="2000" b="1" spc="-20" dirty="0">
                <a:latin typeface="Arial"/>
                <a:cs typeface="Arial"/>
              </a:rPr>
              <a:t>Targeting </a:t>
            </a:r>
            <a:r>
              <a:rPr sz="2000" b="1" spc="-40" dirty="0">
                <a:latin typeface="Arial"/>
                <a:cs typeface="Arial"/>
              </a:rPr>
              <a:t>Your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Audience</a:t>
            </a:r>
            <a:endParaRPr sz="2000">
              <a:latin typeface="Arial"/>
              <a:cs typeface="Arial"/>
            </a:endParaRPr>
          </a:p>
          <a:p>
            <a:pPr marL="301590" marR="5079" indent="-288891" algn="just">
              <a:spcBef>
                <a:spcPts val="1200"/>
              </a:spcBef>
              <a:buChar char="•"/>
              <a:tabLst>
                <a:tab pos="301590" algn="l"/>
              </a:tabLst>
            </a:pPr>
            <a:r>
              <a:rPr sz="2000" spc="-5" dirty="0">
                <a:latin typeface="Arial"/>
                <a:cs typeface="Arial"/>
              </a:rPr>
              <a:t>After </a:t>
            </a:r>
            <a:r>
              <a:rPr sz="2000" dirty="0">
                <a:latin typeface="Arial"/>
                <a:cs typeface="Arial"/>
              </a:rPr>
              <a:t>we </a:t>
            </a:r>
            <a:r>
              <a:rPr sz="2000" spc="-5" dirty="0">
                <a:latin typeface="Arial"/>
                <a:cs typeface="Arial"/>
              </a:rPr>
              <a:t>determine the nature </a:t>
            </a:r>
            <a:r>
              <a:rPr sz="2000" dirty="0">
                <a:latin typeface="Arial"/>
                <a:cs typeface="Arial"/>
              </a:rPr>
              <a:t>of our audience and your </a:t>
            </a:r>
            <a:r>
              <a:rPr sz="2000" spc="-5" dirty="0">
                <a:latin typeface="Arial"/>
                <a:cs typeface="Arial"/>
              </a:rPr>
              <a:t>purpose, </a:t>
            </a:r>
            <a:r>
              <a:rPr sz="2000" spc="5" dirty="0">
                <a:latin typeface="Arial"/>
                <a:cs typeface="Arial"/>
              </a:rPr>
              <a:t>we  </a:t>
            </a:r>
            <a:r>
              <a:rPr sz="2000" spc="-5" dirty="0">
                <a:latin typeface="Arial"/>
                <a:cs typeface="Arial"/>
              </a:rPr>
              <a:t>must determine </a:t>
            </a:r>
            <a:r>
              <a:rPr sz="2000" dirty="0">
                <a:latin typeface="Arial"/>
                <a:cs typeface="Arial"/>
              </a:rPr>
              <a:t>how </a:t>
            </a:r>
            <a:r>
              <a:rPr sz="2000" spc="-5" dirty="0">
                <a:latin typeface="Arial"/>
                <a:cs typeface="Arial"/>
              </a:rPr>
              <a:t>this information </a:t>
            </a:r>
            <a:r>
              <a:rPr sz="2000" spc="-10" dirty="0">
                <a:latin typeface="Arial"/>
                <a:cs typeface="Arial"/>
              </a:rPr>
              <a:t>affects </a:t>
            </a:r>
            <a:r>
              <a:rPr sz="2000" dirty="0">
                <a:latin typeface="Arial"/>
                <a:cs typeface="Arial"/>
              </a:rPr>
              <a:t>our planning and </a:t>
            </a:r>
            <a:r>
              <a:rPr sz="2000" spc="-5" dirty="0">
                <a:latin typeface="Arial"/>
                <a:cs typeface="Arial"/>
              </a:rPr>
              <a:t>writing  </a:t>
            </a:r>
            <a:r>
              <a:rPr sz="2000" dirty="0">
                <a:latin typeface="Arial"/>
                <a:cs typeface="Arial"/>
              </a:rPr>
              <a:t>decisions. For example,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audience </a:t>
            </a:r>
            <a:r>
              <a:rPr sz="2000" spc="-5" dirty="0">
                <a:latin typeface="Arial"/>
                <a:cs typeface="Arial"/>
              </a:rPr>
              <a:t>profile </a:t>
            </a:r>
            <a:r>
              <a:rPr sz="2000" dirty="0">
                <a:latin typeface="Arial"/>
                <a:cs typeface="Arial"/>
              </a:rPr>
              <a:t>will </a:t>
            </a:r>
            <a:r>
              <a:rPr sz="2000" spc="-5" dirty="0">
                <a:latin typeface="Arial"/>
                <a:cs typeface="Arial"/>
              </a:rPr>
              <a:t>tell </a:t>
            </a:r>
            <a:r>
              <a:rPr sz="2000" dirty="0">
                <a:latin typeface="Arial"/>
                <a:cs typeface="Arial"/>
              </a:rPr>
              <a:t>you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following:</a:t>
            </a:r>
            <a:endParaRPr sz="2000">
              <a:latin typeface="Arial"/>
              <a:cs typeface="Arial"/>
            </a:endParaRPr>
          </a:p>
          <a:p>
            <a:pPr marL="758736" lvl="1" indent="-288891">
              <a:spcBef>
                <a:spcPts val="1200"/>
              </a:spcBef>
              <a:buChar char="•"/>
              <a:tabLst>
                <a:tab pos="758101" algn="l"/>
                <a:tab pos="758736" algn="l"/>
              </a:tabLst>
            </a:pPr>
            <a:r>
              <a:rPr sz="2000" dirty="0">
                <a:latin typeface="Arial"/>
                <a:cs typeface="Arial"/>
              </a:rPr>
              <a:t>how </a:t>
            </a:r>
            <a:r>
              <a:rPr sz="2000" spc="-5" dirty="0">
                <a:latin typeface="Arial"/>
                <a:cs typeface="Arial"/>
              </a:rPr>
              <a:t>much information to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convey?</a:t>
            </a:r>
            <a:endParaRPr sz="2000">
              <a:latin typeface="Arial"/>
              <a:cs typeface="Arial"/>
            </a:endParaRPr>
          </a:p>
          <a:p>
            <a:pPr marL="758736" lvl="1" indent="-288891">
              <a:spcBef>
                <a:spcPts val="1200"/>
              </a:spcBef>
              <a:buChar char="•"/>
              <a:tabLst>
                <a:tab pos="758101" algn="l"/>
                <a:tab pos="758736" algn="l"/>
              </a:tabLst>
            </a:pPr>
            <a:r>
              <a:rPr sz="2000" spc="-5" dirty="0">
                <a:latin typeface="Arial"/>
                <a:cs typeface="Arial"/>
              </a:rPr>
              <a:t>what </a:t>
            </a:r>
            <a:r>
              <a:rPr sz="2000" dirty="0">
                <a:latin typeface="Arial"/>
                <a:cs typeface="Arial"/>
              </a:rPr>
              <a:t>kinds and levels of details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include?</a:t>
            </a:r>
            <a:endParaRPr sz="2000">
              <a:latin typeface="Arial"/>
              <a:cs typeface="Arial"/>
            </a:endParaRPr>
          </a:p>
          <a:p>
            <a:pPr marL="758736" lvl="1" indent="-288891">
              <a:spcBef>
                <a:spcPts val="1200"/>
              </a:spcBef>
              <a:buChar char="•"/>
              <a:tabLst>
                <a:tab pos="758101" algn="l"/>
                <a:tab pos="758736" algn="l"/>
              </a:tabLst>
            </a:pPr>
            <a:r>
              <a:rPr sz="2000" spc="-5" dirty="0">
                <a:latin typeface="Arial"/>
                <a:cs typeface="Arial"/>
              </a:rPr>
              <a:t>what concepts to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emphasize?</a:t>
            </a:r>
            <a:endParaRPr sz="2000">
              <a:latin typeface="Arial"/>
              <a:cs typeface="Arial"/>
            </a:endParaRPr>
          </a:p>
          <a:p>
            <a:pPr marL="758736" lvl="1" indent="-288891">
              <a:spcBef>
                <a:spcPts val="1200"/>
              </a:spcBef>
              <a:buChar char="•"/>
              <a:tabLst>
                <a:tab pos="758101" algn="l"/>
                <a:tab pos="758736" algn="l"/>
              </a:tabLst>
            </a:pPr>
            <a:r>
              <a:rPr sz="2000" dirty="0">
                <a:latin typeface="Arial"/>
                <a:cs typeface="Arial"/>
              </a:rPr>
              <a:t>how </a:t>
            </a:r>
            <a:r>
              <a:rPr sz="2000" spc="-5" dirty="0">
                <a:latin typeface="Arial"/>
                <a:cs typeface="Arial"/>
              </a:rPr>
              <a:t>much time to </a:t>
            </a:r>
            <a:r>
              <a:rPr sz="2000" dirty="0">
                <a:latin typeface="Arial"/>
                <a:cs typeface="Arial"/>
              </a:rPr>
              <a:t>spend in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research?</a:t>
            </a:r>
            <a:endParaRPr sz="2000">
              <a:latin typeface="Arial"/>
              <a:cs typeface="Arial"/>
            </a:endParaRPr>
          </a:p>
          <a:p>
            <a:pPr marL="758736" lvl="1" indent="-288891">
              <a:spcBef>
                <a:spcPts val="1200"/>
              </a:spcBef>
              <a:buChar char="•"/>
              <a:tabLst>
                <a:tab pos="758101" algn="l"/>
                <a:tab pos="758736" algn="l"/>
              </a:tabLst>
            </a:pPr>
            <a:r>
              <a:rPr sz="2000" spc="-5" dirty="0">
                <a:latin typeface="Arial"/>
                <a:cs typeface="Arial"/>
              </a:rPr>
              <a:t>what writing strategies to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use?</a:t>
            </a:r>
            <a:endParaRPr sz="2000">
              <a:latin typeface="Arial"/>
              <a:cs typeface="Arial"/>
            </a:endParaRPr>
          </a:p>
          <a:p>
            <a:pPr marL="758736" lvl="1" indent="-288891">
              <a:spcBef>
                <a:spcPts val="1200"/>
              </a:spcBef>
              <a:buChar char="•"/>
              <a:tabLst>
                <a:tab pos="758101" algn="l"/>
                <a:tab pos="758736" algn="l"/>
              </a:tabLst>
            </a:pPr>
            <a:r>
              <a:rPr sz="2000" dirty="0">
                <a:latin typeface="Arial"/>
                <a:cs typeface="Arial"/>
              </a:rPr>
              <a:t>how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organize your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information?</a:t>
            </a:r>
            <a:endParaRPr sz="2000">
              <a:latin typeface="Arial"/>
              <a:cs typeface="Arial"/>
            </a:endParaRPr>
          </a:p>
          <a:p>
            <a:pPr marL="758736" marR="5079" lvl="1" indent="-288891">
              <a:spcBef>
                <a:spcPts val="1200"/>
              </a:spcBef>
              <a:buChar char="•"/>
              <a:tabLst>
                <a:tab pos="758101" algn="l"/>
                <a:tab pos="758736" algn="l"/>
                <a:tab pos="1446996" algn="l"/>
                <a:tab pos="2347320" algn="l"/>
                <a:tab pos="3062882" algn="l"/>
                <a:tab pos="3638760" algn="l"/>
                <a:tab pos="4313051" algn="l"/>
                <a:tab pos="4676863" algn="l"/>
                <a:tab pos="5238137" algn="l"/>
                <a:tab pos="5601950" algn="l"/>
                <a:tab pos="7263550" algn="l"/>
                <a:tab pos="7868000" algn="l"/>
              </a:tabLst>
            </a:pPr>
            <a:r>
              <a:rPr sz="2000" spc="5" dirty="0">
                <a:latin typeface="Arial"/>
                <a:cs typeface="Arial"/>
              </a:rPr>
              <a:t>w</a:t>
            </a:r>
            <a:r>
              <a:rPr sz="2000" spc="-5" dirty="0">
                <a:latin typeface="Arial"/>
                <a:cs typeface="Arial"/>
              </a:rPr>
              <a:t>ha</a:t>
            </a:r>
            <a:r>
              <a:rPr sz="2000" dirty="0">
                <a:latin typeface="Arial"/>
                <a:cs typeface="Arial"/>
              </a:rPr>
              <a:t>t	</a:t>
            </a:r>
            <a:r>
              <a:rPr sz="2000" spc="5" dirty="0">
                <a:latin typeface="Arial"/>
                <a:cs typeface="Arial"/>
              </a:rPr>
              <a:t>w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ds,	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one</a:t>
            </a:r>
            <a:r>
              <a:rPr sz="2000" dirty="0">
                <a:latin typeface="Arial"/>
                <a:cs typeface="Arial"/>
              </a:rPr>
              <a:t>,	and	s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e	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	use	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	co</a:t>
            </a:r>
            <a:r>
              <a:rPr sz="2000" spc="-5" dirty="0">
                <a:latin typeface="Arial"/>
                <a:cs typeface="Arial"/>
              </a:rPr>
              <a:t>mm</a:t>
            </a:r>
            <a:r>
              <a:rPr sz="2000" dirty="0">
                <a:latin typeface="Arial"/>
                <a:cs typeface="Arial"/>
              </a:rPr>
              <a:t>un</a:t>
            </a:r>
            <a:r>
              <a:rPr sz="2000" spc="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ca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	</a:t>
            </a:r>
            <a:r>
              <a:rPr sz="2000" spc="5" dirty="0">
                <a:latin typeface="Arial"/>
                <a:cs typeface="Arial"/>
              </a:rPr>
              <a:t>wi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	your  audience?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40739" y="6295856"/>
            <a:ext cx="783590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425"/>
              </a:lnSpc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http://www.umuc.edu/current-students/learning-resources/writing-center/online-guide-to-writing/tutorial/chapter2/ch2-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87716" y="6448256"/>
            <a:ext cx="244475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0740" y="6472640"/>
            <a:ext cx="5245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425"/>
              </a:lnSpc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04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.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h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tml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630428"/>
            <a:ext cx="4648200" cy="56682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pc="-5" dirty="0"/>
              <a:t>Procedure </a:t>
            </a:r>
            <a:r>
              <a:rPr dirty="0"/>
              <a:t>for</a:t>
            </a:r>
            <a:r>
              <a:rPr spc="-90" dirty="0"/>
              <a:t> </a:t>
            </a:r>
            <a:r>
              <a:rPr spc="-5" dirty="0"/>
              <a:t>writing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173989"/>
            <a:ext cx="6200140" cy="4121621"/>
          </a:xfrm>
          <a:prstGeom prst="rect">
            <a:avLst/>
          </a:prstGeom>
        </p:spPr>
        <p:txBody>
          <a:bodyPr vert="horz" wrap="square" lIns="0" tIns="167620" rIns="0" bIns="0" rtlCol="0">
            <a:spAutoFit/>
          </a:bodyPr>
          <a:lstStyle/>
          <a:p>
            <a:pPr marL="526988" indent="-514290">
              <a:spcBef>
                <a:spcPts val="1320"/>
              </a:spcBef>
              <a:buAutoNum type="romanLcParenR"/>
              <a:tabLst>
                <a:tab pos="526354" algn="l"/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Prepare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outline</a:t>
            </a:r>
            <a:endParaRPr sz="2800">
              <a:latin typeface="Arial"/>
              <a:cs typeface="Arial"/>
            </a:endParaRPr>
          </a:p>
          <a:p>
            <a:pPr marL="526988" indent="-514290">
              <a:spcBef>
                <a:spcPts val="1225"/>
              </a:spcBef>
              <a:buAutoNum type="romanLcParenR"/>
              <a:tabLst>
                <a:tab pos="526354" algn="l"/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Plan your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time</a:t>
            </a:r>
            <a:endParaRPr sz="2800">
              <a:latin typeface="Arial"/>
              <a:cs typeface="Arial"/>
            </a:endParaRPr>
          </a:p>
          <a:p>
            <a:pPr marL="526988" indent="-514290">
              <a:spcBef>
                <a:spcPts val="1250"/>
              </a:spcBef>
              <a:buAutoNum type="romanLcParenR"/>
              <a:tabLst>
                <a:tab pos="526354" algn="l"/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Arrange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data</a:t>
            </a:r>
            <a:endParaRPr sz="2800">
              <a:latin typeface="Arial"/>
              <a:cs typeface="Arial"/>
            </a:endParaRPr>
          </a:p>
          <a:p>
            <a:pPr marL="526988" indent="-514290">
              <a:spcBef>
                <a:spcPts val="1124"/>
              </a:spcBef>
              <a:buAutoNum type="romanLcParenR"/>
              <a:tabLst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Start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writing</a:t>
            </a:r>
            <a:endParaRPr sz="2800">
              <a:latin typeface="Arial"/>
              <a:cs typeface="Arial"/>
            </a:endParaRPr>
          </a:p>
          <a:p>
            <a:pPr marL="526988" indent="-514290">
              <a:spcBef>
                <a:spcPts val="1250"/>
              </a:spcBef>
              <a:buAutoNum type="romanLcParenR"/>
              <a:tabLst>
                <a:tab pos="526354" algn="l"/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Prepare the first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draft</a:t>
            </a:r>
            <a:endParaRPr sz="2800">
              <a:latin typeface="Arial"/>
              <a:cs typeface="Arial"/>
            </a:endParaRPr>
          </a:p>
          <a:p>
            <a:pPr marL="526988" indent="-514290">
              <a:spcBef>
                <a:spcPts val="1150"/>
              </a:spcBef>
              <a:buAutoNum type="romanLcParenR"/>
              <a:tabLst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Put the report aside for a day or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two</a:t>
            </a:r>
            <a:endParaRPr sz="2800">
              <a:latin typeface="Arial"/>
              <a:cs typeface="Arial"/>
            </a:endParaRPr>
          </a:p>
          <a:p>
            <a:pPr marL="526988" indent="-514290">
              <a:spcBef>
                <a:spcPts val="1225"/>
              </a:spcBef>
              <a:buAutoNum type="romanLcParenR"/>
              <a:tabLst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Review and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rewrite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Jornals</a:t>
            </a:r>
            <a:r>
              <a:rPr lang="en-US" dirty="0" smtClean="0"/>
              <a:t> Lead by A.K. Mishra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0672" y="2105160"/>
            <a:ext cx="6922076" cy="4181722"/>
          </a:xfrm>
        </p:spPr>
        <p:txBody>
          <a:bodyPr/>
          <a:lstStyle/>
          <a:p>
            <a:pPr marL="360045" marR="0" indent="-360045" algn="just">
              <a:spcBef>
                <a:spcPts val="20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ea typeface="Times New Roman"/>
              </a:rPr>
              <a:t>1.ADR </a:t>
            </a:r>
            <a:r>
              <a:rPr lang="en-US" sz="2000" dirty="0">
                <a:solidFill>
                  <a:srgbClr val="000000"/>
                </a:solidFill>
                <a:ea typeface="Times New Roman"/>
              </a:rPr>
              <a:t>Publication for Journal of Advance Research in Business Law and Technology Management. </a:t>
            </a:r>
            <a:endParaRPr lang="en-US" sz="2000" dirty="0">
              <a:ea typeface="Times New Roman"/>
            </a:endParaRPr>
          </a:p>
          <a:p>
            <a:pPr marL="360045" marR="0" indent="-360045" algn="just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Times New Roman"/>
              </a:rPr>
              <a:t>2.	 International Journal of Advanced Trends in Engineering and Technology</a:t>
            </a:r>
            <a:endParaRPr lang="en-US" sz="2000" dirty="0">
              <a:ea typeface="Times New Roman"/>
            </a:endParaRPr>
          </a:p>
          <a:p>
            <a:pPr marL="360045" marR="0" indent="-360045" algn="just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Times New Roman"/>
              </a:rPr>
              <a:t>3.	</a:t>
            </a:r>
            <a:r>
              <a:rPr lang="en-US" sz="2000" dirty="0" smtClean="0">
                <a:solidFill>
                  <a:srgbClr val="000000"/>
                </a:solidFill>
                <a:ea typeface="Times New Roman"/>
              </a:rPr>
              <a:t>Journal </a:t>
            </a:r>
            <a:r>
              <a:rPr lang="en-US" sz="2000" dirty="0">
                <a:solidFill>
                  <a:srgbClr val="000000"/>
                </a:solidFill>
                <a:ea typeface="Times New Roman"/>
              </a:rPr>
              <a:t>of UTEC Engineering Management </a:t>
            </a:r>
            <a:endParaRPr lang="en-US" sz="2000" dirty="0">
              <a:ea typeface="Times New Roman"/>
            </a:endParaRPr>
          </a:p>
          <a:p>
            <a:pPr marL="360045" marR="0" indent="-360045" algn="just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Times New Roman"/>
              </a:rPr>
              <a:t>4.	</a:t>
            </a:r>
            <a:r>
              <a:rPr lang="en-US" sz="2000" dirty="0" smtClean="0">
                <a:solidFill>
                  <a:srgbClr val="000000"/>
                </a:solidFill>
                <a:ea typeface="Times New Roman"/>
              </a:rPr>
              <a:t>New </a:t>
            </a:r>
            <a:r>
              <a:rPr lang="en-US" sz="2000" dirty="0">
                <a:solidFill>
                  <a:srgbClr val="000000"/>
                </a:solidFill>
                <a:ea typeface="Times New Roman"/>
              </a:rPr>
              <a:t>Perspective Journal of Business and </a:t>
            </a:r>
            <a:r>
              <a:rPr lang="en-US" sz="2000">
                <a:solidFill>
                  <a:srgbClr val="000000"/>
                </a:solidFill>
                <a:ea typeface="Times New Roman"/>
              </a:rPr>
              <a:t>Economics </a:t>
            </a:r>
            <a:r>
              <a:rPr lang="en-US" sz="2000" smtClean="0">
                <a:solidFill>
                  <a:srgbClr val="000000"/>
                </a:solidFill>
                <a:ea typeface="Times New Roman"/>
              </a:rPr>
              <a:t>6(1)</a:t>
            </a:r>
            <a:endParaRPr lang="en-US" sz="2000" dirty="0">
              <a:ea typeface="Times New Roman"/>
            </a:endParaRPr>
          </a:p>
          <a:p>
            <a:pPr marL="360045" marR="0" indent="-360045" algn="just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Times New Roman"/>
              </a:rPr>
              <a:t>5.	</a:t>
            </a:r>
            <a:r>
              <a:rPr lang="en-US" sz="2000" dirty="0" smtClean="0">
                <a:solidFill>
                  <a:srgbClr val="000000"/>
                </a:solidFill>
                <a:ea typeface="Times New Roman"/>
              </a:rPr>
              <a:t>Apex </a:t>
            </a:r>
            <a:r>
              <a:rPr lang="en-US" sz="2000" dirty="0">
                <a:solidFill>
                  <a:srgbClr val="000000"/>
                </a:solidFill>
                <a:ea typeface="Times New Roman"/>
              </a:rPr>
              <a:t>Journal of Business and Management </a:t>
            </a:r>
            <a:endParaRPr lang="en-US" sz="2000" dirty="0">
              <a:ea typeface="Times New Roman"/>
            </a:endParaRPr>
          </a:p>
          <a:p>
            <a:pPr marL="360045" marR="0" indent="-360045" algn="just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Times New Roman"/>
              </a:rPr>
              <a:t>6.	</a:t>
            </a:r>
            <a:r>
              <a:rPr lang="en-US" sz="2000" dirty="0" smtClean="0">
                <a:solidFill>
                  <a:srgbClr val="000000"/>
                </a:solidFill>
                <a:ea typeface="Times New Roman"/>
              </a:rPr>
              <a:t>Intellectual </a:t>
            </a:r>
            <a:r>
              <a:rPr lang="en-US" sz="2000" dirty="0">
                <a:solidFill>
                  <a:srgbClr val="000000"/>
                </a:solidFill>
                <a:ea typeface="Times New Roman"/>
              </a:rPr>
              <a:t>Journal of Academic Research </a:t>
            </a:r>
            <a:endParaRPr lang="en-US" sz="2000" dirty="0">
              <a:ea typeface="Times New Roman"/>
            </a:endParaRPr>
          </a:p>
          <a:p>
            <a:pPr marL="360045" marR="0" indent="-360045" algn="just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Times New Roman"/>
              </a:rPr>
              <a:t>7.	</a:t>
            </a:r>
            <a:r>
              <a:rPr lang="en-US" sz="2000" dirty="0" smtClean="0">
                <a:solidFill>
                  <a:srgbClr val="000000"/>
                </a:solidFill>
                <a:ea typeface="Times New Roman"/>
              </a:rPr>
              <a:t>GS </a:t>
            </a:r>
            <a:r>
              <a:rPr lang="en-US" sz="2000" dirty="0">
                <a:solidFill>
                  <a:srgbClr val="000000"/>
                </a:solidFill>
                <a:ea typeface="Times New Roman"/>
              </a:rPr>
              <a:t>Spark: Journal of Applied Academic Discourse </a:t>
            </a:r>
            <a:endParaRPr lang="en-US" sz="2000" dirty="0">
              <a:ea typeface="Times New Roman"/>
            </a:endParaRPr>
          </a:p>
          <a:p>
            <a:pPr marL="360045" marR="0" indent="-360045" algn="just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Times New Roman"/>
              </a:rPr>
              <a:t>8. 	</a:t>
            </a:r>
            <a:r>
              <a:rPr lang="en-US" sz="2000" dirty="0" smtClean="0">
                <a:solidFill>
                  <a:srgbClr val="000000"/>
                </a:solidFill>
                <a:ea typeface="Times New Roman"/>
              </a:rPr>
              <a:t>GS </a:t>
            </a:r>
            <a:r>
              <a:rPr lang="en-US" sz="2000" dirty="0">
                <a:solidFill>
                  <a:srgbClr val="000000"/>
                </a:solidFill>
                <a:ea typeface="Times New Roman"/>
              </a:rPr>
              <a:t>WOW: Wisdom of Worthy Research Journal</a:t>
            </a:r>
            <a:endParaRPr lang="en-US" sz="2000" dirty="0">
              <a:ea typeface="Times New Roman"/>
            </a:endParaRPr>
          </a:p>
          <a:p>
            <a:pPr marL="360045" marR="0" indent="-360045" algn="just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Times New Roman"/>
              </a:rPr>
              <a:t>9.	</a:t>
            </a:r>
            <a:r>
              <a:rPr lang="en-US" sz="2000" dirty="0" smtClean="0">
                <a:solidFill>
                  <a:srgbClr val="000000"/>
                </a:solidFill>
                <a:ea typeface="Times New Roman"/>
              </a:rPr>
              <a:t>International </a:t>
            </a:r>
            <a:r>
              <a:rPr lang="en-US" sz="2000" dirty="0">
                <a:solidFill>
                  <a:srgbClr val="000000"/>
                </a:solidFill>
                <a:ea typeface="Times New Roman"/>
              </a:rPr>
              <a:t>Research Journal </a:t>
            </a:r>
            <a:r>
              <a:rPr lang="en-US" sz="2000" dirty="0" err="1">
                <a:solidFill>
                  <a:srgbClr val="000000"/>
                </a:solidFill>
                <a:ea typeface="Times New Roman"/>
              </a:rPr>
              <a:t>ofParroha</a:t>
            </a:r>
            <a:r>
              <a:rPr lang="en-US" sz="2000" dirty="0">
                <a:solidFill>
                  <a:srgbClr val="000000"/>
                </a:solidFill>
                <a:ea typeface="Times New Roman"/>
              </a:rPr>
              <a:t> Multiple Campus (IRJPMC)2(1),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3070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6163" y="454659"/>
            <a:ext cx="7051675" cy="63500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000" spc="-5" dirty="0"/>
              <a:t>Suggested </a:t>
            </a:r>
            <a:r>
              <a:rPr sz="4000" dirty="0"/>
              <a:t>Format</a:t>
            </a:r>
            <a:r>
              <a:rPr sz="4000" spc="-80" dirty="0"/>
              <a:t> </a:t>
            </a:r>
            <a:r>
              <a:rPr sz="4000" spc="-5" dirty="0" smtClean="0"/>
              <a:t>(</a:t>
            </a:r>
            <a:r>
              <a:rPr lang="en-US" sz="4000" spc="-5" dirty="0" smtClean="0"/>
              <a:t>General</a:t>
            </a:r>
            <a:r>
              <a:rPr lang="en-US" sz="4000" spc="-5" dirty="0" smtClean="0"/>
              <a:t> </a:t>
            </a:r>
            <a:r>
              <a:rPr sz="4000" spc="-5" dirty="0"/>
              <a:t>)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707391" y="1079501"/>
            <a:ext cx="2002155" cy="1019490"/>
          </a:xfrm>
          <a:prstGeom prst="rect">
            <a:avLst/>
          </a:prstGeom>
        </p:spPr>
        <p:txBody>
          <a:bodyPr vert="horz" wrap="square" lIns="0" tIns="173970" rIns="0" bIns="0" rtlCol="0">
            <a:spAutoFit/>
          </a:bodyPr>
          <a:lstStyle/>
          <a:p>
            <a:pPr marL="526988" indent="-514290">
              <a:spcBef>
                <a:spcPts val="1369"/>
              </a:spcBef>
              <a:buAutoNum type="arabicPeriod"/>
              <a:tabLst>
                <a:tab pos="526354" algn="l"/>
                <a:tab pos="526988" algn="l"/>
              </a:tabLst>
            </a:pPr>
            <a:r>
              <a:rPr sz="2200" spc="-20" dirty="0">
                <a:latin typeface="Arial"/>
                <a:cs typeface="Arial"/>
              </a:rPr>
              <a:t>Title</a:t>
            </a:r>
            <a:r>
              <a:rPr sz="2200" spc="-2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page</a:t>
            </a:r>
            <a:endParaRPr sz="2200">
              <a:latin typeface="Arial"/>
              <a:cs typeface="Arial"/>
            </a:endParaRPr>
          </a:p>
          <a:p>
            <a:pPr marL="526988" indent="-514290">
              <a:spcBef>
                <a:spcPts val="1270"/>
              </a:spcBef>
              <a:buAutoNum type="arabicPeriod"/>
              <a:tabLst>
                <a:tab pos="526354" algn="l"/>
                <a:tab pos="526988" algn="l"/>
              </a:tabLst>
            </a:pPr>
            <a:r>
              <a:rPr sz="2200" spc="-5" dirty="0">
                <a:latin typeface="Arial"/>
                <a:cs typeface="Arial"/>
              </a:rPr>
              <a:t>Introduction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5260" y="2136140"/>
            <a:ext cx="3720465" cy="1813947"/>
          </a:xfrm>
          <a:prstGeom prst="rect">
            <a:avLst/>
          </a:prstGeom>
        </p:spPr>
        <p:txBody>
          <a:bodyPr vert="horz" wrap="square" lIns="0" tIns="94604" rIns="0" bIns="0" rtlCol="0">
            <a:spAutoFit/>
          </a:bodyPr>
          <a:lstStyle/>
          <a:p>
            <a:pPr marL="405083" indent="-392385">
              <a:spcBef>
                <a:spcPts val="745"/>
              </a:spcBef>
              <a:buChar char="•"/>
              <a:tabLst>
                <a:tab pos="404447" algn="l"/>
                <a:tab pos="405083" algn="l"/>
              </a:tabLst>
            </a:pPr>
            <a:r>
              <a:rPr spc="-5" dirty="0">
                <a:latin typeface="Arial"/>
                <a:cs typeface="Arial"/>
              </a:rPr>
              <a:t>Background</a:t>
            </a:r>
            <a:endParaRPr>
              <a:latin typeface="Arial"/>
              <a:cs typeface="Arial"/>
            </a:endParaRPr>
          </a:p>
          <a:p>
            <a:pPr marL="405083" indent="-392385">
              <a:spcBef>
                <a:spcPts val="650"/>
              </a:spcBef>
              <a:buChar char="•"/>
              <a:tabLst>
                <a:tab pos="404447" algn="l"/>
                <a:tab pos="405083" algn="l"/>
              </a:tabLst>
            </a:pPr>
            <a:r>
              <a:rPr spc="-5" dirty="0">
                <a:latin typeface="Arial"/>
                <a:cs typeface="Arial"/>
              </a:rPr>
              <a:t>Statement of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problem</a:t>
            </a:r>
            <a:endParaRPr>
              <a:latin typeface="Arial"/>
              <a:cs typeface="Arial"/>
            </a:endParaRPr>
          </a:p>
          <a:p>
            <a:pPr marL="405083" indent="-392385">
              <a:spcBef>
                <a:spcPts val="650"/>
              </a:spcBef>
              <a:buChar char="•"/>
              <a:tabLst>
                <a:tab pos="404447" algn="l"/>
                <a:tab pos="405083" algn="l"/>
              </a:tabLst>
            </a:pPr>
            <a:r>
              <a:rPr spc="-5" dirty="0">
                <a:latin typeface="Arial"/>
                <a:cs typeface="Arial"/>
              </a:rPr>
              <a:t>Research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questions</a:t>
            </a:r>
            <a:endParaRPr>
              <a:latin typeface="Arial"/>
              <a:cs typeface="Arial"/>
            </a:endParaRPr>
          </a:p>
          <a:p>
            <a:pPr marL="405083" indent="-392385">
              <a:spcBef>
                <a:spcPts val="525"/>
              </a:spcBef>
              <a:buChar char="•"/>
              <a:tabLst>
                <a:tab pos="404447" algn="l"/>
                <a:tab pos="405083" algn="l"/>
              </a:tabLst>
            </a:pPr>
            <a:r>
              <a:rPr spc="-5" dirty="0">
                <a:latin typeface="Arial"/>
                <a:cs typeface="Arial"/>
              </a:rPr>
              <a:t>Research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objectives</a:t>
            </a:r>
            <a:endParaRPr>
              <a:latin typeface="Arial"/>
              <a:cs typeface="Arial"/>
            </a:endParaRPr>
          </a:p>
          <a:p>
            <a:pPr marL="405083" indent="-392385">
              <a:spcBef>
                <a:spcPts val="650"/>
              </a:spcBef>
              <a:buChar char="•"/>
              <a:tabLst>
                <a:tab pos="404447" algn="l"/>
                <a:tab pos="405083" algn="l"/>
              </a:tabLst>
            </a:pPr>
            <a:r>
              <a:rPr spc="-5" dirty="0">
                <a:latin typeface="Arial"/>
                <a:cs typeface="Arial"/>
              </a:rPr>
              <a:t>Scope and limitation of the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study</a:t>
            </a:r>
            <a:endParaRPr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7391" y="3813555"/>
            <a:ext cx="4877435" cy="2506435"/>
          </a:xfrm>
          <a:prstGeom prst="rect">
            <a:avLst/>
          </a:prstGeom>
        </p:spPr>
        <p:txBody>
          <a:bodyPr vert="horz" wrap="square" lIns="0" tIns="170795" rIns="0" bIns="0" rtlCol="0">
            <a:spAutoFit/>
          </a:bodyPr>
          <a:lstStyle/>
          <a:p>
            <a:pPr marL="526988" indent="-514290">
              <a:spcBef>
                <a:spcPts val="1345"/>
              </a:spcBef>
              <a:buAutoNum type="arabicPeriod" startAt="3"/>
              <a:tabLst>
                <a:tab pos="526354" algn="l"/>
                <a:tab pos="526988" algn="l"/>
              </a:tabLst>
            </a:pPr>
            <a:r>
              <a:rPr sz="2200" spc="-5" dirty="0">
                <a:latin typeface="Arial"/>
                <a:cs typeface="Arial"/>
              </a:rPr>
              <a:t>Literature review</a:t>
            </a:r>
            <a:endParaRPr sz="2200">
              <a:latin typeface="Arial"/>
              <a:cs typeface="Arial"/>
            </a:endParaRPr>
          </a:p>
          <a:p>
            <a:pPr marL="526988" indent="-514290">
              <a:spcBef>
                <a:spcPts val="1250"/>
              </a:spcBef>
              <a:buAutoNum type="arabicPeriod" startAt="3"/>
              <a:tabLst>
                <a:tab pos="526354" algn="l"/>
                <a:tab pos="526988" algn="l"/>
              </a:tabLst>
            </a:pPr>
            <a:r>
              <a:rPr sz="2200" spc="-5" dirty="0">
                <a:latin typeface="Arial"/>
                <a:cs typeface="Arial"/>
              </a:rPr>
              <a:t>Methodology</a:t>
            </a:r>
            <a:endParaRPr sz="2200">
              <a:latin typeface="Arial"/>
              <a:cs typeface="Arial"/>
            </a:endParaRPr>
          </a:p>
          <a:p>
            <a:pPr marL="526988" indent="-514290">
              <a:spcBef>
                <a:spcPts val="1175"/>
              </a:spcBef>
              <a:buAutoNum type="arabicPeriod" startAt="3"/>
              <a:tabLst>
                <a:tab pos="526354" algn="l"/>
                <a:tab pos="526988" algn="l"/>
              </a:tabLst>
            </a:pPr>
            <a:r>
              <a:rPr sz="2200" spc="-5" dirty="0">
                <a:latin typeface="Arial"/>
                <a:cs typeface="Arial"/>
              </a:rPr>
              <a:t>Results </a:t>
            </a:r>
            <a:r>
              <a:rPr sz="2200" dirty="0">
                <a:latin typeface="Arial"/>
                <a:cs typeface="Arial"/>
              </a:rPr>
              <a:t>and </a:t>
            </a:r>
            <a:r>
              <a:rPr sz="2200" spc="-5" dirty="0">
                <a:latin typeface="Arial"/>
                <a:cs typeface="Arial"/>
              </a:rPr>
              <a:t>Discussions</a:t>
            </a:r>
            <a:endParaRPr sz="2200">
              <a:latin typeface="Arial"/>
              <a:cs typeface="Arial"/>
            </a:endParaRPr>
          </a:p>
          <a:p>
            <a:pPr marL="526988" indent="-514290">
              <a:spcBef>
                <a:spcPts val="1155"/>
              </a:spcBef>
              <a:buAutoNum type="arabicPeriod" startAt="3"/>
              <a:tabLst>
                <a:tab pos="526354" algn="l"/>
                <a:tab pos="526988" algn="l"/>
              </a:tabLst>
            </a:pPr>
            <a:r>
              <a:rPr sz="2200" spc="-5" dirty="0">
                <a:latin typeface="Arial"/>
                <a:cs typeface="Arial"/>
              </a:rPr>
              <a:t>Conclusion </a:t>
            </a:r>
            <a:r>
              <a:rPr sz="2200" dirty="0">
                <a:latin typeface="Arial"/>
                <a:cs typeface="Arial"/>
              </a:rPr>
              <a:t>and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Recommendations</a:t>
            </a:r>
            <a:endParaRPr sz="2200">
              <a:latin typeface="Arial"/>
              <a:cs typeface="Arial"/>
            </a:endParaRPr>
          </a:p>
          <a:p>
            <a:pPr marL="526988" indent="-514290">
              <a:spcBef>
                <a:spcPts val="1270"/>
              </a:spcBef>
              <a:buAutoNum type="arabicPeriod" startAt="3"/>
              <a:tabLst>
                <a:tab pos="526354" algn="l"/>
                <a:tab pos="526988" algn="l"/>
              </a:tabLst>
            </a:pPr>
            <a:r>
              <a:rPr sz="2200" spc="-5" dirty="0">
                <a:latin typeface="Arial"/>
                <a:cs typeface="Arial"/>
              </a:rPr>
              <a:t>References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" y="6577495"/>
            <a:ext cx="9143999" cy="280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" y="1"/>
            <a:ext cx="9143999" cy="2813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387716" y="6448256"/>
            <a:ext cx="244475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9740" y="337821"/>
            <a:ext cx="5086985" cy="305981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lnSpc>
                <a:spcPts val="2125"/>
              </a:lnSpc>
              <a:spcBef>
                <a:spcPts val="100"/>
              </a:spcBef>
            </a:pPr>
            <a:r>
              <a:rPr b="1" spc="-10" dirty="0">
                <a:latin typeface="Arial"/>
                <a:cs typeface="Arial"/>
              </a:rPr>
              <a:t>Title (Times </a:t>
            </a:r>
            <a:r>
              <a:rPr b="1" spc="-5" dirty="0">
                <a:latin typeface="Arial"/>
                <a:cs typeface="Arial"/>
              </a:rPr>
              <a:t>New Roman, 12 Pts, Normal,</a:t>
            </a:r>
            <a:r>
              <a:rPr b="1" spc="4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Bold)</a:t>
            </a:r>
            <a:endParaRPr>
              <a:latin typeface="Arial"/>
              <a:cs typeface="Arial"/>
            </a:endParaRPr>
          </a:p>
          <a:p>
            <a:pPr marL="12698">
              <a:lnSpc>
                <a:spcPts val="2125"/>
              </a:lnSpc>
            </a:pPr>
            <a:r>
              <a:rPr spc="-5" dirty="0">
                <a:latin typeface="Arial"/>
                <a:cs typeface="Arial"/>
              </a:rPr>
              <a:t>Abstract</a:t>
            </a:r>
            <a:endParaRPr>
              <a:latin typeface="Arial"/>
              <a:cs typeface="Arial"/>
            </a:endParaRPr>
          </a:p>
          <a:p>
            <a:pPr marL="12698" marR="3084470">
              <a:spcBef>
                <a:spcPts val="45"/>
              </a:spcBef>
            </a:pPr>
            <a:r>
              <a:rPr spc="-5" dirty="0">
                <a:latin typeface="Arial"/>
                <a:cs typeface="Arial"/>
              </a:rPr>
              <a:t>Declaration  Recommendation  Certificate  A</a:t>
            </a:r>
            <a:r>
              <a:rPr dirty="0">
                <a:latin typeface="Arial"/>
                <a:cs typeface="Arial"/>
              </a:rPr>
              <a:t>ck</a:t>
            </a:r>
            <a:r>
              <a:rPr spc="-5" dirty="0">
                <a:latin typeface="Arial"/>
                <a:cs typeface="Arial"/>
              </a:rPr>
              <a:t>no</a:t>
            </a:r>
            <a:r>
              <a:rPr dirty="0">
                <a:latin typeface="Arial"/>
                <a:cs typeface="Arial"/>
              </a:rPr>
              <a:t>wl</a:t>
            </a:r>
            <a:r>
              <a:rPr spc="-5" dirty="0">
                <a:latin typeface="Arial"/>
                <a:cs typeface="Arial"/>
              </a:rPr>
              <a:t>edge</a:t>
            </a:r>
            <a:r>
              <a:rPr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ent</a:t>
            </a:r>
            <a:r>
              <a:rPr dirty="0">
                <a:latin typeface="Arial"/>
                <a:cs typeface="Arial"/>
              </a:rPr>
              <a:t>s  </a:t>
            </a:r>
            <a:r>
              <a:rPr spc="-45" dirty="0">
                <a:latin typeface="Arial"/>
                <a:cs typeface="Arial"/>
              </a:rPr>
              <a:t>Table </a:t>
            </a:r>
            <a:r>
              <a:rPr spc="-5" dirty="0">
                <a:latin typeface="Arial"/>
                <a:cs typeface="Arial"/>
              </a:rPr>
              <a:t>of contents  List of</a:t>
            </a:r>
            <a:r>
              <a:rPr spc="-2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tables</a:t>
            </a:r>
            <a:endParaRPr>
              <a:latin typeface="Arial"/>
              <a:cs typeface="Arial"/>
            </a:endParaRPr>
          </a:p>
          <a:p>
            <a:pPr marL="12698">
              <a:lnSpc>
                <a:spcPts val="2110"/>
              </a:lnSpc>
            </a:pPr>
            <a:r>
              <a:rPr spc="-5" dirty="0">
                <a:latin typeface="Arial"/>
                <a:cs typeface="Arial"/>
              </a:rPr>
              <a:t>List of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figures</a:t>
            </a:r>
            <a:endParaRPr>
              <a:latin typeface="Arial"/>
              <a:cs typeface="Arial"/>
            </a:endParaRPr>
          </a:p>
          <a:p>
            <a:pPr marL="12698" marR="2297162">
              <a:lnSpc>
                <a:spcPts val="2209"/>
              </a:lnSpc>
              <a:spcBef>
                <a:spcPts val="55"/>
              </a:spcBef>
            </a:pPr>
            <a:r>
              <a:rPr spc="-5" dirty="0">
                <a:latin typeface="Arial"/>
                <a:cs typeface="Arial"/>
              </a:rPr>
              <a:t>List of plates/pictures  Abbreviation and</a:t>
            </a:r>
            <a:r>
              <a:rPr spc="-5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acronyms</a:t>
            </a:r>
            <a:endParaRPr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74941" y="337821"/>
            <a:ext cx="572135" cy="304442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lnSpc>
                <a:spcPts val="2125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Page</a:t>
            </a:r>
            <a:endParaRPr>
              <a:latin typeface="Arial"/>
              <a:cs typeface="Arial"/>
            </a:endParaRPr>
          </a:p>
          <a:p>
            <a:pPr marL="12698">
              <a:lnSpc>
                <a:spcPts val="2125"/>
              </a:lnSpc>
            </a:pPr>
            <a:r>
              <a:rPr spc="-5" dirty="0">
                <a:latin typeface="Arial"/>
                <a:cs typeface="Arial"/>
              </a:rPr>
              <a:t>iii</a:t>
            </a:r>
            <a:endParaRPr>
              <a:latin typeface="Arial"/>
              <a:cs typeface="Arial"/>
            </a:endParaRPr>
          </a:p>
          <a:p>
            <a:pPr marL="12698" marR="284447">
              <a:lnSpc>
                <a:spcPct val="100099"/>
              </a:lnSpc>
              <a:spcBef>
                <a:spcPts val="45"/>
              </a:spcBef>
            </a:pPr>
            <a:r>
              <a:rPr dirty="0">
                <a:latin typeface="Arial"/>
                <a:cs typeface="Arial"/>
              </a:rPr>
              <a:t>iv  v  vi  vii  viii  ix  x  xi  xii</a:t>
            </a:r>
            <a:endParaRPr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741" y="3626612"/>
            <a:ext cx="3416935" cy="2751072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lnSpc>
                <a:spcPts val="2135"/>
              </a:lnSpc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Chapter </a:t>
            </a:r>
            <a:r>
              <a:rPr dirty="0">
                <a:latin typeface="Arial"/>
                <a:cs typeface="Arial"/>
              </a:rPr>
              <a:t>1</a:t>
            </a:r>
            <a:endParaRPr>
              <a:latin typeface="Arial"/>
              <a:cs typeface="Arial"/>
            </a:endParaRPr>
          </a:p>
          <a:p>
            <a:pPr marL="12698">
              <a:lnSpc>
                <a:spcPts val="2135"/>
              </a:lnSpc>
            </a:pPr>
            <a:r>
              <a:rPr dirty="0">
                <a:latin typeface="Arial"/>
                <a:cs typeface="Arial"/>
              </a:rPr>
              <a:t>INTRODUCTION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1</a:t>
            </a:r>
            <a:endParaRPr>
              <a:latin typeface="Arial"/>
              <a:cs typeface="Arial"/>
            </a:endParaRPr>
          </a:p>
          <a:p>
            <a:pPr marL="12698">
              <a:spcBef>
                <a:spcPts val="25"/>
              </a:spcBef>
            </a:pPr>
            <a:r>
              <a:rPr spc="-5" dirty="0">
                <a:latin typeface="Arial"/>
                <a:cs typeface="Arial"/>
              </a:rPr>
              <a:t>Section 1.1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Background</a:t>
            </a:r>
            <a:endParaRPr>
              <a:latin typeface="Arial"/>
              <a:cs typeface="Arial"/>
            </a:endParaRPr>
          </a:p>
          <a:p>
            <a:pPr marL="12698">
              <a:lnSpc>
                <a:spcPts val="2125"/>
              </a:lnSpc>
              <a:spcBef>
                <a:spcPts val="45"/>
              </a:spcBef>
            </a:pPr>
            <a:r>
              <a:rPr spc="-5" dirty="0">
                <a:latin typeface="Arial"/>
                <a:cs typeface="Arial"/>
              </a:rPr>
              <a:t>Sub-section</a:t>
            </a:r>
            <a:r>
              <a:rPr spc="-7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1.1.1</a:t>
            </a:r>
            <a:endParaRPr>
              <a:latin typeface="Arial"/>
              <a:cs typeface="Arial"/>
            </a:endParaRPr>
          </a:p>
          <a:p>
            <a:pPr marL="12698">
              <a:lnSpc>
                <a:spcPts val="2125"/>
              </a:lnSpc>
            </a:pPr>
            <a:r>
              <a:rPr spc="-5" dirty="0">
                <a:latin typeface="Arial"/>
                <a:cs typeface="Arial"/>
              </a:rPr>
              <a:t>Sub-section</a:t>
            </a:r>
            <a:r>
              <a:rPr spc="-7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1.1.2</a:t>
            </a:r>
            <a:endParaRPr>
              <a:latin typeface="Arial"/>
              <a:cs typeface="Arial"/>
            </a:endParaRPr>
          </a:p>
          <a:p>
            <a:pPr marL="12698" marR="5079">
              <a:lnSpc>
                <a:spcPct val="99400"/>
              </a:lnSpc>
              <a:spcBef>
                <a:spcPts val="60"/>
              </a:spcBef>
            </a:pPr>
            <a:r>
              <a:rPr spc="-5" dirty="0">
                <a:latin typeface="Arial"/>
                <a:cs typeface="Arial"/>
              </a:rPr>
              <a:t>Section 1.2 Statement of problem  Section 1.3 Research questions  Section 1.4 Research objectives  Section 1.5 Significance of study  Section 1.6 Scope and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limitations</a:t>
            </a:r>
            <a:endParaRPr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74941" y="4172204"/>
            <a:ext cx="153035" cy="58039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1</a:t>
            </a:r>
            <a:endParaRPr>
              <a:latin typeface="Arial"/>
              <a:cs typeface="Arial"/>
            </a:endParaRPr>
          </a:p>
          <a:p>
            <a:pPr marL="12698">
              <a:spcBef>
                <a:spcPts val="45"/>
              </a:spcBef>
            </a:pPr>
            <a:r>
              <a:rPr dirty="0">
                <a:latin typeface="Arial"/>
                <a:cs typeface="Arial"/>
              </a:rPr>
              <a:t>3</a:t>
            </a:r>
            <a:endParaRPr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74941" y="4998212"/>
            <a:ext cx="153035" cy="139128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lnSpc>
                <a:spcPts val="2135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5</a:t>
            </a:r>
            <a:endParaRPr>
              <a:latin typeface="Arial"/>
              <a:cs typeface="Arial"/>
            </a:endParaRPr>
          </a:p>
          <a:p>
            <a:pPr marL="12698">
              <a:lnSpc>
                <a:spcPts val="2135"/>
              </a:lnSpc>
            </a:pPr>
            <a:r>
              <a:rPr dirty="0">
                <a:latin typeface="Arial"/>
                <a:cs typeface="Arial"/>
              </a:rPr>
              <a:t>7</a:t>
            </a:r>
            <a:endParaRPr>
              <a:latin typeface="Arial"/>
              <a:cs typeface="Arial"/>
            </a:endParaRPr>
          </a:p>
          <a:p>
            <a:pPr marL="12698">
              <a:spcBef>
                <a:spcPts val="20"/>
              </a:spcBef>
            </a:pPr>
            <a:r>
              <a:rPr dirty="0">
                <a:latin typeface="Arial"/>
                <a:cs typeface="Arial"/>
              </a:rPr>
              <a:t>7</a:t>
            </a:r>
            <a:endParaRPr>
              <a:latin typeface="Arial"/>
              <a:cs typeface="Arial"/>
            </a:endParaRPr>
          </a:p>
          <a:p>
            <a:pPr marL="12698">
              <a:lnSpc>
                <a:spcPts val="2125"/>
              </a:lnSpc>
              <a:spcBef>
                <a:spcPts val="50"/>
              </a:spcBef>
            </a:pPr>
            <a:r>
              <a:rPr dirty="0">
                <a:latin typeface="Arial"/>
                <a:cs typeface="Arial"/>
              </a:rPr>
              <a:t>8</a:t>
            </a:r>
            <a:endParaRPr>
              <a:latin typeface="Arial"/>
              <a:cs typeface="Arial"/>
            </a:endParaRPr>
          </a:p>
          <a:p>
            <a:pPr marL="12698">
              <a:lnSpc>
                <a:spcPts val="2125"/>
              </a:lnSpc>
            </a:pPr>
            <a:r>
              <a:rPr dirty="0">
                <a:latin typeface="Arial"/>
                <a:cs typeface="Arial"/>
              </a:rPr>
              <a:t>9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87716" y="6448256"/>
            <a:ext cx="244475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1176021"/>
            <a:ext cx="4504690" cy="3955951"/>
          </a:xfrm>
          <a:prstGeom prst="rect">
            <a:avLst/>
          </a:prstGeom>
        </p:spPr>
        <p:txBody>
          <a:bodyPr vert="horz" wrap="square" lIns="0" tIns="28571" rIns="0" bIns="0" rtlCol="0">
            <a:spAutoFit/>
          </a:bodyPr>
          <a:lstStyle/>
          <a:p>
            <a:pPr marL="12698" marR="2112398">
              <a:lnSpc>
                <a:spcPts val="2090"/>
              </a:lnSpc>
              <a:spcBef>
                <a:spcPts val="225"/>
              </a:spcBef>
            </a:pPr>
            <a:r>
              <a:rPr spc="-5" dirty="0">
                <a:latin typeface="Arial"/>
                <a:cs typeface="Arial"/>
              </a:rPr>
              <a:t>Chapter </a:t>
            </a:r>
            <a:r>
              <a:rPr dirty="0">
                <a:latin typeface="Arial"/>
                <a:cs typeface="Arial"/>
              </a:rPr>
              <a:t>2  </a:t>
            </a:r>
            <a:r>
              <a:rPr spc="-15" dirty="0">
                <a:latin typeface="Arial"/>
                <a:cs typeface="Arial"/>
              </a:rPr>
              <a:t>LITERATURE</a:t>
            </a:r>
            <a:r>
              <a:rPr spc="-9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REVIEW</a:t>
            </a:r>
            <a:endParaRPr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>
              <a:latin typeface="Arial"/>
              <a:cs typeface="Arial"/>
            </a:endParaRPr>
          </a:p>
          <a:p>
            <a:pPr marL="12698" marR="2680021">
              <a:lnSpc>
                <a:spcPct val="101099"/>
              </a:lnSpc>
              <a:spcBef>
                <a:spcPts val="5"/>
              </a:spcBef>
            </a:pPr>
            <a:r>
              <a:rPr spc="-5" dirty="0">
                <a:latin typeface="Arial"/>
                <a:cs typeface="Arial"/>
              </a:rPr>
              <a:t>Chapter </a:t>
            </a:r>
            <a:r>
              <a:rPr dirty="0">
                <a:latin typeface="Arial"/>
                <a:cs typeface="Arial"/>
              </a:rPr>
              <a:t>3  M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TH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D</a:t>
            </a:r>
            <a:r>
              <a:rPr spc="-5" dirty="0">
                <a:latin typeface="Arial"/>
                <a:cs typeface="Arial"/>
              </a:rPr>
              <a:t>OLOG</a:t>
            </a:r>
            <a:r>
              <a:rPr dirty="0">
                <a:latin typeface="Arial"/>
                <a:cs typeface="Arial"/>
              </a:rPr>
              <a:t>Y</a:t>
            </a:r>
            <a:endParaRPr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sz="1900">
              <a:latin typeface="Arial"/>
              <a:cs typeface="Arial"/>
            </a:endParaRPr>
          </a:p>
          <a:p>
            <a:pPr marL="12698"/>
            <a:r>
              <a:rPr spc="-5" dirty="0">
                <a:latin typeface="Arial"/>
                <a:cs typeface="Arial"/>
              </a:rPr>
              <a:t>Chapter </a:t>
            </a:r>
            <a:r>
              <a:rPr dirty="0">
                <a:latin typeface="Arial"/>
                <a:cs typeface="Arial"/>
              </a:rPr>
              <a:t>4</a:t>
            </a:r>
            <a:endParaRPr>
              <a:latin typeface="Arial"/>
              <a:cs typeface="Arial"/>
            </a:endParaRPr>
          </a:p>
          <a:p>
            <a:pPr marL="12698">
              <a:spcBef>
                <a:spcPts val="50"/>
              </a:spcBef>
            </a:pPr>
            <a:r>
              <a:rPr spc="-25" dirty="0">
                <a:latin typeface="Arial"/>
                <a:cs typeface="Arial"/>
              </a:rPr>
              <a:t>RESULTS </a:t>
            </a:r>
            <a:r>
              <a:rPr spc="-5" dirty="0">
                <a:latin typeface="Arial"/>
                <a:cs typeface="Arial"/>
              </a:rPr>
              <a:t>AND</a:t>
            </a:r>
            <a:r>
              <a:rPr spc="-8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DISCUSSION</a:t>
            </a:r>
            <a:endParaRPr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sz="1900">
              <a:latin typeface="Arial"/>
              <a:cs typeface="Arial"/>
            </a:endParaRPr>
          </a:p>
          <a:p>
            <a:pPr marL="12698">
              <a:spcBef>
                <a:spcPts val="5"/>
              </a:spcBef>
            </a:pPr>
            <a:r>
              <a:rPr spc="-5" dirty="0">
                <a:latin typeface="Arial"/>
                <a:cs typeface="Arial"/>
              </a:rPr>
              <a:t>Chapter </a:t>
            </a:r>
            <a:r>
              <a:rPr dirty="0">
                <a:latin typeface="Arial"/>
                <a:cs typeface="Arial"/>
              </a:rPr>
              <a:t>5</a:t>
            </a:r>
            <a:endParaRPr>
              <a:latin typeface="Arial"/>
              <a:cs typeface="Arial"/>
            </a:endParaRPr>
          </a:p>
          <a:p>
            <a:pPr marL="12698">
              <a:spcBef>
                <a:spcPts val="45"/>
              </a:spcBef>
            </a:pPr>
            <a:r>
              <a:rPr spc="-5" dirty="0">
                <a:latin typeface="Arial"/>
                <a:cs typeface="Arial"/>
              </a:rPr>
              <a:t>CONCLUSION AND</a:t>
            </a:r>
            <a:r>
              <a:rPr spc="-14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RECOMMENDATIONS</a:t>
            </a:r>
            <a:endParaRPr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sz="2000">
              <a:latin typeface="Arial"/>
              <a:cs typeface="Arial"/>
            </a:endParaRPr>
          </a:p>
          <a:p>
            <a:pPr marL="12698" marR="2921294">
              <a:lnSpc>
                <a:spcPts val="2110"/>
              </a:lnSpc>
            </a:pP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F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NC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S  </a:t>
            </a:r>
            <a:r>
              <a:rPr spc="-5" dirty="0">
                <a:latin typeface="Arial"/>
                <a:cs typeface="Arial"/>
              </a:rPr>
              <a:t>APPENDICES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22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9438" y="210819"/>
            <a:ext cx="7965122" cy="1181341"/>
          </a:xfrm>
          <a:prstGeom prst="rect">
            <a:avLst/>
          </a:prstGeom>
        </p:spPr>
        <p:txBody>
          <a:bodyPr vert="horz" wrap="square" lIns="0" tIns="72636" rIns="0" bIns="0" rtlCol="0">
            <a:spAutoFit/>
          </a:bodyPr>
          <a:lstStyle/>
          <a:p>
            <a:pPr marL="984770" marR="5079" indent="-863499">
              <a:spcBef>
                <a:spcPts val="100"/>
              </a:spcBef>
            </a:pPr>
            <a:r>
              <a:rPr spc="-5" dirty="0"/>
              <a:t>Important aspects </a:t>
            </a:r>
            <a:r>
              <a:rPr dirty="0"/>
              <a:t>to be </a:t>
            </a:r>
            <a:r>
              <a:rPr spc="-5" dirty="0"/>
              <a:t>considered  </a:t>
            </a:r>
            <a:r>
              <a:rPr dirty="0"/>
              <a:t>in </a:t>
            </a:r>
            <a:r>
              <a:rPr spc="-5" dirty="0"/>
              <a:t>each</a:t>
            </a:r>
            <a:r>
              <a:rPr spc="-25" dirty="0"/>
              <a:t> </a:t>
            </a:r>
            <a:r>
              <a:rPr spc="-5" dirty="0"/>
              <a:t>section/sub-section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5939" y="1505883"/>
            <a:ext cx="8072120" cy="4526734"/>
          </a:xfrm>
          <a:prstGeom prst="rect">
            <a:avLst/>
          </a:prstGeom>
        </p:spPr>
        <p:txBody>
          <a:bodyPr vert="horz" wrap="square" lIns="0" tIns="74921" rIns="0" bIns="0" rtlCol="0">
            <a:spAutoFit/>
          </a:bodyPr>
          <a:lstStyle/>
          <a:p>
            <a:pPr marL="12698">
              <a:spcBef>
                <a:spcPts val="590"/>
              </a:spcBef>
            </a:pPr>
            <a:r>
              <a:rPr spc="-5" dirty="0"/>
              <a:t>1. </a:t>
            </a:r>
            <a:r>
              <a:rPr spc="-20" dirty="0"/>
              <a:t>Title</a:t>
            </a:r>
            <a:r>
              <a:rPr spc="-15" dirty="0"/>
              <a:t> </a:t>
            </a:r>
            <a:r>
              <a:rPr spc="-5" dirty="0"/>
              <a:t>page</a:t>
            </a:r>
          </a:p>
          <a:p>
            <a:pPr marL="526988" indent="-514290">
              <a:spcBef>
                <a:spcPts val="36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400" b="0" spc="-10" dirty="0"/>
              <a:t>Avoid </a:t>
            </a:r>
            <a:r>
              <a:rPr sz="2400" b="0" dirty="0"/>
              <a:t>long</a:t>
            </a:r>
            <a:r>
              <a:rPr sz="2400" b="0" spc="-5" dirty="0"/>
              <a:t> </a:t>
            </a:r>
            <a:r>
              <a:rPr sz="2400" b="0" dirty="0"/>
              <a:t>title</a:t>
            </a:r>
            <a:endParaRPr sz="2400"/>
          </a:p>
          <a:p>
            <a:pPr marL="526988" indent="-514290">
              <a:spcBef>
                <a:spcPts val="219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400" b="0" spc="-5" dirty="0"/>
              <a:t>Stay </a:t>
            </a:r>
            <a:r>
              <a:rPr sz="2400" b="0" dirty="0"/>
              <a:t>brief and </a:t>
            </a:r>
            <a:r>
              <a:rPr sz="2400" b="0" spc="-5" dirty="0"/>
              <a:t>reflective </a:t>
            </a:r>
            <a:r>
              <a:rPr sz="2400" b="0" dirty="0"/>
              <a:t>of </a:t>
            </a:r>
            <a:r>
              <a:rPr sz="2400" b="0" spc="-5" dirty="0"/>
              <a:t>the </a:t>
            </a:r>
            <a:r>
              <a:rPr sz="2400" b="0" dirty="0"/>
              <a:t>issue you are</a:t>
            </a:r>
            <a:r>
              <a:rPr sz="2400" b="0" spc="-70" dirty="0"/>
              <a:t> </a:t>
            </a:r>
            <a:r>
              <a:rPr sz="2400" b="0" dirty="0"/>
              <a:t>covering</a:t>
            </a:r>
            <a:endParaRPr sz="2400"/>
          </a:p>
          <a:p>
            <a:pPr marL="526988" indent="-514290">
              <a:spcBef>
                <a:spcPts val="33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400" b="0" spc="-5" dirty="0"/>
              <a:t>Examples:</a:t>
            </a:r>
            <a:endParaRPr sz="2400"/>
          </a:p>
          <a:p>
            <a:pPr marL="1144137" marR="5079" lvl="1" indent="-514290" algn="just">
              <a:lnSpc>
                <a:spcPct val="89300"/>
              </a:lnSpc>
              <a:spcBef>
                <a:spcPts val="610"/>
              </a:spcBef>
              <a:buChar char="•"/>
              <a:tabLst>
                <a:tab pos="1144137" algn="l"/>
              </a:tabLst>
            </a:pPr>
            <a:r>
              <a:rPr sz="2300" spc="-5" dirty="0">
                <a:latin typeface="Arial"/>
                <a:cs typeface="Arial"/>
              </a:rPr>
              <a:t>Study of socio-economic of natural resources  management </a:t>
            </a:r>
            <a:r>
              <a:rPr sz="2300" dirty="0">
                <a:latin typeface="Arial"/>
                <a:cs typeface="Arial"/>
              </a:rPr>
              <a:t>in </a:t>
            </a:r>
            <a:r>
              <a:rPr sz="2300" spc="-5" dirty="0">
                <a:latin typeface="Arial"/>
                <a:cs typeface="Arial"/>
              </a:rPr>
              <a:t>Nepal: </a:t>
            </a:r>
            <a:r>
              <a:rPr sz="2300" dirty="0">
                <a:latin typeface="Arial"/>
                <a:cs typeface="Arial"/>
              </a:rPr>
              <a:t>A </a:t>
            </a:r>
            <a:r>
              <a:rPr sz="2300" spc="-5" dirty="0">
                <a:latin typeface="Arial"/>
                <a:cs typeface="Arial"/>
              </a:rPr>
              <a:t>case study of water  resources management through </a:t>
            </a:r>
            <a:r>
              <a:rPr sz="2300" dirty="0">
                <a:latin typeface="Arial"/>
                <a:cs typeface="Arial"/>
              </a:rPr>
              <a:t>WUA in </a:t>
            </a:r>
            <a:r>
              <a:rPr sz="2300" spc="-5" dirty="0">
                <a:latin typeface="Arial"/>
                <a:cs typeface="Arial"/>
              </a:rPr>
              <a:t>Banke  district of</a:t>
            </a:r>
            <a:r>
              <a:rPr sz="2300" spc="-10" dirty="0">
                <a:latin typeface="Arial"/>
                <a:cs typeface="Arial"/>
              </a:rPr>
              <a:t> Nepal</a:t>
            </a:r>
            <a:endParaRPr sz="2300">
              <a:latin typeface="Arial"/>
              <a:cs typeface="Arial"/>
            </a:endParaRPr>
          </a:p>
          <a:p>
            <a:pPr marL="1144137" marR="5079" lvl="1" indent="-514290" algn="just">
              <a:lnSpc>
                <a:spcPts val="2400"/>
              </a:lnSpc>
              <a:spcBef>
                <a:spcPts val="715"/>
              </a:spcBef>
              <a:buChar char="•"/>
              <a:tabLst>
                <a:tab pos="1144137" algn="l"/>
              </a:tabLst>
            </a:pPr>
            <a:r>
              <a:rPr sz="2300" spc="-5" dirty="0">
                <a:solidFill>
                  <a:srgbClr val="1708DA"/>
                </a:solidFill>
                <a:latin typeface="Arial"/>
                <a:cs typeface="Arial"/>
              </a:rPr>
              <a:t>Social Benefit Cost Analysis of Involvement of </a:t>
            </a:r>
            <a:r>
              <a:rPr sz="2300" spc="-20" dirty="0">
                <a:solidFill>
                  <a:srgbClr val="1708DA"/>
                </a:solidFill>
                <a:latin typeface="Arial"/>
                <a:cs typeface="Arial"/>
              </a:rPr>
              <a:t>Water  </a:t>
            </a:r>
            <a:r>
              <a:rPr sz="2300" spc="-5" dirty="0">
                <a:solidFill>
                  <a:srgbClr val="1708DA"/>
                </a:solidFill>
                <a:latin typeface="Arial"/>
                <a:cs typeface="Arial"/>
              </a:rPr>
              <a:t>Users’ Association </a:t>
            </a:r>
            <a:r>
              <a:rPr sz="2300" dirty="0">
                <a:solidFill>
                  <a:srgbClr val="1708DA"/>
                </a:solidFill>
                <a:latin typeface="Arial"/>
                <a:cs typeface="Arial"/>
              </a:rPr>
              <a:t>in </a:t>
            </a:r>
            <a:r>
              <a:rPr sz="2300" spc="-5" dirty="0">
                <a:solidFill>
                  <a:srgbClr val="1708DA"/>
                </a:solidFill>
                <a:latin typeface="Arial"/>
                <a:cs typeface="Arial"/>
              </a:rPr>
              <a:t>Banke,</a:t>
            </a:r>
            <a:r>
              <a:rPr sz="2300" spc="-235" dirty="0">
                <a:solidFill>
                  <a:srgbClr val="1708DA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1708DA"/>
                </a:solidFill>
                <a:latin typeface="Arial"/>
                <a:cs typeface="Arial"/>
              </a:rPr>
              <a:t>Nepal</a:t>
            </a:r>
            <a:endParaRPr sz="2300">
              <a:latin typeface="Arial"/>
              <a:cs typeface="Arial"/>
            </a:endParaRPr>
          </a:p>
          <a:p>
            <a:pPr marL="1144137" marR="5079" lvl="1" indent="-514290" algn="just">
              <a:lnSpc>
                <a:spcPts val="2520"/>
              </a:lnSpc>
              <a:spcBef>
                <a:spcPts val="600"/>
              </a:spcBef>
              <a:buChar char="•"/>
              <a:tabLst>
                <a:tab pos="1144137" algn="l"/>
              </a:tabLst>
            </a:pPr>
            <a:r>
              <a:rPr sz="2300" spc="-5" dirty="0">
                <a:solidFill>
                  <a:srgbClr val="1708DA"/>
                </a:solidFill>
                <a:latin typeface="Arial"/>
                <a:cs typeface="Arial"/>
              </a:rPr>
              <a:t>Performance and </a:t>
            </a:r>
            <a:r>
              <a:rPr sz="2300" dirty="0">
                <a:solidFill>
                  <a:srgbClr val="1708DA"/>
                </a:solidFill>
                <a:latin typeface="Arial"/>
                <a:cs typeface="Arial"/>
              </a:rPr>
              <a:t>Risk </a:t>
            </a:r>
            <a:r>
              <a:rPr sz="2300" spc="-5" dirty="0">
                <a:solidFill>
                  <a:srgbClr val="1708DA"/>
                </a:solidFill>
                <a:latin typeface="Arial"/>
                <a:cs typeface="Arial"/>
              </a:rPr>
              <a:t>Assessment of Salyankot  </a:t>
            </a:r>
            <a:r>
              <a:rPr sz="2300" spc="-20" dirty="0">
                <a:solidFill>
                  <a:srgbClr val="1708DA"/>
                </a:solidFill>
                <a:latin typeface="Arial"/>
                <a:cs typeface="Arial"/>
              </a:rPr>
              <a:t>Water </a:t>
            </a:r>
            <a:r>
              <a:rPr sz="2300" spc="-5" dirty="0">
                <a:solidFill>
                  <a:srgbClr val="1708DA"/>
                </a:solidFill>
                <a:latin typeface="Arial"/>
                <a:cs typeface="Arial"/>
              </a:rPr>
              <a:t>Supply Project </a:t>
            </a:r>
            <a:r>
              <a:rPr sz="2300" dirty="0">
                <a:solidFill>
                  <a:srgbClr val="1708DA"/>
                </a:solidFill>
                <a:latin typeface="Arial"/>
                <a:cs typeface="Arial"/>
              </a:rPr>
              <a:t>in </a:t>
            </a:r>
            <a:r>
              <a:rPr sz="2300" spc="-5" dirty="0">
                <a:solidFill>
                  <a:srgbClr val="1708DA"/>
                </a:solidFill>
                <a:latin typeface="Arial"/>
                <a:cs typeface="Arial"/>
              </a:rPr>
              <a:t>Post-earthquake</a:t>
            </a:r>
            <a:r>
              <a:rPr sz="2300" spc="-20" dirty="0">
                <a:solidFill>
                  <a:srgbClr val="1708DA"/>
                </a:solidFill>
                <a:latin typeface="Arial"/>
                <a:cs typeface="Arial"/>
              </a:rPr>
              <a:t> </a:t>
            </a:r>
            <a:r>
              <a:rPr sz="2300" spc="-5" dirty="0">
                <a:solidFill>
                  <a:srgbClr val="1708DA"/>
                </a:solidFill>
                <a:latin typeface="Arial"/>
                <a:cs typeface="Arial"/>
              </a:rPr>
              <a:t>Scenario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23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9438" y="210819"/>
            <a:ext cx="7965122" cy="1181341"/>
          </a:xfrm>
          <a:prstGeom prst="rect">
            <a:avLst/>
          </a:prstGeom>
        </p:spPr>
        <p:txBody>
          <a:bodyPr vert="horz" wrap="square" lIns="0" tIns="72636" rIns="0" bIns="0" rtlCol="0">
            <a:spAutoFit/>
          </a:bodyPr>
          <a:lstStyle/>
          <a:p>
            <a:pPr marL="984770" marR="5079" indent="-863499">
              <a:spcBef>
                <a:spcPts val="100"/>
              </a:spcBef>
            </a:pPr>
            <a:r>
              <a:rPr spc="-5" dirty="0"/>
              <a:t>Important aspects </a:t>
            </a:r>
            <a:r>
              <a:rPr dirty="0"/>
              <a:t>to be </a:t>
            </a:r>
            <a:r>
              <a:rPr spc="-5" dirty="0"/>
              <a:t>considered  </a:t>
            </a:r>
            <a:r>
              <a:rPr dirty="0"/>
              <a:t>in </a:t>
            </a:r>
            <a:r>
              <a:rPr spc="-5" dirty="0"/>
              <a:t>each</a:t>
            </a:r>
            <a:r>
              <a:rPr spc="-25" dirty="0"/>
              <a:t> </a:t>
            </a:r>
            <a:r>
              <a:rPr spc="-5" dirty="0"/>
              <a:t>section/sub-section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3640"/>
            <a:ext cx="7901940" cy="4327069"/>
          </a:xfrm>
          <a:prstGeom prst="rect">
            <a:avLst/>
          </a:prstGeom>
        </p:spPr>
        <p:txBody>
          <a:bodyPr vert="horz" wrap="square" lIns="0" tIns="108572" rIns="0" bIns="0" rtlCol="0">
            <a:spAutoFit/>
          </a:bodyPr>
          <a:lstStyle/>
          <a:p>
            <a:pPr marL="12698">
              <a:spcBef>
                <a:spcPts val="855"/>
              </a:spcBef>
            </a:pPr>
            <a:r>
              <a:rPr sz="3200" b="1" spc="-5" dirty="0">
                <a:solidFill>
                  <a:srgbClr val="4A452A"/>
                </a:solidFill>
                <a:latin typeface="Arial"/>
                <a:cs typeface="Arial"/>
              </a:rPr>
              <a:t>2.</a:t>
            </a:r>
            <a:r>
              <a:rPr sz="3200" b="1" spc="-10" dirty="0">
                <a:solidFill>
                  <a:srgbClr val="4A452A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4A452A"/>
                </a:solidFill>
                <a:latin typeface="Arial"/>
                <a:cs typeface="Arial"/>
              </a:rPr>
              <a:t>Introduction</a:t>
            </a:r>
            <a:endParaRPr sz="3200">
              <a:latin typeface="Arial"/>
              <a:cs typeface="Arial"/>
            </a:endParaRPr>
          </a:p>
          <a:p>
            <a:pPr marL="526988" indent="-514290">
              <a:spcBef>
                <a:spcPts val="665"/>
              </a:spcBef>
              <a:buFont typeface="Arial"/>
              <a:buChar char="•"/>
              <a:tabLst>
                <a:tab pos="526354" algn="l"/>
                <a:tab pos="526988" algn="l"/>
              </a:tabLst>
            </a:pPr>
            <a:r>
              <a:rPr sz="2800" b="1" dirty="0">
                <a:solidFill>
                  <a:srgbClr val="4A452A"/>
                </a:solidFill>
                <a:latin typeface="Arial"/>
                <a:cs typeface="Arial"/>
              </a:rPr>
              <a:t>Background</a:t>
            </a:r>
            <a:endParaRPr sz="2800">
              <a:latin typeface="Arial"/>
              <a:cs typeface="Arial"/>
            </a:endParaRPr>
          </a:p>
          <a:p>
            <a:pPr marL="800641" marR="5079" lvl="1" indent="-514290">
              <a:lnSpc>
                <a:spcPct val="99600"/>
              </a:lnSpc>
              <a:spcBef>
                <a:spcPts val="760"/>
              </a:spcBef>
              <a:buFont typeface="Wingdings"/>
              <a:buChar char=""/>
              <a:tabLst>
                <a:tab pos="800641" algn="l"/>
                <a:tab pos="801276" algn="l"/>
              </a:tabLst>
            </a:pP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the form of brief literature review of related  literature is necessary </a:t>
            </a:r>
            <a:r>
              <a:rPr sz="2800" spc="-5" dirty="0">
                <a:solidFill>
                  <a:srgbClr val="0000CC"/>
                </a:solidFill>
                <a:latin typeface="Arial"/>
                <a:cs typeface="Arial"/>
              </a:rPr>
              <a:t>to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build statement of  problem, research rationale, research  question and research objective </a:t>
            </a:r>
            <a:r>
              <a:rPr sz="2800" dirty="0">
                <a:latin typeface="Arial"/>
                <a:cs typeface="Arial"/>
              </a:rPr>
              <a:t>as well as  clarify scope and limitation of the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study</a:t>
            </a:r>
            <a:endParaRPr sz="2800">
              <a:latin typeface="Arial"/>
              <a:cs typeface="Arial"/>
            </a:endParaRPr>
          </a:p>
          <a:p>
            <a:pPr marL="800641" marR="201272" lvl="1" indent="-514290">
              <a:lnSpc>
                <a:spcPct val="100699"/>
              </a:lnSpc>
              <a:spcBef>
                <a:spcPts val="625"/>
              </a:spcBef>
              <a:buFont typeface="Wingdings"/>
              <a:buChar char=""/>
              <a:tabLst>
                <a:tab pos="800641" algn="l"/>
                <a:tab pos="801276" algn="l"/>
              </a:tabLst>
            </a:pPr>
            <a:r>
              <a:rPr sz="2800" dirty="0">
                <a:latin typeface="Arial"/>
                <a:cs typeface="Arial"/>
              </a:rPr>
              <a:t>Should discuss the problem or situation you  want </a:t>
            </a:r>
            <a:r>
              <a:rPr sz="2800" spc="-5" dirty="0">
                <a:latin typeface="Arial"/>
                <a:cs typeface="Arial"/>
              </a:rPr>
              <a:t>to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investigate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24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620011"/>
            <a:ext cx="2843530" cy="50526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3200" spc="-5" dirty="0">
                <a:solidFill>
                  <a:srgbClr val="4A452A"/>
                </a:solidFill>
              </a:rPr>
              <a:t>2.</a:t>
            </a:r>
            <a:r>
              <a:rPr sz="3200" spc="-80" dirty="0">
                <a:solidFill>
                  <a:srgbClr val="4A452A"/>
                </a:solidFill>
              </a:rPr>
              <a:t> </a:t>
            </a:r>
            <a:r>
              <a:rPr sz="3200" spc="-5" dirty="0">
                <a:solidFill>
                  <a:srgbClr val="4A452A"/>
                </a:solidFill>
              </a:rPr>
              <a:t>Introduction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1" y="2097533"/>
            <a:ext cx="7920355" cy="3366135"/>
          </a:xfrm>
          <a:prstGeom prst="rect">
            <a:avLst/>
          </a:prstGeom>
        </p:spPr>
        <p:txBody>
          <a:bodyPr vert="horz" wrap="square" lIns="0" tIns="106668" rIns="0" bIns="0" rtlCol="0">
            <a:spAutoFit/>
          </a:bodyPr>
          <a:lstStyle/>
          <a:p>
            <a:pPr marL="526988" indent="-514290">
              <a:spcBef>
                <a:spcPts val="840"/>
              </a:spcBef>
              <a:buFont typeface="Arial"/>
              <a:buChar char="•"/>
              <a:tabLst>
                <a:tab pos="526354" algn="l"/>
                <a:tab pos="526988" algn="l"/>
              </a:tabLst>
            </a:pPr>
            <a:r>
              <a:rPr sz="2800" b="1" dirty="0">
                <a:solidFill>
                  <a:srgbClr val="4A452A"/>
                </a:solidFill>
                <a:latin typeface="Arial"/>
                <a:cs typeface="Arial"/>
              </a:rPr>
              <a:t>Statement of</a:t>
            </a:r>
            <a:r>
              <a:rPr sz="2800" b="1" spc="-5" dirty="0">
                <a:solidFill>
                  <a:srgbClr val="4A452A"/>
                </a:solidFill>
                <a:latin typeface="Arial"/>
                <a:cs typeface="Arial"/>
              </a:rPr>
              <a:t> problem</a:t>
            </a:r>
            <a:endParaRPr sz="2800">
              <a:latin typeface="Arial"/>
              <a:cs typeface="Arial"/>
            </a:endParaRPr>
          </a:p>
          <a:p>
            <a:pPr marL="801276" lvl="1" indent="-514924">
              <a:spcBef>
                <a:spcPts val="745"/>
              </a:spcBef>
              <a:buFont typeface="Wingdings"/>
              <a:buChar char=""/>
              <a:tabLst>
                <a:tab pos="800641" algn="l"/>
                <a:tab pos="801276" algn="l"/>
              </a:tabLst>
            </a:pPr>
            <a:r>
              <a:rPr sz="2800" dirty="0">
                <a:latin typeface="Arial"/>
                <a:cs typeface="Arial"/>
              </a:rPr>
              <a:t>Must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indicate exactly </a:t>
            </a:r>
            <a:r>
              <a:rPr sz="2800" dirty="0">
                <a:latin typeface="Arial"/>
                <a:cs typeface="Arial"/>
              </a:rPr>
              <a:t>what the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problem</a:t>
            </a:r>
            <a:r>
              <a:rPr sz="2800" spc="-4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is</a:t>
            </a:r>
            <a:endParaRPr sz="2800">
              <a:latin typeface="Arial"/>
              <a:cs typeface="Arial"/>
            </a:endParaRPr>
          </a:p>
          <a:p>
            <a:pPr marL="800641" marR="5079" lvl="1" indent="-514290">
              <a:lnSpc>
                <a:spcPct val="100200"/>
              </a:lnSpc>
              <a:spcBef>
                <a:spcPts val="620"/>
              </a:spcBef>
              <a:buFont typeface="Wingdings"/>
              <a:buChar char=""/>
              <a:tabLst>
                <a:tab pos="800641" algn="l"/>
                <a:tab pos="801276" algn="l"/>
              </a:tabLst>
            </a:pPr>
            <a:r>
              <a:rPr sz="2800" dirty="0">
                <a:latin typeface="Arial"/>
                <a:cs typeface="Arial"/>
              </a:rPr>
              <a:t>Indicate why and how it is a problem, which  must be supported by </a:t>
            </a:r>
            <a:r>
              <a:rPr sz="2800" spc="-5" dirty="0">
                <a:latin typeface="Arial"/>
                <a:cs typeface="Arial"/>
              </a:rPr>
              <a:t>statistics </a:t>
            </a:r>
            <a:r>
              <a:rPr sz="2800" dirty="0">
                <a:latin typeface="Arial"/>
                <a:cs typeface="Arial"/>
              </a:rPr>
              <a:t>or evidences.  This should be derived from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background </a:t>
            </a:r>
            <a:r>
              <a:rPr sz="2800" dirty="0">
                <a:latin typeface="Arial"/>
                <a:cs typeface="Arial"/>
              </a:rPr>
              <a:t> section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illustrate</a:t>
            </a:r>
            <a:r>
              <a:rPr sz="2800" spc="-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connectivity</a:t>
            </a:r>
            <a:endParaRPr sz="2800">
              <a:latin typeface="Arial"/>
              <a:cs typeface="Arial"/>
            </a:endParaRPr>
          </a:p>
          <a:p>
            <a:pPr marL="801276" lvl="1" indent="-514924">
              <a:spcBef>
                <a:spcPts val="645"/>
              </a:spcBef>
              <a:buFont typeface="Wingdings"/>
              <a:buChar char=""/>
              <a:tabLst>
                <a:tab pos="800641" algn="l"/>
                <a:tab pos="801276" algn="l"/>
              </a:tabLst>
            </a:pPr>
            <a:r>
              <a:rPr sz="2800" dirty="0">
                <a:latin typeface="Arial"/>
                <a:cs typeface="Arial"/>
              </a:rPr>
              <a:t>Should be as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brief </a:t>
            </a:r>
            <a:r>
              <a:rPr sz="2800" dirty="0">
                <a:latin typeface="Arial"/>
                <a:cs typeface="Arial"/>
              </a:rPr>
              <a:t>as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possible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25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620011"/>
            <a:ext cx="2842260" cy="50526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3200" spc="-5" dirty="0"/>
              <a:t>2.</a:t>
            </a:r>
            <a:r>
              <a:rPr sz="3200" spc="-90" dirty="0"/>
              <a:t> </a:t>
            </a:r>
            <a:r>
              <a:rPr sz="3200" spc="-5" dirty="0"/>
              <a:t>Introduction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2097533"/>
            <a:ext cx="8070850" cy="2006600"/>
          </a:xfrm>
          <a:prstGeom prst="rect">
            <a:avLst/>
          </a:prstGeom>
        </p:spPr>
        <p:txBody>
          <a:bodyPr vert="horz" wrap="square" lIns="0" tIns="106668" rIns="0" bIns="0" rtlCol="0">
            <a:spAutoFit/>
          </a:bodyPr>
          <a:lstStyle/>
          <a:p>
            <a:pPr marL="526988" indent="-514290">
              <a:spcBef>
                <a:spcPts val="840"/>
              </a:spcBef>
              <a:buFont typeface="Arial"/>
              <a:buChar char="•"/>
              <a:tabLst>
                <a:tab pos="526354" algn="l"/>
                <a:tab pos="526988" algn="l"/>
              </a:tabLst>
            </a:pPr>
            <a:r>
              <a:rPr sz="2800" b="1" dirty="0">
                <a:latin typeface="Arial"/>
                <a:cs typeface="Arial"/>
              </a:rPr>
              <a:t>Research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rationale</a:t>
            </a:r>
            <a:endParaRPr sz="2800">
              <a:latin typeface="Arial"/>
              <a:cs typeface="Arial"/>
            </a:endParaRPr>
          </a:p>
          <a:p>
            <a:pPr marL="801276" lvl="1" indent="-514924">
              <a:spcBef>
                <a:spcPts val="745"/>
              </a:spcBef>
              <a:buFont typeface="Wingdings"/>
              <a:buChar char=""/>
              <a:tabLst>
                <a:tab pos="800641" algn="l"/>
                <a:tab pos="801276" algn="l"/>
              </a:tabLst>
            </a:pPr>
            <a:r>
              <a:rPr sz="2800" spc="-5" dirty="0">
                <a:latin typeface="Arial"/>
                <a:cs typeface="Arial"/>
              </a:rPr>
              <a:t>Justify </a:t>
            </a:r>
            <a:r>
              <a:rPr sz="2800" dirty="0">
                <a:latin typeface="Arial"/>
                <a:cs typeface="Arial"/>
              </a:rPr>
              <a:t>why you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need </a:t>
            </a:r>
            <a:r>
              <a:rPr sz="2800" spc="-5" dirty="0">
                <a:solidFill>
                  <a:srgbClr val="0000CC"/>
                </a:solidFill>
                <a:latin typeface="Arial"/>
                <a:cs typeface="Arial"/>
              </a:rPr>
              <a:t>to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conduct the</a:t>
            </a:r>
            <a:r>
              <a:rPr sz="2800" spc="-1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research</a:t>
            </a:r>
            <a:endParaRPr sz="2800">
              <a:latin typeface="Arial"/>
              <a:cs typeface="Arial"/>
            </a:endParaRPr>
          </a:p>
          <a:p>
            <a:pPr marL="800641" marR="5079" lvl="1" indent="-514290">
              <a:lnSpc>
                <a:spcPct val="101400"/>
              </a:lnSpc>
              <a:spcBef>
                <a:spcPts val="580"/>
              </a:spcBef>
              <a:buFont typeface="Wingdings"/>
              <a:buChar char=""/>
              <a:tabLst>
                <a:tab pos="800641" algn="l"/>
                <a:tab pos="801276" algn="l"/>
              </a:tabLst>
            </a:pPr>
            <a:r>
              <a:rPr sz="2800" dirty="0">
                <a:latin typeface="Arial"/>
                <a:cs typeface="Arial"/>
              </a:rPr>
              <a:t>Should be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coherent </a:t>
            </a:r>
            <a:r>
              <a:rPr sz="2800" spc="-5" dirty="0">
                <a:solidFill>
                  <a:srgbClr val="0000CC"/>
                </a:solidFill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the issues discussed  in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statement of</a:t>
            </a:r>
            <a:r>
              <a:rPr sz="2800" spc="-2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problem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26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620011"/>
            <a:ext cx="2842260" cy="50526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3200" spc="-5" dirty="0">
                <a:solidFill>
                  <a:srgbClr val="4A452A"/>
                </a:solidFill>
              </a:rPr>
              <a:t>2.</a:t>
            </a:r>
            <a:r>
              <a:rPr sz="3200" spc="-90" dirty="0">
                <a:solidFill>
                  <a:srgbClr val="4A452A"/>
                </a:solidFill>
              </a:rPr>
              <a:t> </a:t>
            </a:r>
            <a:r>
              <a:rPr sz="3200" spc="-5" dirty="0"/>
              <a:t>Introduction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2124964"/>
            <a:ext cx="8022590" cy="2600960"/>
          </a:xfrm>
          <a:prstGeom prst="rect">
            <a:avLst/>
          </a:prstGeom>
        </p:spPr>
        <p:txBody>
          <a:bodyPr vert="horz" wrap="square" lIns="0" tIns="155557" rIns="0" bIns="0" rtlCol="0">
            <a:spAutoFit/>
          </a:bodyPr>
          <a:lstStyle/>
          <a:p>
            <a:pPr marL="526988" indent="-514290">
              <a:spcBef>
                <a:spcPts val="1225"/>
              </a:spcBef>
              <a:buFont typeface="Arial"/>
              <a:buChar char="•"/>
              <a:tabLst>
                <a:tab pos="526354" algn="l"/>
                <a:tab pos="526988" algn="l"/>
              </a:tabLst>
            </a:pPr>
            <a:r>
              <a:rPr sz="2800" b="1" dirty="0">
                <a:latin typeface="Arial"/>
                <a:cs typeface="Arial"/>
              </a:rPr>
              <a:t>Research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question</a:t>
            </a:r>
            <a:endParaRPr sz="2800">
              <a:latin typeface="Arial"/>
              <a:cs typeface="Arial"/>
            </a:endParaRPr>
          </a:p>
          <a:p>
            <a:pPr marL="800641" marR="5079" lvl="1" indent="-514290">
              <a:lnSpc>
                <a:spcPct val="101400"/>
              </a:lnSpc>
              <a:spcBef>
                <a:spcPts val="1080"/>
              </a:spcBef>
              <a:buFont typeface="Wingdings"/>
              <a:buChar char=""/>
              <a:tabLst>
                <a:tab pos="800641" algn="l"/>
                <a:tab pos="801276" algn="l"/>
              </a:tabLst>
            </a:pPr>
            <a:r>
              <a:rPr sz="2800" dirty="0">
                <a:latin typeface="Arial"/>
                <a:cs typeface="Arial"/>
              </a:rPr>
              <a:t>Should be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based on statement of the</a:t>
            </a:r>
            <a:r>
              <a:rPr sz="2800" spc="-4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problem  and rationale </a:t>
            </a:r>
            <a:r>
              <a:rPr sz="2800" dirty="0">
                <a:latin typeface="Arial"/>
                <a:cs typeface="Arial"/>
              </a:rPr>
              <a:t>of the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study</a:t>
            </a:r>
            <a:endParaRPr sz="2800">
              <a:latin typeface="Arial"/>
              <a:cs typeface="Arial"/>
            </a:endParaRPr>
          </a:p>
          <a:p>
            <a:pPr marL="800641" marR="480638" lvl="1" indent="-514290">
              <a:lnSpc>
                <a:spcPct val="100699"/>
              </a:lnSpc>
              <a:spcBef>
                <a:spcPts val="1130"/>
              </a:spcBef>
              <a:buFont typeface="Wingdings"/>
              <a:buChar char=""/>
              <a:tabLst>
                <a:tab pos="800641" algn="l"/>
                <a:tab pos="801276" algn="l"/>
              </a:tabLst>
            </a:pPr>
            <a:r>
              <a:rPr sz="2800" spc="-5" dirty="0">
                <a:latin typeface="Arial"/>
                <a:cs typeface="Arial"/>
              </a:rPr>
              <a:t>It </a:t>
            </a:r>
            <a:r>
              <a:rPr sz="2800" dirty="0">
                <a:latin typeface="Arial"/>
                <a:cs typeface="Arial"/>
              </a:rPr>
              <a:t>should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clearly indicate </a:t>
            </a:r>
            <a:r>
              <a:rPr sz="2800" dirty="0">
                <a:latin typeface="Arial"/>
                <a:cs typeface="Arial"/>
              </a:rPr>
              <a:t>what the research  will looking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27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568197"/>
            <a:ext cx="2842260" cy="50526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3200" spc="-5" dirty="0">
                <a:solidFill>
                  <a:srgbClr val="4A452A"/>
                </a:solidFill>
              </a:rPr>
              <a:t>2.</a:t>
            </a:r>
            <a:r>
              <a:rPr sz="3200" spc="-90" dirty="0">
                <a:solidFill>
                  <a:srgbClr val="4A452A"/>
                </a:solidFill>
              </a:rPr>
              <a:t> </a:t>
            </a:r>
            <a:r>
              <a:rPr sz="3200" spc="-5" dirty="0">
                <a:solidFill>
                  <a:srgbClr val="4A452A"/>
                </a:solidFill>
              </a:rPr>
              <a:t>Introduction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2060957"/>
            <a:ext cx="8071484" cy="3854766"/>
          </a:xfrm>
          <a:prstGeom prst="rect">
            <a:avLst/>
          </a:prstGeom>
        </p:spPr>
        <p:txBody>
          <a:bodyPr vert="horz" wrap="square" lIns="0" tIns="55238" rIns="0" bIns="0" rtlCol="0">
            <a:spAutoFit/>
          </a:bodyPr>
          <a:lstStyle/>
          <a:p>
            <a:pPr marL="526988" indent="-514290" algn="just">
              <a:spcBef>
                <a:spcPts val="434"/>
              </a:spcBef>
              <a:buFont typeface="Arial"/>
              <a:buChar char="•"/>
              <a:tabLst>
                <a:tab pos="526988" algn="l"/>
              </a:tabLst>
            </a:pPr>
            <a:r>
              <a:rPr sz="2800" b="1" dirty="0">
                <a:solidFill>
                  <a:srgbClr val="4A452A"/>
                </a:solidFill>
                <a:latin typeface="Arial"/>
                <a:cs typeface="Arial"/>
              </a:rPr>
              <a:t>Research</a:t>
            </a:r>
            <a:r>
              <a:rPr sz="2800" b="1" spc="-10" dirty="0">
                <a:solidFill>
                  <a:srgbClr val="4A452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4A452A"/>
                </a:solidFill>
                <a:latin typeface="Arial"/>
                <a:cs typeface="Arial"/>
              </a:rPr>
              <a:t>objectives</a:t>
            </a:r>
            <a:endParaRPr sz="2800">
              <a:latin typeface="Arial"/>
              <a:cs typeface="Arial"/>
            </a:endParaRPr>
          </a:p>
          <a:p>
            <a:pPr marL="801276" lvl="1" indent="-514924" algn="just">
              <a:spcBef>
                <a:spcPts val="335"/>
              </a:spcBef>
              <a:buFont typeface="Wingdings"/>
              <a:buChar char=""/>
              <a:tabLst>
                <a:tab pos="801276" algn="l"/>
              </a:tabLst>
            </a:pPr>
            <a:r>
              <a:rPr sz="2800" dirty="0">
                <a:latin typeface="Arial"/>
                <a:cs typeface="Arial"/>
              </a:rPr>
              <a:t>General objective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(single)</a:t>
            </a:r>
            <a:endParaRPr sz="2800">
              <a:latin typeface="Arial"/>
              <a:cs typeface="Arial"/>
            </a:endParaRPr>
          </a:p>
          <a:p>
            <a:pPr marL="1075564" lvl="2" indent="-514290" algn="just">
              <a:spcBef>
                <a:spcPts val="345"/>
              </a:spcBef>
              <a:buChar char="•"/>
              <a:tabLst>
                <a:tab pos="1075564" algn="l"/>
              </a:tabLst>
            </a:pPr>
            <a:r>
              <a:rPr sz="2600" dirty="0">
                <a:latin typeface="Arial"/>
                <a:cs typeface="Arial"/>
              </a:rPr>
              <a:t>It </a:t>
            </a:r>
            <a:r>
              <a:rPr sz="2600" spc="-5" dirty="0">
                <a:latin typeface="Arial"/>
                <a:cs typeface="Arial"/>
              </a:rPr>
              <a:t>should </a:t>
            </a:r>
            <a:r>
              <a:rPr sz="2600" dirty="0">
                <a:latin typeface="Arial"/>
                <a:cs typeface="Arial"/>
              </a:rPr>
              <a:t>be </a:t>
            </a:r>
            <a:r>
              <a:rPr sz="2600" spc="-5" dirty="0">
                <a:solidFill>
                  <a:srgbClr val="0000CC"/>
                </a:solidFill>
                <a:latin typeface="Arial"/>
                <a:cs typeface="Arial"/>
              </a:rPr>
              <a:t>in line with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the</a:t>
            </a:r>
            <a:r>
              <a:rPr sz="2600" spc="4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0000CC"/>
                </a:solidFill>
                <a:latin typeface="Arial"/>
                <a:cs typeface="Arial"/>
              </a:rPr>
              <a:t>title</a:t>
            </a:r>
            <a:endParaRPr sz="2600">
              <a:latin typeface="Arial"/>
              <a:cs typeface="Arial"/>
            </a:endParaRPr>
          </a:p>
          <a:p>
            <a:pPr marL="801276" lvl="1" indent="-514924" algn="just">
              <a:spcBef>
                <a:spcPts val="280"/>
              </a:spcBef>
              <a:buFont typeface="Wingdings"/>
              <a:buChar char=""/>
              <a:tabLst>
                <a:tab pos="801276" algn="l"/>
              </a:tabLst>
            </a:pPr>
            <a:r>
              <a:rPr sz="2800" dirty="0">
                <a:latin typeface="Arial"/>
                <a:cs typeface="Arial"/>
              </a:rPr>
              <a:t>Specific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objectives</a:t>
            </a:r>
            <a:endParaRPr sz="2800">
              <a:latin typeface="Arial"/>
              <a:cs typeface="Arial"/>
            </a:endParaRPr>
          </a:p>
          <a:p>
            <a:pPr marL="1075564" marR="5079" lvl="2" indent="-514290" algn="just">
              <a:lnSpc>
                <a:spcPct val="89600"/>
              </a:lnSpc>
              <a:spcBef>
                <a:spcPts val="670"/>
              </a:spcBef>
              <a:buChar char="•"/>
              <a:tabLst>
                <a:tab pos="1075564" algn="l"/>
              </a:tabLst>
            </a:pPr>
            <a:r>
              <a:rPr sz="2600" spc="-5" dirty="0">
                <a:latin typeface="Arial"/>
                <a:cs typeface="Arial"/>
              </a:rPr>
              <a:t>They should </a:t>
            </a:r>
            <a:r>
              <a:rPr sz="2600" dirty="0">
                <a:latin typeface="Arial"/>
                <a:cs typeface="Arial"/>
              </a:rPr>
              <a:t>be </a:t>
            </a:r>
            <a:r>
              <a:rPr sz="2600" spc="-5" dirty="0">
                <a:solidFill>
                  <a:srgbClr val="0000CC"/>
                </a:solidFill>
                <a:latin typeface="Arial"/>
                <a:cs typeface="Arial"/>
              </a:rPr>
              <a:t>in line with research questions 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 </a:t>
            </a:r>
            <a:r>
              <a:rPr sz="2600" spc="-5" dirty="0">
                <a:latin typeface="Arial"/>
                <a:cs typeface="Arial"/>
              </a:rPr>
              <a:t>are more </a:t>
            </a:r>
            <a:r>
              <a:rPr sz="2600" dirty="0">
                <a:latin typeface="Arial"/>
                <a:cs typeface="Arial"/>
              </a:rPr>
              <a:t>or </a:t>
            </a:r>
            <a:r>
              <a:rPr sz="2600" spc="-5" dirty="0">
                <a:latin typeface="Arial"/>
                <a:cs typeface="Arial"/>
              </a:rPr>
              <a:t>less </a:t>
            </a:r>
            <a:r>
              <a:rPr sz="2600" dirty="0">
                <a:latin typeface="Arial"/>
                <a:cs typeface="Arial"/>
              </a:rPr>
              <a:t>equal </a:t>
            </a:r>
            <a:r>
              <a:rPr sz="2600" spc="-5" dirty="0">
                <a:latin typeface="Arial"/>
                <a:cs typeface="Arial"/>
              </a:rPr>
              <a:t>in numbers </a:t>
            </a:r>
            <a:r>
              <a:rPr sz="2600" dirty="0">
                <a:latin typeface="Arial"/>
                <a:cs typeface="Arial"/>
              </a:rPr>
              <a:t>of  </a:t>
            </a:r>
            <a:r>
              <a:rPr sz="2600" spc="-5" dirty="0">
                <a:latin typeface="Arial"/>
                <a:cs typeface="Arial"/>
              </a:rPr>
              <a:t>research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questions</a:t>
            </a:r>
            <a:endParaRPr sz="2600">
              <a:latin typeface="Arial"/>
              <a:cs typeface="Arial"/>
            </a:endParaRPr>
          </a:p>
          <a:p>
            <a:pPr marL="1075564" marR="5079" lvl="2" indent="-514290" algn="just">
              <a:lnSpc>
                <a:spcPts val="2779"/>
              </a:lnSpc>
              <a:spcBef>
                <a:spcPts val="760"/>
              </a:spcBef>
              <a:buChar char="•"/>
              <a:tabLst>
                <a:tab pos="1075564" algn="l"/>
              </a:tabLst>
            </a:pPr>
            <a:r>
              <a:rPr sz="2600" spc="-5" dirty="0">
                <a:latin typeface="Arial"/>
                <a:cs typeface="Arial"/>
              </a:rPr>
              <a:t>Collectively should </a:t>
            </a:r>
            <a:r>
              <a:rPr sz="2600" spc="-5" dirty="0">
                <a:solidFill>
                  <a:srgbClr val="0000CC"/>
                </a:solidFill>
                <a:latin typeface="Arial"/>
                <a:cs typeface="Arial"/>
              </a:rPr>
              <a:t>meet </a:t>
            </a:r>
            <a:r>
              <a:rPr sz="2600" dirty="0">
                <a:latin typeface="Arial"/>
                <a:cs typeface="Arial"/>
              </a:rPr>
              <a:t>the </a:t>
            </a:r>
            <a:r>
              <a:rPr sz="2600" spc="-5" dirty="0">
                <a:solidFill>
                  <a:srgbClr val="0000CC"/>
                </a:solidFill>
                <a:latin typeface="Arial"/>
                <a:cs typeface="Arial"/>
              </a:rPr>
              <a:t>general objectives 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 the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study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28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620011"/>
            <a:ext cx="2842260" cy="50526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3200" spc="-5" dirty="0">
                <a:solidFill>
                  <a:srgbClr val="4A452A"/>
                </a:solidFill>
              </a:rPr>
              <a:t>2.</a:t>
            </a:r>
            <a:r>
              <a:rPr sz="3200" spc="-90" dirty="0">
                <a:solidFill>
                  <a:srgbClr val="4A452A"/>
                </a:solidFill>
              </a:rPr>
              <a:t> </a:t>
            </a:r>
            <a:r>
              <a:rPr sz="3200" spc="-5" dirty="0">
                <a:solidFill>
                  <a:srgbClr val="4A452A"/>
                </a:solidFill>
              </a:rPr>
              <a:t>Introduction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2097532"/>
            <a:ext cx="8071484" cy="3352188"/>
          </a:xfrm>
          <a:prstGeom prst="rect">
            <a:avLst/>
          </a:prstGeom>
        </p:spPr>
        <p:txBody>
          <a:bodyPr vert="horz" wrap="square" lIns="0" tIns="106668" rIns="0" bIns="0" rtlCol="0">
            <a:spAutoFit/>
          </a:bodyPr>
          <a:lstStyle/>
          <a:p>
            <a:pPr marL="526988" indent="-514290" algn="just">
              <a:spcBef>
                <a:spcPts val="840"/>
              </a:spcBef>
              <a:buFont typeface="Arial"/>
              <a:buChar char="•"/>
              <a:tabLst>
                <a:tab pos="526988" algn="l"/>
              </a:tabLst>
            </a:pPr>
            <a:r>
              <a:rPr sz="2800" b="1" dirty="0">
                <a:solidFill>
                  <a:srgbClr val="4A452A"/>
                </a:solidFill>
                <a:latin typeface="Arial"/>
                <a:cs typeface="Arial"/>
              </a:rPr>
              <a:t>Scope and</a:t>
            </a:r>
            <a:r>
              <a:rPr sz="2800" b="1" spc="-10" dirty="0">
                <a:solidFill>
                  <a:srgbClr val="4A452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4A452A"/>
                </a:solidFill>
                <a:latin typeface="Arial"/>
                <a:cs typeface="Arial"/>
              </a:rPr>
              <a:t>limitation</a:t>
            </a:r>
            <a:endParaRPr sz="2800">
              <a:latin typeface="Arial"/>
              <a:cs typeface="Arial"/>
            </a:endParaRPr>
          </a:p>
          <a:p>
            <a:pPr marL="800641" marR="5079" lvl="1" indent="-514290" algn="just">
              <a:lnSpc>
                <a:spcPct val="99600"/>
              </a:lnSpc>
              <a:spcBef>
                <a:spcPts val="760"/>
              </a:spcBef>
              <a:buFont typeface="Wingdings"/>
              <a:buChar char=""/>
              <a:tabLst>
                <a:tab pos="801276" algn="l"/>
              </a:tabLst>
            </a:pPr>
            <a:r>
              <a:rPr sz="2800" dirty="0">
                <a:latin typeface="Arial"/>
                <a:cs typeface="Arial"/>
              </a:rPr>
              <a:t>Scope: should </a:t>
            </a:r>
            <a:r>
              <a:rPr sz="2800" spc="-5" dirty="0">
                <a:latin typeface="Arial"/>
                <a:cs typeface="Arial"/>
              </a:rPr>
              <a:t>cite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the focus of the study </a:t>
            </a:r>
            <a:r>
              <a:rPr sz="2800" dirty="0">
                <a:latin typeface="Arial"/>
                <a:cs typeface="Arial"/>
              </a:rPr>
              <a:t> either geographical area or target  group/population</a:t>
            </a:r>
            <a:endParaRPr sz="2800">
              <a:latin typeface="Arial"/>
              <a:cs typeface="Arial"/>
            </a:endParaRPr>
          </a:p>
          <a:p>
            <a:pPr marL="801276" lvl="1" indent="-514924" algn="just">
              <a:spcBef>
                <a:spcPts val="650"/>
              </a:spcBef>
              <a:buFont typeface="Wingdings"/>
              <a:buChar char=""/>
              <a:tabLst>
                <a:tab pos="801276" algn="l"/>
              </a:tabLst>
            </a:pPr>
            <a:r>
              <a:rPr sz="2800" dirty="0">
                <a:latin typeface="Arial"/>
                <a:cs typeface="Arial"/>
              </a:rPr>
              <a:t>Limitation: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not a must </a:t>
            </a:r>
            <a:r>
              <a:rPr sz="2800" dirty="0">
                <a:latin typeface="Arial"/>
                <a:cs typeface="Arial"/>
              </a:rPr>
              <a:t>in a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proposal</a:t>
            </a:r>
            <a:endParaRPr sz="2800">
              <a:latin typeface="Arial"/>
              <a:cs typeface="Arial"/>
            </a:endParaRPr>
          </a:p>
          <a:p>
            <a:pPr marL="1075564" marR="5079" lvl="2" indent="-514290" algn="just">
              <a:lnSpc>
                <a:spcPts val="3100"/>
              </a:lnSpc>
              <a:spcBef>
                <a:spcPts val="750"/>
              </a:spcBef>
              <a:buChar char="•"/>
              <a:tabLst>
                <a:tab pos="1075564" algn="l"/>
              </a:tabLst>
            </a:pPr>
            <a:r>
              <a:rPr sz="2600" spc="-5" dirty="0">
                <a:latin typeface="Arial"/>
                <a:cs typeface="Arial"/>
              </a:rPr>
              <a:t>Indicate </a:t>
            </a:r>
            <a:r>
              <a:rPr sz="2600" dirty="0">
                <a:latin typeface="Arial"/>
                <a:cs typeface="Arial"/>
              </a:rPr>
              <a:t>the expected </a:t>
            </a:r>
            <a:r>
              <a:rPr sz="2600" spc="-5" dirty="0">
                <a:latin typeface="Arial"/>
                <a:cs typeface="Arial"/>
              </a:rPr>
              <a:t>challenges in </a:t>
            </a:r>
            <a:r>
              <a:rPr sz="2600" dirty="0">
                <a:latin typeface="Arial"/>
                <a:cs typeface="Arial"/>
              </a:rPr>
              <a:t>the study  that </a:t>
            </a:r>
            <a:r>
              <a:rPr sz="2600" spc="-5" dirty="0">
                <a:latin typeface="Arial"/>
                <a:cs typeface="Arial"/>
              </a:rPr>
              <a:t>may limit authenticity </a:t>
            </a:r>
            <a:r>
              <a:rPr sz="2600" dirty="0">
                <a:latin typeface="Arial"/>
                <a:cs typeface="Arial"/>
              </a:rPr>
              <a:t>of the</a:t>
            </a:r>
            <a:r>
              <a:rPr sz="2600" spc="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study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7750" y="486157"/>
            <a:ext cx="7048500" cy="68993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b="0" spc="-5" dirty="0"/>
              <a:t>What is </a:t>
            </a:r>
            <a:r>
              <a:rPr sz="4400" b="0" dirty="0"/>
              <a:t>a </a:t>
            </a:r>
            <a:r>
              <a:rPr sz="4400" b="0" spc="-5" dirty="0"/>
              <a:t>Research</a:t>
            </a:r>
            <a:r>
              <a:rPr sz="4400" b="0" dirty="0"/>
              <a:t> </a:t>
            </a:r>
            <a:r>
              <a:rPr sz="4400" b="0" spc="-5" dirty="0"/>
              <a:t>Report?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5939" y="1505883"/>
            <a:ext cx="8072120" cy="4250078"/>
          </a:xfrm>
          <a:prstGeom prst="rect">
            <a:avLst/>
          </a:prstGeom>
        </p:spPr>
        <p:txBody>
          <a:bodyPr vert="horz" wrap="square" lIns="0" tIns="137863" rIns="0" bIns="0" rtlCol="0">
            <a:spAutoFit/>
          </a:bodyPr>
          <a:lstStyle/>
          <a:p>
            <a:pPr marL="355559" marR="5079" indent="-342860" algn="just">
              <a:lnSpc>
                <a:spcPts val="2779"/>
              </a:lnSpc>
              <a:spcBef>
                <a:spcPts val="475"/>
              </a:spcBef>
              <a:buChar char="•"/>
              <a:tabLst>
                <a:tab pos="355559" algn="l"/>
              </a:tabLst>
            </a:pPr>
            <a:r>
              <a:rPr sz="2600" b="0" dirty="0"/>
              <a:t>A </a:t>
            </a:r>
            <a:r>
              <a:rPr sz="2600" b="0" spc="-5" dirty="0"/>
              <a:t>Research </a:t>
            </a:r>
            <a:r>
              <a:rPr sz="2600" b="0" dirty="0"/>
              <a:t>Report </a:t>
            </a:r>
            <a:r>
              <a:rPr sz="2600" b="0" spc="-5" dirty="0"/>
              <a:t>is simply </a:t>
            </a:r>
            <a:r>
              <a:rPr sz="2600" b="0" dirty="0"/>
              <a:t>a </a:t>
            </a:r>
            <a:r>
              <a:rPr sz="2600" b="0" spc="-5" dirty="0"/>
              <a:t>statement </a:t>
            </a:r>
            <a:r>
              <a:rPr sz="2600" b="0" dirty="0"/>
              <a:t>or  </a:t>
            </a:r>
            <a:r>
              <a:rPr sz="2600" b="0" spc="-5" dirty="0"/>
              <a:t>description </a:t>
            </a:r>
            <a:r>
              <a:rPr sz="2600" b="0" dirty="0"/>
              <a:t>of things that have </a:t>
            </a:r>
            <a:r>
              <a:rPr sz="2600" b="0" spc="-5" dirty="0"/>
              <a:t>already</a:t>
            </a:r>
            <a:r>
              <a:rPr sz="2600" b="0" spc="20" dirty="0"/>
              <a:t> </a:t>
            </a:r>
            <a:r>
              <a:rPr sz="2600" b="0" spc="-5" dirty="0"/>
              <a:t>occurred.</a:t>
            </a:r>
            <a:endParaRPr sz="2600"/>
          </a:p>
          <a:p>
            <a:pPr marL="355559" marR="5715" indent="-342860" algn="just">
              <a:lnSpc>
                <a:spcPts val="2810"/>
              </a:lnSpc>
              <a:spcBef>
                <a:spcPts val="705"/>
              </a:spcBef>
              <a:buChar char="•"/>
              <a:tabLst>
                <a:tab pos="355559" algn="l"/>
              </a:tabLst>
            </a:pPr>
            <a:r>
              <a:rPr sz="2600" b="0" dirty="0"/>
              <a:t>It </a:t>
            </a:r>
            <a:r>
              <a:rPr sz="2600" b="0" spc="-5" dirty="0"/>
              <a:t>is </a:t>
            </a:r>
            <a:r>
              <a:rPr sz="2600" b="0" dirty="0"/>
              <a:t>a </a:t>
            </a:r>
            <a:r>
              <a:rPr sz="2600" b="0" spc="-5" dirty="0"/>
              <a:t>concise clear communication </a:t>
            </a:r>
            <a:r>
              <a:rPr sz="2600" b="0" dirty="0"/>
              <a:t>of the important  </a:t>
            </a:r>
            <a:r>
              <a:rPr sz="2600" b="0" spc="-5" dirty="0"/>
              <a:t>findings </a:t>
            </a:r>
            <a:r>
              <a:rPr sz="2600" b="0" dirty="0"/>
              <a:t>of the </a:t>
            </a:r>
            <a:r>
              <a:rPr sz="2600" b="0" spc="-5" dirty="0"/>
              <a:t>research</a:t>
            </a:r>
            <a:r>
              <a:rPr sz="2600" b="0" spc="15" dirty="0"/>
              <a:t> </a:t>
            </a:r>
            <a:r>
              <a:rPr sz="2600" b="0" spc="-5" dirty="0"/>
              <a:t>work.</a:t>
            </a:r>
            <a:endParaRPr sz="2600"/>
          </a:p>
          <a:p>
            <a:pPr marL="355559" marR="5079" indent="-342860" algn="just">
              <a:lnSpc>
                <a:spcPct val="89700"/>
              </a:lnSpc>
              <a:spcBef>
                <a:spcPts val="540"/>
              </a:spcBef>
              <a:buChar char="•"/>
              <a:tabLst>
                <a:tab pos="355559" algn="l"/>
              </a:tabLst>
            </a:pPr>
            <a:r>
              <a:rPr sz="2600" b="0" spc="-5" dirty="0"/>
              <a:t>For </a:t>
            </a:r>
            <a:r>
              <a:rPr sz="2600" b="0" dirty="0"/>
              <a:t>e.g. A </a:t>
            </a:r>
            <a:r>
              <a:rPr sz="2600" b="0" spc="-5" dirty="0"/>
              <a:t>thesis report </a:t>
            </a:r>
            <a:r>
              <a:rPr sz="2600" b="0" dirty="0"/>
              <a:t>has thus conveys  information to the </a:t>
            </a:r>
            <a:r>
              <a:rPr sz="2600" b="0" spc="-5" dirty="0"/>
              <a:t>examiner </a:t>
            </a:r>
            <a:r>
              <a:rPr sz="2600" b="0" dirty="0"/>
              <a:t>about the </a:t>
            </a:r>
            <a:r>
              <a:rPr sz="2600" b="0" spc="-5" dirty="0"/>
              <a:t>activities </a:t>
            </a:r>
            <a:r>
              <a:rPr sz="2600" b="0" dirty="0"/>
              <a:t>the  student had </a:t>
            </a:r>
            <a:r>
              <a:rPr sz="2600" b="0" spc="-5" dirty="0"/>
              <a:t>undertaken during </a:t>
            </a:r>
            <a:r>
              <a:rPr sz="2600" b="0" dirty="0"/>
              <a:t>the </a:t>
            </a:r>
            <a:r>
              <a:rPr sz="2600" b="0" spc="-5" dirty="0"/>
              <a:t>research  process. </a:t>
            </a:r>
            <a:r>
              <a:rPr sz="2600" b="0" dirty="0"/>
              <a:t>It </a:t>
            </a:r>
            <a:r>
              <a:rPr sz="2600" b="0" spc="-5" dirty="0"/>
              <a:t>is </a:t>
            </a:r>
            <a:r>
              <a:rPr sz="2600" b="0" dirty="0"/>
              <a:t>the </a:t>
            </a:r>
            <a:r>
              <a:rPr sz="2600" b="0" spc="-5" dirty="0"/>
              <a:t>only truly </a:t>
            </a:r>
            <a:r>
              <a:rPr sz="2600" b="0" spc="-10" dirty="0"/>
              <a:t>effective </a:t>
            </a:r>
            <a:r>
              <a:rPr sz="2600" b="0" dirty="0"/>
              <a:t>way </a:t>
            </a:r>
            <a:r>
              <a:rPr sz="2600" b="0" spc="-5" dirty="0"/>
              <a:t>in which </a:t>
            </a:r>
            <a:r>
              <a:rPr sz="2600" b="0" dirty="0"/>
              <a:t>a  student can </a:t>
            </a:r>
            <a:r>
              <a:rPr sz="2600" b="0" spc="-5" dirty="0"/>
              <a:t>communicate with </a:t>
            </a:r>
            <a:r>
              <a:rPr sz="2600" b="0" dirty="0"/>
              <a:t>their </a:t>
            </a:r>
            <a:r>
              <a:rPr sz="2600" b="0" spc="-5" dirty="0"/>
              <a:t>examiners </a:t>
            </a:r>
            <a:r>
              <a:rPr sz="2600" b="0" dirty="0"/>
              <a:t>or  </a:t>
            </a:r>
            <a:r>
              <a:rPr sz="2600" b="0" spc="-5" dirty="0"/>
              <a:t>evaluators </a:t>
            </a:r>
            <a:r>
              <a:rPr sz="2600" b="0" dirty="0"/>
              <a:t>about the </a:t>
            </a:r>
            <a:r>
              <a:rPr sz="2600" b="0" spc="-5" dirty="0"/>
              <a:t>interesting findings </a:t>
            </a:r>
            <a:r>
              <a:rPr sz="2600" b="0" dirty="0"/>
              <a:t>of their  study and the new </a:t>
            </a:r>
            <a:r>
              <a:rPr sz="2600" b="0" spc="-5" dirty="0"/>
              <a:t>knowledge </a:t>
            </a:r>
            <a:r>
              <a:rPr sz="2600" b="0" dirty="0"/>
              <a:t>they has</a:t>
            </a:r>
            <a:r>
              <a:rPr sz="2600" b="0" spc="-20" dirty="0"/>
              <a:t> </a:t>
            </a:r>
            <a:r>
              <a:rPr sz="2600" b="0" dirty="0"/>
              <a:t>generated.</a:t>
            </a:r>
            <a:endParaRPr sz="2600"/>
          </a:p>
        </p:txBody>
      </p:sp>
      <p:sp>
        <p:nvSpPr>
          <p:cNvPr id="4" name="object 4"/>
          <p:cNvSpPr txBox="1"/>
          <p:nvPr/>
        </p:nvSpPr>
        <p:spPr>
          <a:xfrm>
            <a:off x="8387716" y="6448256"/>
            <a:ext cx="2451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29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9438" y="210819"/>
            <a:ext cx="7965122" cy="1243928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916833" marR="5079" indent="-904769">
              <a:spcBef>
                <a:spcPts val="100"/>
              </a:spcBef>
            </a:pPr>
            <a:r>
              <a:rPr sz="4000" b="0" dirty="0"/>
              <a:t>Important aspects to be</a:t>
            </a:r>
            <a:r>
              <a:rPr sz="4000" b="0" spc="-90" dirty="0"/>
              <a:t> </a:t>
            </a:r>
            <a:r>
              <a:rPr sz="4000" b="0" dirty="0"/>
              <a:t>considered  </a:t>
            </a:r>
            <a:r>
              <a:rPr sz="4000" b="0" spc="-5" dirty="0"/>
              <a:t>in </a:t>
            </a:r>
            <a:r>
              <a:rPr sz="4000" b="0" dirty="0"/>
              <a:t>each </a:t>
            </a:r>
            <a:r>
              <a:rPr sz="4000" b="0" spc="-5" dirty="0"/>
              <a:t>section/sub-section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5939" y="1505883"/>
            <a:ext cx="8072120" cy="4314309"/>
          </a:xfrm>
          <a:prstGeom prst="rect">
            <a:avLst/>
          </a:prstGeom>
        </p:spPr>
        <p:txBody>
          <a:bodyPr vert="horz" wrap="square" lIns="0" tIns="108572" rIns="0" bIns="0" rtlCol="0">
            <a:spAutoFit/>
          </a:bodyPr>
          <a:lstStyle/>
          <a:p>
            <a:pPr marL="12698" algn="just">
              <a:spcBef>
                <a:spcPts val="855"/>
              </a:spcBef>
            </a:pPr>
            <a:r>
              <a:rPr spc="-5" dirty="0"/>
              <a:t>3. Literature Review</a:t>
            </a:r>
            <a:r>
              <a:rPr spc="-20" dirty="0"/>
              <a:t> </a:t>
            </a:r>
            <a:r>
              <a:rPr spc="-5" dirty="0"/>
              <a:t>(LR)</a:t>
            </a:r>
          </a:p>
          <a:p>
            <a:pPr marL="526988" marR="5079" indent="-514290" algn="just">
              <a:lnSpc>
                <a:spcPct val="101099"/>
              </a:lnSpc>
              <a:spcBef>
                <a:spcPts val="630"/>
              </a:spcBef>
              <a:buFont typeface="Wingdings"/>
              <a:buChar char=""/>
              <a:tabLst>
                <a:tab pos="526988" algn="l"/>
              </a:tabLst>
            </a:pPr>
            <a:r>
              <a:rPr sz="2800" b="0" dirty="0"/>
              <a:t>Survey of published materials on the topic </a:t>
            </a:r>
            <a:r>
              <a:rPr sz="2800" b="0" spc="5" dirty="0"/>
              <a:t>of  </a:t>
            </a:r>
            <a:r>
              <a:rPr sz="2800" b="0" dirty="0"/>
              <a:t>interest, authored by </a:t>
            </a:r>
            <a:r>
              <a:rPr sz="2800" b="0" dirty="0">
                <a:solidFill>
                  <a:srgbClr val="0000CC"/>
                </a:solidFill>
              </a:rPr>
              <a:t>accredited scholars </a:t>
            </a:r>
            <a:r>
              <a:rPr sz="2800" b="0" spc="5" dirty="0">
                <a:solidFill>
                  <a:srgbClr val="0000CC"/>
                </a:solidFill>
              </a:rPr>
              <a:t>and  </a:t>
            </a:r>
            <a:r>
              <a:rPr sz="2800" b="0" dirty="0">
                <a:solidFill>
                  <a:srgbClr val="0000CC"/>
                </a:solidFill>
              </a:rPr>
              <a:t>researchers</a:t>
            </a:r>
            <a:endParaRPr sz="2800"/>
          </a:p>
          <a:p>
            <a:pPr marL="526988" marR="5079" indent="-514290" algn="just">
              <a:lnSpc>
                <a:spcPct val="99600"/>
              </a:lnSpc>
              <a:spcBef>
                <a:spcPts val="660"/>
              </a:spcBef>
              <a:buFont typeface="Wingdings"/>
              <a:buChar char=""/>
              <a:tabLst>
                <a:tab pos="526988" algn="l"/>
              </a:tabLst>
            </a:pPr>
            <a:r>
              <a:rPr sz="2800" b="0" spc="-5" dirty="0"/>
              <a:t>It </a:t>
            </a:r>
            <a:r>
              <a:rPr sz="2800" b="0" dirty="0"/>
              <a:t>is quite important </a:t>
            </a:r>
            <a:r>
              <a:rPr sz="2800" b="0" spc="-5" dirty="0"/>
              <a:t>to </a:t>
            </a:r>
            <a:r>
              <a:rPr sz="2800" b="0" dirty="0"/>
              <a:t>uncover what is already  known in the body of knowledge prior </a:t>
            </a:r>
            <a:r>
              <a:rPr sz="2800" b="0" spc="-5" dirty="0"/>
              <a:t>to  </a:t>
            </a:r>
            <a:r>
              <a:rPr sz="2800" b="0" dirty="0"/>
              <a:t>initiating any</a:t>
            </a:r>
            <a:r>
              <a:rPr sz="2800" b="0" spc="-15" dirty="0"/>
              <a:t> </a:t>
            </a:r>
            <a:r>
              <a:rPr sz="2800" b="0" dirty="0"/>
              <a:t>research</a:t>
            </a:r>
            <a:endParaRPr sz="2800"/>
          </a:p>
          <a:p>
            <a:pPr marL="526988" marR="5715" indent="-514290" algn="just">
              <a:lnSpc>
                <a:spcPct val="100699"/>
              </a:lnSpc>
              <a:spcBef>
                <a:spcPts val="625"/>
              </a:spcBef>
              <a:buFont typeface="Wingdings"/>
              <a:buChar char=""/>
              <a:tabLst>
                <a:tab pos="526988" algn="l"/>
              </a:tabLst>
            </a:pPr>
            <a:r>
              <a:rPr sz="2800" b="0" dirty="0"/>
              <a:t>LR is crucial endeavor for any academic  research</a:t>
            </a:r>
            <a:endParaRPr sz="2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30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1" y="795021"/>
            <a:ext cx="7473315" cy="56682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b="0" spc="-5" dirty="0">
                <a:solidFill>
                  <a:srgbClr val="4A452A"/>
                </a:solidFill>
              </a:rPr>
              <a:t>Objectives of LR </a:t>
            </a:r>
            <a:r>
              <a:rPr sz="2800" b="0" dirty="0">
                <a:solidFill>
                  <a:srgbClr val="4A452A"/>
                </a:solidFill>
              </a:rPr>
              <a:t>(</a:t>
            </a:r>
            <a:r>
              <a:rPr sz="2400" b="0" dirty="0">
                <a:solidFill>
                  <a:srgbClr val="0000CC"/>
                </a:solidFill>
              </a:rPr>
              <a:t>American </a:t>
            </a:r>
            <a:r>
              <a:rPr sz="2400" b="0" spc="-5" dirty="0">
                <a:solidFill>
                  <a:srgbClr val="0000CC"/>
                </a:solidFill>
              </a:rPr>
              <a:t>University</a:t>
            </a:r>
            <a:r>
              <a:rPr sz="2400" b="0" spc="-35" dirty="0">
                <a:solidFill>
                  <a:srgbClr val="0000CC"/>
                </a:solidFill>
              </a:rPr>
              <a:t> </a:t>
            </a:r>
            <a:r>
              <a:rPr sz="2400" b="0" dirty="0">
                <a:solidFill>
                  <a:srgbClr val="0000CC"/>
                </a:solidFill>
              </a:rPr>
              <a:t>Library</a:t>
            </a:r>
            <a:r>
              <a:rPr sz="2800" b="0" dirty="0">
                <a:solidFill>
                  <a:srgbClr val="4A452A"/>
                </a:solidFill>
              </a:rPr>
              <a:t>)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07390" y="1337563"/>
            <a:ext cx="7728584" cy="4536744"/>
          </a:xfrm>
          <a:prstGeom prst="rect">
            <a:avLst/>
          </a:prstGeom>
        </p:spPr>
        <p:txBody>
          <a:bodyPr vert="horz" wrap="square" lIns="0" tIns="92064" rIns="0" bIns="0" rtlCol="0">
            <a:spAutoFit/>
          </a:bodyPr>
          <a:lstStyle/>
          <a:p>
            <a:pPr marL="526988" indent="-514290">
              <a:spcBef>
                <a:spcPts val="72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400" spc="-135" dirty="0">
                <a:latin typeface="Arial"/>
                <a:cs typeface="Arial"/>
              </a:rPr>
              <a:t>To </a:t>
            </a:r>
            <a:r>
              <a:rPr sz="2400" dirty="0">
                <a:latin typeface="Arial"/>
                <a:cs typeface="Arial"/>
              </a:rPr>
              <a:t>see what has and has not been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investigated</a:t>
            </a:r>
            <a:endParaRPr sz="2400">
              <a:latin typeface="Arial"/>
              <a:cs typeface="Arial"/>
            </a:endParaRPr>
          </a:p>
          <a:p>
            <a:pPr marL="526988" marR="5079" indent="-514290">
              <a:lnSpc>
                <a:spcPct val="100800"/>
              </a:lnSpc>
              <a:spcBef>
                <a:spcPts val="600"/>
              </a:spcBef>
              <a:buFont typeface="Wingdings"/>
              <a:buChar char=""/>
              <a:tabLst>
                <a:tab pos="526354" algn="l"/>
                <a:tab pos="526988" algn="l"/>
                <a:tab pos="1138422" algn="l"/>
                <a:tab pos="2499068" algn="l"/>
                <a:tab pos="3808284" algn="l"/>
                <a:tab pos="5812745" algn="l"/>
                <a:tab pos="6458465" algn="l"/>
              </a:tabLst>
            </a:pPr>
            <a:r>
              <a:rPr sz="2400" spc="-270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o	develop	general	explana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ions	</a:t>
            </a:r>
            <a:r>
              <a:rPr sz="2400" spc="-5" dirty="0">
                <a:latin typeface="Arial"/>
                <a:cs typeface="Arial"/>
              </a:rPr>
              <a:t>f</a:t>
            </a:r>
            <a:r>
              <a:rPr sz="2400" dirty="0">
                <a:latin typeface="Arial"/>
                <a:cs typeface="Arial"/>
              </a:rPr>
              <a:t>or	observed  </a:t>
            </a:r>
            <a:r>
              <a:rPr sz="2400" spc="-5" dirty="0">
                <a:latin typeface="Arial"/>
                <a:cs typeface="Arial"/>
              </a:rPr>
              <a:t>variations </a:t>
            </a:r>
            <a:r>
              <a:rPr sz="2400" dirty="0">
                <a:latin typeface="Arial"/>
                <a:cs typeface="Arial"/>
              </a:rPr>
              <a:t>in a behavior or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phenomenon</a:t>
            </a:r>
            <a:endParaRPr sz="2400">
              <a:latin typeface="Arial"/>
              <a:cs typeface="Arial"/>
            </a:endParaRPr>
          </a:p>
          <a:p>
            <a:pPr marL="526988" marR="5079" indent="-514290">
              <a:lnSpc>
                <a:spcPct val="100800"/>
              </a:lnSpc>
              <a:spcBef>
                <a:spcPts val="480"/>
              </a:spcBef>
              <a:buFont typeface="Wingdings"/>
              <a:buChar char=""/>
              <a:tabLst>
                <a:tab pos="526354" algn="l"/>
                <a:tab pos="526988" algn="l"/>
                <a:tab pos="979691" algn="l"/>
                <a:tab pos="2077477" algn="l"/>
                <a:tab pos="3362567" algn="l"/>
                <a:tab pos="5208296" algn="l"/>
                <a:tab pos="6493385" algn="l"/>
              </a:tabLst>
            </a:pPr>
            <a:r>
              <a:rPr sz="2400" spc="-270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o	iden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f</a:t>
            </a:r>
            <a:r>
              <a:rPr sz="2400" dirty="0">
                <a:latin typeface="Arial"/>
                <a:cs typeface="Arial"/>
              </a:rPr>
              <a:t>y	po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en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al	rela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ionships	be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w</a:t>
            </a:r>
            <a:r>
              <a:rPr sz="2400" dirty="0">
                <a:latin typeface="Arial"/>
                <a:cs typeface="Arial"/>
              </a:rPr>
              <a:t>een	concep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s  and </a:t>
            </a:r>
            <a:r>
              <a:rPr sz="2400" spc="-5" dirty="0">
                <a:latin typeface="Arial"/>
                <a:cs typeface="Arial"/>
              </a:rPr>
              <a:t>to identify </a:t>
            </a:r>
            <a:r>
              <a:rPr sz="2400" dirty="0">
                <a:latin typeface="Arial"/>
                <a:cs typeface="Arial"/>
              </a:rPr>
              <a:t>researchable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hypotheses</a:t>
            </a:r>
            <a:endParaRPr sz="2400">
              <a:latin typeface="Arial"/>
              <a:cs typeface="Arial"/>
            </a:endParaRPr>
          </a:p>
          <a:p>
            <a:pPr marL="526988" marR="5079" indent="-514290">
              <a:lnSpc>
                <a:spcPts val="2810"/>
              </a:lnSpc>
              <a:spcBef>
                <a:spcPts val="775"/>
              </a:spcBef>
              <a:buFont typeface="Wingdings"/>
              <a:buChar char=""/>
              <a:tabLst>
                <a:tab pos="526354" algn="l"/>
                <a:tab pos="526988" algn="l"/>
                <a:tab pos="3365106" algn="l"/>
              </a:tabLst>
            </a:pPr>
            <a:r>
              <a:rPr sz="2400" spc="-135" dirty="0">
                <a:latin typeface="Arial"/>
                <a:cs typeface="Arial"/>
              </a:rPr>
              <a:t>To </a:t>
            </a:r>
            <a:r>
              <a:rPr sz="2400" dirty="0">
                <a:latin typeface="Arial"/>
                <a:cs typeface="Arial"/>
              </a:rPr>
              <a:t>learn</a:t>
            </a:r>
            <a:r>
              <a:rPr sz="2400" spc="1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how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others	</a:t>
            </a:r>
            <a:r>
              <a:rPr sz="2400" dirty="0">
                <a:latin typeface="Arial"/>
                <a:cs typeface="Arial"/>
              </a:rPr>
              <a:t>have defined and measured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key  </a:t>
            </a:r>
            <a:r>
              <a:rPr sz="2400" spc="-5" dirty="0">
                <a:latin typeface="Arial"/>
                <a:cs typeface="Arial"/>
              </a:rPr>
              <a:t>concepts</a:t>
            </a:r>
            <a:endParaRPr sz="2400">
              <a:latin typeface="Arial"/>
              <a:cs typeface="Arial"/>
            </a:endParaRPr>
          </a:p>
          <a:p>
            <a:pPr marL="526988" marR="5079" indent="-514290">
              <a:lnSpc>
                <a:spcPct val="100800"/>
              </a:lnSpc>
              <a:spcBef>
                <a:spcPts val="49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400" spc="-135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identify data </a:t>
            </a:r>
            <a:r>
              <a:rPr sz="2400" dirty="0">
                <a:latin typeface="Arial"/>
                <a:cs typeface="Arial"/>
              </a:rPr>
              <a:t>sources </a:t>
            </a:r>
            <a:r>
              <a:rPr sz="2400" spc="-5" dirty="0">
                <a:latin typeface="Arial"/>
                <a:cs typeface="Arial"/>
              </a:rPr>
              <a:t>that other </a:t>
            </a:r>
            <a:r>
              <a:rPr sz="2400" dirty="0">
                <a:latin typeface="Arial"/>
                <a:cs typeface="Arial"/>
              </a:rPr>
              <a:t>researchers have  used</a:t>
            </a:r>
            <a:endParaRPr sz="2400">
              <a:latin typeface="Arial"/>
              <a:cs typeface="Arial"/>
            </a:endParaRPr>
          </a:p>
          <a:p>
            <a:pPr marL="526988" marR="5079" indent="-514290">
              <a:lnSpc>
                <a:spcPct val="100800"/>
              </a:lnSpc>
              <a:spcBef>
                <a:spcPts val="50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400" spc="-135" dirty="0">
                <a:latin typeface="Arial"/>
                <a:cs typeface="Arial"/>
              </a:rPr>
              <a:t>To </a:t>
            </a:r>
            <a:r>
              <a:rPr sz="2400" dirty="0">
                <a:latin typeface="Arial"/>
                <a:cs typeface="Arial"/>
              </a:rPr>
              <a:t>discover how a research project is related </a:t>
            </a:r>
            <a:r>
              <a:rPr sz="2400" spc="-5" dirty="0">
                <a:latin typeface="Arial"/>
                <a:cs typeface="Arial"/>
              </a:rPr>
              <a:t>to the  </a:t>
            </a:r>
            <a:r>
              <a:rPr sz="2400" dirty="0">
                <a:latin typeface="Arial"/>
                <a:cs typeface="Arial"/>
              </a:rPr>
              <a:t>work of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others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31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618995"/>
            <a:ext cx="7522845" cy="885190"/>
          </a:xfrm>
          <a:prstGeom prst="rect">
            <a:avLst/>
          </a:prstGeom>
        </p:spPr>
        <p:txBody>
          <a:bodyPr vert="horz" wrap="square" lIns="0" tIns="6349" rIns="0" bIns="0" rtlCol="0">
            <a:spAutoFit/>
          </a:bodyPr>
          <a:lstStyle/>
          <a:p>
            <a:pPr marL="12698" marR="5079">
              <a:lnSpc>
                <a:spcPct val="101400"/>
              </a:lnSpc>
              <a:spcBef>
                <a:spcPts val="50"/>
              </a:spcBef>
            </a:pPr>
            <a:r>
              <a:rPr sz="2800" dirty="0"/>
              <a:t>An effective LR should </a:t>
            </a:r>
            <a:r>
              <a:rPr sz="2800" spc="-5" dirty="0"/>
              <a:t>include </a:t>
            </a:r>
            <a:r>
              <a:rPr sz="2800" dirty="0"/>
              <a:t>the </a:t>
            </a:r>
            <a:r>
              <a:rPr sz="2800" spc="-5" dirty="0"/>
              <a:t>following  </a:t>
            </a:r>
            <a:r>
              <a:rPr sz="2800" dirty="0"/>
              <a:t>characteristics </a:t>
            </a:r>
            <a:r>
              <a:rPr sz="2800" b="0" dirty="0">
                <a:solidFill>
                  <a:srgbClr val="4A452A"/>
                </a:solidFill>
              </a:rPr>
              <a:t>(</a:t>
            </a:r>
            <a:r>
              <a:rPr sz="2400" b="0" dirty="0">
                <a:solidFill>
                  <a:srgbClr val="0000CC"/>
                </a:solidFill>
              </a:rPr>
              <a:t>Levy &amp; </a:t>
            </a:r>
            <a:r>
              <a:rPr sz="2400" b="0" spc="-5" dirty="0">
                <a:solidFill>
                  <a:srgbClr val="0000CC"/>
                </a:solidFill>
              </a:rPr>
              <a:t>Ellis,</a:t>
            </a:r>
            <a:r>
              <a:rPr sz="2400" b="0" spc="-35" dirty="0">
                <a:solidFill>
                  <a:srgbClr val="0000CC"/>
                </a:solidFill>
              </a:rPr>
              <a:t> </a:t>
            </a:r>
            <a:r>
              <a:rPr sz="2400" b="0" dirty="0">
                <a:solidFill>
                  <a:srgbClr val="0000CC"/>
                </a:solidFill>
              </a:rPr>
              <a:t>2006</a:t>
            </a:r>
            <a:r>
              <a:rPr sz="2800" b="0" dirty="0">
                <a:solidFill>
                  <a:srgbClr val="4A452A"/>
                </a:solidFill>
              </a:rPr>
              <a:t>)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810259" y="2559812"/>
            <a:ext cx="7797165" cy="3402965"/>
          </a:xfrm>
          <a:prstGeom prst="rect">
            <a:avLst/>
          </a:prstGeom>
        </p:spPr>
        <p:txBody>
          <a:bodyPr vert="horz" wrap="square" lIns="0" tIns="31746" rIns="0" bIns="0" rtlCol="0">
            <a:spAutoFit/>
          </a:bodyPr>
          <a:lstStyle/>
          <a:p>
            <a:pPr marL="526988" marR="5079" indent="-514290" algn="just">
              <a:lnSpc>
                <a:spcPts val="2810"/>
              </a:lnSpc>
              <a:spcBef>
                <a:spcPts val="250"/>
              </a:spcBef>
              <a:buFont typeface="Wingdings"/>
              <a:buChar char=""/>
              <a:tabLst>
                <a:tab pos="526988" algn="l"/>
              </a:tabLst>
            </a:pPr>
            <a:r>
              <a:rPr sz="2400" spc="-5" dirty="0">
                <a:latin typeface="Arial"/>
                <a:cs typeface="Arial"/>
              </a:rPr>
              <a:t>Methodologically </a:t>
            </a:r>
            <a:r>
              <a:rPr sz="2400" dirty="0">
                <a:latin typeface="Arial"/>
                <a:cs typeface="Arial"/>
              </a:rPr>
              <a:t>analyze and </a:t>
            </a:r>
            <a:r>
              <a:rPr sz="2400" spc="-5" dirty="0">
                <a:latin typeface="Arial"/>
                <a:cs typeface="Arial"/>
              </a:rPr>
              <a:t>synthesize </a:t>
            </a:r>
            <a:r>
              <a:rPr sz="2400" dirty="0">
                <a:latin typeface="Arial"/>
                <a:cs typeface="Arial"/>
              </a:rPr>
              <a:t>quality  </a:t>
            </a:r>
            <a:r>
              <a:rPr sz="2400" spc="-5" dirty="0">
                <a:latin typeface="Arial"/>
                <a:cs typeface="Arial"/>
              </a:rPr>
              <a:t>literature.</a:t>
            </a:r>
            <a:endParaRPr sz="2400">
              <a:latin typeface="Arial"/>
              <a:cs typeface="Arial"/>
            </a:endParaRPr>
          </a:p>
          <a:p>
            <a:pPr marL="526988" indent="-514290" algn="just">
              <a:spcBef>
                <a:spcPts val="1140"/>
              </a:spcBef>
              <a:buFont typeface="Wingdings"/>
              <a:buChar char=""/>
              <a:tabLst>
                <a:tab pos="526988" algn="l"/>
              </a:tabLst>
            </a:pPr>
            <a:r>
              <a:rPr sz="2400" spc="-5" dirty="0">
                <a:latin typeface="Arial"/>
                <a:cs typeface="Arial"/>
              </a:rPr>
              <a:t>Provide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firm foundation to </a:t>
            </a:r>
            <a:r>
              <a:rPr sz="2400" dirty="0">
                <a:latin typeface="Arial"/>
                <a:cs typeface="Arial"/>
              </a:rPr>
              <a:t>a research</a:t>
            </a:r>
            <a:r>
              <a:rPr sz="2400" spc="-5" dirty="0">
                <a:latin typeface="Arial"/>
                <a:cs typeface="Arial"/>
              </a:rPr>
              <a:t> topic.</a:t>
            </a:r>
            <a:endParaRPr sz="2400">
              <a:latin typeface="Arial"/>
              <a:cs typeface="Arial"/>
            </a:endParaRPr>
          </a:p>
          <a:p>
            <a:pPr marL="526988" marR="5079" indent="-514290" algn="just">
              <a:lnSpc>
                <a:spcPct val="100800"/>
              </a:lnSpc>
              <a:spcBef>
                <a:spcPts val="1175"/>
              </a:spcBef>
              <a:buFont typeface="Wingdings"/>
              <a:buChar char=""/>
              <a:tabLst>
                <a:tab pos="526988" algn="l"/>
              </a:tabLst>
            </a:pPr>
            <a:r>
              <a:rPr sz="2400" spc="-5" dirty="0">
                <a:latin typeface="Arial"/>
                <a:cs typeface="Arial"/>
              </a:rPr>
              <a:t>Provide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firm foundation to the selection </a:t>
            </a:r>
            <a:r>
              <a:rPr sz="2400" dirty="0">
                <a:latin typeface="Arial"/>
                <a:cs typeface="Arial"/>
              </a:rPr>
              <a:t>of research  </a:t>
            </a:r>
            <a:r>
              <a:rPr sz="2400" spc="-15" dirty="0">
                <a:latin typeface="Arial"/>
                <a:cs typeface="Arial"/>
              </a:rPr>
              <a:t>methodology.</a:t>
            </a:r>
            <a:endParaRPr sz="2400">
              <a:latin typeface="Arial"/>
              <a:cs typeface="Arial"/>
            </a:endParaRPr>
          </a:p>
          <a:p>
            <a:pPr marL="526988" marR="5079" indent="-514290" algn="just">
              <a:lnSpc>
                <a:spcPct val="99200"/>
              </a:lnSpc>
              <a:spcBef>
                <a:spcPts val="1250"/>
              </a:spcBef>
              <a:buFont typeface="Wingdings"/>
              <a:buChar char=""/>
              <a:tabLst>
                <a:tab pos="526988" algn="l"/>
              </a:tabLst>
            </a:pPr>
            <a:r>
              <a:rPr sz="2400" spc="-5" dirty="0">
                <a:latin typeface="Arial"/>
                <a:cs typeface="Arial"/>
              </a:rPr>
              <a:t>Demonstrate that the </a:t>
            </a:r>
            <a:r>
              <a:rPr sz="2400" dirty="0">
                <a:latin typeface="Arial"/>
                <a:cs typeface="Arial"/>
              </a:rPr>
              <a:t>proposed research </a:t>
            </a:r>
            <a:r>
              <a:rPr sz="2400" spc="-5" dirty="0">
                <a:latin typeface="Arial"/>
                <a:cs typeface="Arial"/>
              </a:rPr>
              <a:t>contributes  something </a:t>
            </a:r>
            <a:r>
              <a:rPr sz="2400" dirty="0">
                <a:latin typeface="Arial"/>
                <a:cs typeface="Arial"/>
              </a:rPr>
              <a:t>new </a:t>
            </a:r>
            <a:r>
              <a:rPr sz="2400" spc="-5" dirty="0">
                <a:latin typeface="Arial"/>
                <a:cs typeface="Arial"/>
              </a:rPr>
              <a:t>to the </a:t>
            </a:r>
            <a:r>
              <a:rPr sz="2400" dirty="0">
                <a:latin typeface="Arial"/>
                <a:cs typeface="Arial"/>
              </a:rPr>
              <a:t>overall body of knowledge and  advances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research </a:t>
            </a:r>
            <a:r>
              <a:rPr sz="2400" spc="-10" dirty="0">
                <a:latin typeface="Arial"/>
                <a:cs typeface="Arial"/>
              </a:rPr>
              <a:t>field’s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knowledge-base.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32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620011"/>
            <a:ext cx="4916805" cy="50526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3200" b="0" spc="-5" dirty="0"/>
              <a:t>Stages of LR </a:t>
            </a:r>
            <a:r>
              <a:rPr sz="2800" b="0" spc="-20" dirty="0">
                <a:solidFill>
                  <a:srgbClr val="4A452A"/>
                </a:solidFill>
              </a:rPr>
              <a:t>(</a:t>
            </a:r>
            <a:r>
              <a:rPr sz="3200" b="0" spc="-20" dirty="0">
                <a:solidFill>
                  <a:srgbClr val="0000CC"/>
                </a:solidFill>
              </a:rPr>
              <a:t>Lyons,</a:t>
            </a:r>
            <a:r>
              <a:rPr sz="3200" b="0" spc="-65" dirty="0">
                <a:solidFill>
                  <a:srgbClr val="0000CC"/>
                </a:solidFill>
              </a:rPr>
              <a:t> </a:t>
            </a:r>
            <a:r>
              <a:rPr sz="3200" b="0" spc="-5" dirty="0">
                <a:solidFill>
                  <a:srgbClr val="0000CC"/>
                </a:solidFill>
              </a:rPr>
              <a:t>2003</a:t>
            </a:r>
            <a:r>
              <a:rPr sz="2800" b="0" spc="-5" dirty="0">
                <a:solidFill>
                  <a:srgbClr val="4A452A"/>
                </a:solidFill>
              </a:rPr>
              <a:t>)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2123947"/>
            <a:ext cx="8071484" cy="882925"/>
          </a:xfrm>
          <a:prstGeom prst="rect">
            <a:avLst/>
          </a:prstGeom>
        </p:spPr>
        <p:txBody>
          <a:bodyPr vert="horz" wrap="square" lIns="0" tIns="79366" rIns="0" bIns="0" rtlCol="0">
            <a:spAutoFit/>
          </a:bodyPr>
          <a:lstStyle/>
          <a:p>
            <a:pPr marL="526988" indent="-514290">
              <a:spcBef>
                <a:spcPts val="62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problem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formulation</a:t>
            </a:r>
            <a:endParaRPr sz="2400">
              <a:latin typeface="Arial"/>
              <a:cs typeface="Arial"/>
            </a:endParaRPr>
          </a:p>
          <a:p>
            <a:pPr marL="526988" indent="-514290">
              <a:spcBef>
                <a:spcPts val="530"/>
              </a:spcBef>
              <a:buFont typeface="Wingdings"/>
              <a:buChar char=""/>
              <a:tabLst>
                <a:tab pos="526354" algn="l"/>
                <a:tab pos="526988" algn="l"/>
                <a:tab pos="2008904" algn="l"/>
                <a:tab pos="3118120" algn="l"/>
                <a:tab pos="4311145" algn="l"/>
                <a:tab pos="5658459" algn="l"/>
                <a:tab pos="7039422" algn="l"/>
              </a:tabLst>
            </a:pPr>
            <a:r>
              <a:rPr sz="2400" dirty="0">
                <a:latin typeface="Arial"/>
                <a:cs typeface="Arial"/>
              </a:rPr>
              <a:t>L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era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ure	search	(books,	journals,	research	papers,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0289" y="2992628"/>
            <a:ext cx="6131560" cy="382154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  <a:tabLst>
                <a:tab pos="3300979" algn="l"/>
                <a:tab pos="5557505" algn="l"/>
              </a:tabLst>
            </a:pP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heses</a:t>
            </a:r>
            <a:r>
              <a:rPr sz="2400" spc="-5" dirty="0">
                <a:latin typeface="Arial"/>
                <a:cs typeface="Arial"/>
              </a:rPr>
              <a:t>/</a:t>
            </a:r>
            <a:r>
              <a:rPr sz="2400" dirty="0">
                <a:latin typeface="Arial"/>
                <a:cs typeface="Arial"/>
              </a:rPr>
              <a:t>disser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ions,	proceedings,	web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34940" y="3361435"/>
            <a:ext cx="1621790" cy="382154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legislations,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28852" y="2992629"/>
            <a:ext cx="1278890" cy="755719"/>
          </a:xfrm>
          <a:prstGeom prst="rect">
            <a:avLst/>
          </a:prstGeom>
        </p:spPr>
        <p:txBody>
          <a:bodyPr vert="horz" wrap="square" lIns="0" tIns="9524" rIns="0" bIns="0" rtlCol="0">
            <a:spAutoFit/>
          </a:bodyPr>
          <a:lstStyle/>
          <a:p>
            <a:pPr marL="12698" marR="5079" indent="336511">
              <a:lnSpc>
                <a:spcPct val="100800"/>
              </a:lnSpc>
              <a:spcBef>
                <a:spcPts val="75"/>
              </a:spcBef>
            </a:pPr>
            <a:r>
              <a:rPr sz="2400" dirty="0">
                <a:latin typeface="Arial"/>
                <a:cs typeface="Arial"/>
              </a:rPr>
              <a:t>pages,  s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is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ics,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15840" y="3715004"/>
            <a:ext cx="3791585" cy="382154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  <a:tabLst>
                <a:tab pos="1910491" algn="l"/>
              </a:tabLst>
            </a:pPr>
            <a:r>
              <a:rPr sz="2400" dirty="0">
                <a:latin typeface="Arial"/>
                <a:cs typeface="Arial"/>
              </a:rPr>
              <a:t>dic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ionaries,	encyclopedia,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3361435"/>
            <a:ext cx="4226560" cy="1993877"/>
          </a:xfrm>
          <a:prstGeom prst="rect">
            <a:avLst/>
          </a:prstGeom>
        </p:spPr>
        <p:txBody>
          <a:bodyPr vert="horz" wrap="square" lIns="0" tIns="17143" rIns="0" bIns="0" rtlCol="0">
            <a:spAutoFit/>
          </a:bodyPr>
          <a:lstStyle/>
          <a:p>
            <a:pPr marL="526988" marR="5079">
              <a:lnSpc>
                <a:spcPct val="98800"/>
              </a:lnSpc>
              <a:spcBef>
                <a:spcPts val="135"/>
              </a:spcBef>
              <a:tabLst>
                <a:tab pos="2636212" algn="l"/>
              </a:tabLst>
            </a:pPr>
            <a:r>
              <a:rPr sz="2400" dirty="0">
                <a:latin typeface="Arial"/>
                <a:cs typeface="Arial"/>
              </a:rPr>
              <a:t>government	documen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s,  </a:t>
            </a:r>
            <a:r>
              <a:rPr sz="2400" spc="-5" dirty="0">
                <a:latin typeface="Arial"/>
                <a:cs typeface="Arial"/>
              </a:rPr>
              <a:t>bibliographies/references,  </a:t>
            </a:r>
            <a:r>
              <a:rPr sz="2400" dirty="0">
                <a:latin typeface="Arial"/>
                <a:cs typeface="Arial"/>
              </a:rPr>
              <a:t>newspapers,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etc)</a:t>
            </a:r>
            <a:endParaRPr sz="2400">
              <a:latin typeface="Arial"/>
              <a:cs typeface="Arial"/>
            </a:endParaRPr>
          </a:p>
          <a:p>
            <a:pPr marL="526988" indent="-514290">
              <a:spcBef>
                <a:spcPts val="62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400" spc="-5" dirty="0">
                <a:latin typeface="Arial"/>
                <a:cs typeface="Arial"/>
              </a:rPr>
              <a:t>Data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evaluation</a:t>
            </a:r>
            <a:endParaRPr sz="2400">
              <a:latin typeface="Arial"/>
              <a:cs typeface="Arial"/>
            </a:endParaRPr>
          </a:p>
          <a:p>
            <a:pPr marL="526988" indent="-514290">
              <a:spcBef>
                <a:spcPts val="53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400" spc="-5" dirty="0">
                <a:latin typeface="Arial"/>
                <a:cs typeface="Arial"/>
              </a:rPr>
              <a:t>Analysis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interpretation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33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620011"/>
            <a:ext cx="4671060" cy="50526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3200" b="0" spc="-5" dirty="0"/>
              <a:t>Management of</a:t>
            </a:r>
            <a:r>
              <a:rPr sz="3200" b="0" spc="-95" dirty="0"/>
              <a:t> </a:t>
            </a:r>
            <a:r>
              <a:rPr sz="3200" b="0" spc="-5" dirty="0"/>
              <a:t>Literature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810260" y="2097533"/>
            <a:ext cx="5570855" cy="1567084"/>
          </a:xfrm>
          <a:prstGeom prst="rect">
            <a:avLst/>
          </a:prstGeom>
        </p:spPr>
        <p:txBody>
          <a:bodyPr vert="horz" wrap="square" lIns="0" tIns="106668" rIns="0" bIns="0" rtlCol="0">
            <a:spAutoFit/>
          </a:bodyPr>
          <a:lstStyle/>
          <a:p>
            <a:pPr marL="526988" indent="-514290">
              <a:spcBef>
                <a:spcPts val="84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spc="-50" dirty="0">
                <a:latin typeface="Arial"/>
                <a:cs typeface="Arial"/>
              </a:rPr>
              <a:t>Taking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notes</a:t>
            </a:r>
            <a:endParaRPr sz="2800">
              <a:latin typeface="Arial"/>
              <a:cs typeface="Arial"/>
            </a:endParaRPr>
          </a:p>
          <a:p>
            <a:pPr marL="526988" indent="-514290">
              <a:spcBef>
                <a:spcPts val="74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Recording </a:t>
            </a:r>
            <a:r>
              <a:rPr sz="2800" spc="5" dirty="0">
                <a:latin typeface="Arial"/>
                <a:cs typeface="Arial"/>
              </a:rPr>
              <a:t>author’s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name</a:t>
            </a:r>
            <a:endParaRPr sz="2800">
              <a:latin typeface="Arial"/>
              <a:cs typeface="Arial"/>
            </a:endParaRPr>
          </a:p>
          <a:p>
            <a:pPr marL="526988" indent="-514290">
              <a:spcBef>
                <a:spcPts val="62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Recording the search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strategies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34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1666" y="769621"/>
            <a:ext cx="7377430" cy="800100"/>
          </a:xfrm>
          <a:prstGeom prst="rect">
            <a:avLst/>
          </a:prstGeom>
        </p:spPr>
        <p:txBody>
          <a:bodyPr vert="horz" wrap="square" lIns="0" tIns="39365" rIns="0" bIns="0" rtlCol="0">
            <a:spAutoFit/>
          </a:bodyPr>
          <a:lstStyle/>
          <a:p>
            <a:pPr marL="526988" marR="5079" indent="-514290">
              <a:lnSpc>
                <a:spcPct val="94500"/>
              </a:lnSpc>
              <a:spcBef>
                <a:spcPts val="310"/>
              </a:spcBef>
            </a:pPr>
            <a:r>
              <a:rPr sz="3200" spc="-5" dirty="0"/>
              <a:t>4. Research methodology </a:t>
            </a:r>
            <a:r>
              <a:rPr sz="2000" b="0" dirty="0">
                <a:solidFill>
                  <a:srgbClr val="1708DA"/>
                </a:solidFill>
              </a:rPr>
              <a:t>(Will be discussed</a:t>
            </a:r>
            <a:r>
              <a:rPr sz="2000" b="0" spc="-204" dirty="0">
                <a:solidFill>
                  <a:srgbClr val="1708DA"/>
                </a:solidFill>
              </a:rPr>
              <a:t> </a:t>
            </a:r>
            <a:r>
              <a:rPr sz="2000" b="0" dirty="0">
                <a:solidFill>
                  <a:srgbClr val="1708DA"/>
                </a:solidFill>
              </a:rPr>
              <a:t>in  </a:t>
            </a:r>
            <a:r>
              <a:rPr sz="2000" b="0" spc="-5" dirty="0">
                <a:solidFill>
                  <a:srgbClr val="1708DA"/>
                </a:solidFill>
              </a:rPr>
              <a:t>detail later)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621666" y="1538731"/>
            <a:ext cx="7872095" cy="4207510"/>
          </a:xfrm>
          <a:prstGeom prst="rect">
            <a:avLst/>
          </a:prstGeom>
        </p:spPr>
        <p:txBody>
          <a:bodyPr vert="horz" wrap="square" lIns="0" tIns="131430" rIns="0" bIns="0" rtlCol="0">
            <a:spAutoFit/>
          </a:bodyPr>
          <a:lstStyle/>
          <a:p>
            <a:pPr marL="526988" indent="-514290">
              <a:spcBef>
                <a:spcPts val="103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400" spc="-5" dirty="0">
                <a:latin typeface="Arial"/>
                <a:cs typeface="Arial"/>
              </a:rPr>
              <a:t>This section </a:t>
            </a:r>
            <a:r>
              <a:rPr sz="2400" dirty="0">
                <a:latin typeface="Arial"/>
                <a:cs typeface="Arial"/>
              </a:rPr>
              <a:t>should comprise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of:</a:t>
            </a:r>
            <a:endParaRPr sz="2400">
              <a:latin typeface="Arial"/>
              <a:cs typeface="Arial"/>
            </a:endParaRPr>
          </a:p>
          <a:p>
            <a:pPr marL="1144137" marR="5079" lvl="1" indent="-514290">
              <a:lnSpc>
                <a:spcPts val="2500"/>
              </a:lnSpc>
              <a:spcBef>
                <a:spcPts val="1334"/>
              </a:spcBef>
              <a:buChar char="•"/>
              <a:tabLst>
                <a:tab pos="1143501" algn="l"/>
                <a:tab pos="1144137" algn="l"/>
              </a:tabLst>
            </a:pPr>
            <a:r>
              <a:rPr sz="2400" dirty="0">
                <a:latin typeface="Arial"/>
                <a:cs typeface="Arial"/>
              </a:rPr>
              <a:t>Research design (describe </a:t>
            </a:r>
            <a:r>
              <a:rPr sz="2400" spc="-5" dirty="0">
                <a:latin typeface="Arial"/>
                <a:cs typeface="Arial"/>
              </a:rPr>
              <a:t>the nature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pattern  the </a:t>
            </a:r>
            <a:r>
              <a:rPr sz="2400" dirty="0">
                <a:latin typeface="Arial"/>
                <a:cs typeface="Arial"/>
              </a:rPr>
              <a:t>research </a:t>
            </a:r>
            <a:r>
              <a:rPr sz="2400" spc="-5" dirty="0">
                <a:latin typeface="Arial"/>
                <a:cs typeface="Arial"/>
              </a:rPr>
              <a:t>intends to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follow)</a:t>
            </a:r>
            <a:endParaRPr sz="2400">
              <a:latin typeface="Arial"/>
              <a:cs typeface="Arial"/>
            </a:endParaRPr>
          </a:p>
          <a:p>
            <a:pPr marL="1144137" lvl="1" indent="-514924">
              <a:spcBef>
                <a:spcPts val="890"/>
              </a:spcBef>
              <a:buChar char="•"/>
              <a:tabLst>
                <a:tab pos="1143501" algn="l"/>
                <a:tab pos="1144137" algn="l"/>
              </a:tabLst>
            </a:pPr>
            <a:r>
              <a:rPr sz="2400" dirty="0">
                <a:latin typeface="Arial"/>
                <a:cs typeface="Arial"/>
              </a:rPr>
              <a:t>Research approaches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(qualitative/quantitative)</a:t>
            </a:r>
            <a:endParaRPr sz="2400">
              <a:latin typeface="Arial"/>
              <a:cs typeface="Arial"/>
            </a:endParaRPr>
          </a:p>
          <a:p>
            <a:pPr marL="1144137" lvl="1" indent="-514924">
              <a:spcBef>
                <a:spcPts val="935"/>
              </a:spcBef>
              <a:buChar char="•"/>
              <a:tabLst>
                <a:tab pos="1143501" algn="l"/>
                <a:tab pos="1144137" algn="l"/>
              </a:tabLst>
            </a:pPr>
            <a:r>
              <a:rPr sz="2400" spc="-5" dirty="0">
                <a:latin typeface="Arial"/>
                <a:cs typeface="Arial"/>
              </a:rPr>
              <a:t>Study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area</a:t>
            </a:r>
            <a:endParaRPr sz="2400">
              <a:latin typeface="Arial"/>
              <a:cs typeface="Arial"/>
            </a:endParaRPr>
          </a:p>
          <a:p>
            <a:pPr marL="1144137" lvl="1" indent="-514924">
              <a:spcBef>
                <a:spcPts val="910"/>
              </a:spcBef>
              <a:buChar char="•"/>
              <a:tabLst>
                <a:tab pos="1143501" algn="l"/>
                <a:tab pos="1144137" algn="l"/>
              </a:tabLst>
            </a:pPr>
            <a:r>
              <a:rPr sz="2400" spc="-5" dirty="0">
                <a:latin typeface="Arial"/>
                <a:cs typeface="Arial"/>
              </a:rPr>
              <a:t>Study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population</a:t>
            </a:r>
            <a:endParaRPr sz="2400">
              <a:latin typeface="Arial"/>
              <a:cs typeface="Arial"/>
            </a:endParaRPr>
          </a:p>
          <a:p>
            <a:pPr marL="1144137" lvl="1" indent="-514924">
              <a:spcBef>
                <a:spcPts val="914"/>
              </a:spcBef>
              <a:buChar char="•"/>
              <a:tabLst>
                <a:tab pos="1143501" algn="l"/>
                <a:tab pos="1144137" algn="l"/>
              </a:tabLst>
            </a:pPr>
            <a:r>
              <a:rPr sz="2400" spc="-5" dirty="0">
                <a:latin typeface="Arial"/>
                <a:cs typeface="Arial"/>
              </a:rPr>
              <a:t>Sample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selection</a:t>
            </a:r>
            <a:endParaRPr sz="2400">
              <a:latin typeface="Arial"/>
              <a:cs typeface="Arial"/>
            </a:endParaRPr>
          </a:p>
          <a:p>
            <a:pPr marL="1144137" lvl="1" indent="-514924">
              <a:spcBef>
                <a:spcPts val="935"/>
              </a:spcBef>
              <a:buChar char="•"/>
              <a:tabLst>
                <a:tab pos="1143501" algn="l"/>
                <a:tab pos="1144137" algn="l"/>
              </a:tabLst>
            </a:pPr>
            <a:r>
              <a:rPr sz="2400" spc="-5" dirty="0">
                <a:latin typeface="Arial"/>
                <a:cs typeface="Arial"/>
              </a:rPr>
              <a:t>Methods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data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collection</a:t>
            </a:r>
            <a:endParaRPr sz="2400">
              <a:latin typeface="Arial"/>
              <a:cs typeface="Arial"/>
            </a:endParaRPr>
          </a:p>
          <a:p>
            <a:pPr marL="1144137" lvl="1" indent="-514924">
              <a:spcBef>
                <a:spcPts val="910"/>
              </a:spcBef>
              <a:buChar char="•"/>
              <a:tabLst>
                <a:tab pos="1143501" algn="l"/>
                <a:tab pos="1144137" algn="l"/>
              </a:tabLst>
            </a:pPr>
            <a:r>
              <a:rPr sz="2400" spc="-5" dirty="0">
                <a:latin typeface="Arial"/>
                <a:cs typeface="Arial"/>
              </a:rPr>
              <a:t>Data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analysis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25197"/>
            <a:ext cx="4963160" cy="50526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3200" spc="-5" dirty="0"/>
              <a:t>4. Research</a:t>
            </a:r>
            <a:r>
              <a:rPr sz="3200" spc="-80" dirty="0"/>
              <a:t> </a:t>
            </a:r>
            <a:r>
              <a:rPr sz="3200" spc="-5" dirty="0"/>
              <a:t>methodology</a:t>
            </a:r>
            <a:endParaRPr sz="3200"/>
          </a:p>
        </p:txBody>
      </p:sp>
      <p:grpSp>
        <p:nvGrpSpPr>
          <p:cNvPr id="3" name="object 3"/>
          <p:cNvGrpSpPr/>
          <p:nvPr/>
        </p:nvGrpSpPr>
        <p:grpSpPr>
          <a:xfrm>
            <a:off x="0" y="1081913"/>
            <a:ext cx="9144000" cy="5776595"/>
            <a:chOff x="0" y="1081913"/>
            <a:chExt cx="9144000" cy="5776595"/>
          </a:xfrm>
        </p:grpSpPr>
        <p:sp>
          <p:nvSpPr>
            <p:cNvPr id="4" name="object 4"/>
            <p:cNvSpPr/>
            <p:nvPr/>
          </p:nvSpPr>
          <p:spPr>
            <a:xfrm>
              <a:off x="0" y="6577495"/>
              <a:ext cx="9143999" cy="28050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40000" y="1081913"/>
              <a:ext cx="4431919" cy="54955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1" y="1"/>
            <a:ext cx="9143999" cy="281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36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9438" y="210819"/>
            <a:ext cx="7965122" cy="1181341"/>
          </a:xfrm>
          <a:prstGeom prst="rect">
            <a:avLst/>
          </a:prstGeom>
        </p:spPr>
        <p:txBody>
          <a:bodyPr vert="horz" wrap="square" lIns="0" tIns="72636" rIns="0" bIns="0" rtlCol="0">
            <a:spAutoFit/>
          </a:bodyPr>
          <a:lstStyle/>
          <a:p>
            <a:pPr marL="984770" marR="5079" indent="-863499">
              <a:spcBef>
                <a:spcPts val="100"/>
              </a:spcBef>
            </a:pPr>
            <a:r>
              <a:rPr spc="-5" dirty="0"/>
              <a:t>Important aspects </a:t>
            </a:r>
            <a:r>
              <a:rPr dirty="0"/>
              <a:t>to be </a:t>
            </a:r>
            <a:r>
              <a:rPr spc="-5" dirty="0"/>
              <a:t>considered  </a:t>
            </a:r>
            <a:r>
              <a:rPr dirty="0"/>
              <a:t>in </a:t>
            </a:r>
            <a:r>
              <a:rPr spc="-5" dirty="0"/>
              <a:t>each</a:t>
            </a:r>
            <a:r>
              <a:rPr spc="-25" dirty="0"/>
              <a:t> </a:t>
            </a:r>
            <a:r>
              <a:rPr spc="-5" dirty="0"/>
              <a:t>section/sub-section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3641"/>
            <a:ext cx="7825740" cy="4486984"/>
          </a:xfrm>
          <a:prstGeom prst="rect">
            <a:avLst/>
          </a:prstGeom>
        </p:spPr>
        <p:txBody>
          <a:bodyPr vert="horz" wrap="square" lIns="0" tIns="108572" rIns="0" bIns="0" rtlCol="0">
            <a:spAutoFit/>
          </a:bodyPr>
          <a:lstStyle/>
          <a:p>
            <a:pPr marL="12698">
              <a:spcBef>
                <a:spcPts val="855"/>
              </a:spcBef>
            </a:pPr>
            <a:r>
              <a:rPr sz="3200" b="1" spc="-5" dirty="0">
                <a:latin typeface="Arial"/>
                <a:cs typeface="Arial"/>
              </a:rPr>
              <a:t>7.</a:t>
            </a:r>
            <a:r>
              <a:rPr sz="3200" b="1" spc="-1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References</a:t>
            </a:r>
            <a:endParaRPr sz="3200">
              <a:latin typeface="Arial"/>
              <a:cs typeface="Arial"/>
            </a:endParaRPr>
          </a:p>
          <a:p>
            <a:pPr marL="526988" marR="264764" indent="-514290">
              <a:lnSpc>
                <a:spcPct val="101400"/>
              </a:lnSpc>
              <a:spcBef>
                <a:spcPts val="62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This is a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list of all works cited </a:t>
            </a:r>
            <a:r>
              <a:rPr sz="2800" dirty="0">
                <a:latin typeface="Arial"/>
                <a:cs typeface="Arial"/>
              </a:rPr>
              <a:t>in the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proposal  according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the approved format</a:t>
            </a:r>
            <a:endParaRPr sz="2800">
              <a:latin typeface="Arial"/>
              <a:cs typeface="Arial"/>
            </a:endParaRPr>
          </a:p>
          <a:p>
            <a:pPr marL="526988" marR="219684" indent="-514290">
              <a:lnSpc>
                <a:spcPct val="101400"/>
              </a:lnSpc>
              <a:spcBef>
                <a:spcPts val="57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Must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acknowledge authors </a:t>
            </a:r>
            <a:r>
              <a:rPr sz="2800" dirty="0">
                <a:latin typeface="Arial"/>
                <a:cs typeface="Arial"/>
              </a:rPr>
              <a:t>of all publications  you have referred while writing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proposal</a:t>
            </a:r>
            <a:endParaRPr sz="2800">
              <a:latin typeface="Arial"/>
              <a:cs typeface="Arial"/>
            </a:endParaRPr>
          </a:p>
          <a:p>
            <a:pPr marL="526988" indent="-514290">
              <a:spcBef>
                <a:spcPts val="65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Don’t copy word by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word</a:t>
            </a:r>
            <a:endParaRPr sz="2800">
              <a:latin typeface="Arial"/>
              <a:cs typeface="Arial"/>
            </a:endParaRPr>
          </a:p>
          <a:p>
            <a:pPr marL="526988" marR="5079" indent="-514290">
              <a:lnSpc>
                <a:spcPts val="3310"/>
              </a:lnSpc>
              <a:spcBef>
                <a:spcPts val="869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spc="-5" dirty="0">
                <a:latin typeface="Arial"/>
                <a:cs typeface="Arial"/>
              </a:rPr>
              <a:t>If </a:t>
            </a:r>
            <a:r>
              <a:rPr sz="2800" dirty="0">
                <a:latin typeface="Arial"/>
                <a:cs typeface="Arial"/>
              </a:rPr>
              <a:t>done (copied word by word), do not forget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spc="-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use quotation</a:t>
            </a:r>
            <a:r>
              <a:rPr sz="2800" spc="-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mark</a:t>
            </a:r>
            <a:endParaRPr sz="2800">
              <a:latin typeface="Arial"/>
              <a:cs typeface="Arial"/>
            </a:endParaRPr>
          </a:p>
          <a:p>
            <a:pPr marL="526988" indent="-514290">
              <a:spcBef>
                <a:spcPts val="55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spc="-5" dirty="0">
                <a:latin typeface="Arial"/>
                <a:cs typeface="Arial"/>
              </a:rPr>
              <a:t>Be </a:t>
            </a:r>
            <a:r>
              <a:rPr sz="2800" dirty="0">
                <a:latin typeface="Arial"/>
                <a:cs typeface="Arial"/>
              </a:rPr>
              <a:t>aware of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plagiarism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8160" y="1075317"/>
            <a:ext cx="4425950" cy="614643"/>
          </a:xfrm>
          <a:prstGeom prst="rect">
            <a:avLst/>
          </a:prstGeom>
        </p:spPr>
        <p:txBody>
          <a:bodyPr vert="horz" wrap="square" lIns="0" tIns="11396" rIns="0" bIns="0" rtlCol="0">
            <a:spAutoFit/>
          </a:bodyPr>
          <a:lstStyle/>
          <a:p>
            <a:pPr marL="11396">
              <a:spcBef>
                <a:spcPts val="90"/>
              </a:spcBef>
            </a:pPr>
            <a:r>
              <a:rPr sz="3900" dirty="0">
                <a:latin typeface="Times New Roman"/>
                <a:cs typeface="Times New Roman"/>
              </a:rPr>
              <a:t>What is</a:t>
            </a:r>
            <a:r>
              <a:rPr sz="3900" spc="-90" dirty="0">
                <a:latin typeface="Times New Roman"/>
                <a:cs typeface="Times New Roman"/>
              </a:rPr>
              <a:t> </a:t>
            </a:r>
            <a:r>
              <a:rPr sz="3900" dirty="0">
                <a:latin typeface="Times New Roman"/>
                <a:cs typeface="Times New Roman"/>
              </a:rPr>
              <a:t>Referencing?</a:t>
            </a:r>
            <a:endParaRPr sz="3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5636" y="3429001"/>
            <a:ext cx="8311573" cy="3024467"/>
          </a:xfrm>
          <a:custGeom>
            <a:avLst/>
            <a:gdLst/>
            <a:ahLst/>
            <a:cxnLst/>
            <a:rect l="l" t="t" r="r" b="b"/>
            <a:pathLst>
              <a:path w="9142730" h="3427729">
                <a:moveTo>
                  <a:pt x="0" y="3427476"/>
                </a:moveTo>
                <a:lnTo>
                  <a:pt x="9142476" y="3427476"/>
                </a:lnTo>
                <a:lnTo>
                  <a:pt x="9142476" y="0"/>
                </a:lnTo>
                <a:lnTo>
                  <a:pt x="0" y="0"/>
                </a:lnTo>
                <a:lnTo>
                  <a:pt x="0" y="34274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820487"/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0673" y="2132255"/>
            <a:ext cx="6871855" cy="3502338"/>
          </a:xfrm>
          <a:prstGeom prst="rect">
            <a:avLst/>
          </a:prstGeom>
        </p:spPr>
        <p:txBody>
          <a:bodyPr vert="horz" wrap="square" lIns="0" tIns="54699" rIns="0" bIns="0" rtlCol="0">
            <a:spAutoFit/>
          </a:bodyPr>
          <a:lstStyle/>
          <a:p>
            <a:pPr marL="319078" marR="4559" indent="-307682" defTabSz="820487">
              <a:lnSpc>
                <a:spcPts val="2709"/>
              </a:lnSpc>
              <a:spcBef>
                <a:spcPts val="431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Standardized method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acknowledging sources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of  </a:t>
            </a: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information</a:t>
            </a: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78610" lvl="1" indent="-258112" defTabSz="820487">
              <a:spcBef>
                <a:spcPts val="238"/>
              </a:spcBef>
              <a:buFontTx/>
              <a:buChar char="–"/>
              <a:tabLst>
                <a:tab pos="678610" algn="l"/>
                <a:tab pos="679180" algn="l"/>
              </a:tabLst>
            </a:pP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Quotes, facts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figures,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ideas,</a:t>
            </a:r>
            <a:r>
              <a:rPr sz="2200" spc="-4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theories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78610" lvl="1" indent="-258112" defTabSz="820487">
              <a:spcBef>
                <a:spcPts val="256"/>
              </a:spcBef>
              <a:buFontTx/>
              <a:buChar char="–"/>
              <a:tabLst>
                <a:tab pos="678610" algn="l"/>
                <a:tab pos="679180" algn="l"/>
              </a:tabLst>
            </a:pP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Published/unpublished</a:t>
            </a:r>
            <a:r>
              <a:rPr sz="2200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works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spcBef>
                <a:spcPts val="287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Unique</a:t>
            </a:r>
            <a:r>
              <a:rPr sz="2500" spc="-2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identification</a:t>
            </a: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231902" indent="-307682" defTabSz="820487">
              <a:lnSpc>
                <a:spcPts val="2709"/>
              </a:lnSpc>
              <a:spcBef>
                <a:spcPts val="646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Allow possibility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verification,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follow-up, </a:t>
            </a: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read  further</a:t>
            </a: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spcBef>
                <a:spcPts val="265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Avoid</a:t>
            </a:r>
            <a:r>
              <a:rPr sz="2500" spc="-1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plagiarism</a:t>
            </a: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spcBef>
                <a:spcPts val="144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Harvard Referencing</a:t>
            </a: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7613074" y="5957593"/>
            <a:ext cx="418523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187">
              <a:lnSpc>
                <a:spcPts val="1463"/>
              </a:lnSpc>
            </a:pPr>
            <a:r>
              <a:rPr dirty="0">
                <a:solidFill>
                  <a:prstClr val="black"/>
                </a:solidFill>
              </a:rPr>
              <a:t>15</a:t>
            </a:r>
            <a:r>
              <a:rPr spc="4" dirty="0">
                <a:solidFill>
                  <a:prstClr val="black"/>
                </a:solidFill>
              </a:rPr>
              <a:t>/3</a:t>
            </a:r>
            <a:r>
              <a:rPr dirty="0">
                <a:solidFill>
                  <a:prstClr val="black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858000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6916" y="1075317"/>
            <a:ext cx="2507673" cy="614643"/>
          </a:xfrm>
          <a:prstGeom prst="rect">
            <a:avLst/>
          </a:prstGeom>
        </p:spPr>
        <p:txBody>
          <a:bodyPr vert="horz" wrap="square" lIns="0" tIns="11396" rIns="0" bIns="0" rtlCol="0">
            <a:spAutoFit/>
          </a:bodyPr>
          <a:lstStyle/>
          <a:p>
            <a:pPr marL="11396">
              <a:spcBef>
                <a:spcPts val="90"/>
              </a:spcBef>
            </a:pPr>
            <a:r>
              <a:rPr sz="3900" dirty="0">
                <a:latin typeface="Times New Roman"/>
                <a:cs typeface="Times New Roman"/>
              </a:rPr>
              <a:t>Referenci</a:t>
            </a:r>
            <a:r>
              <a:rPr sz="3900" spc="-4" dirty="0">
                <a:latin typeface="Times New Roman"/>
                <a:cs typeface="Times New Roman"/>
              </a:rPr>
              <a:t>n</a:t>
            </a:r>
            <a:r>
              <a:rPr sz="3900" dirty="0">
                <a:latin typeface="Times New Roman"/>
                <a:cs typeface="Times New Roman"/>
              </a:rPr>
              <a:t>g</a:t>
            </a:r>
            <a:endParaRPr sz="3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6165" y="5940463"/>
            <a:ext cx="395432" cy="211562"/>
          </a:xfrm>
          <a:prstGeom prst="rect">
            <a:avLst/>
          </a:prstGeom>
        </p:spPr>
        <p:txBody>
          <a:bodyPr vert="horz" wrap="square" lIns="0" tIns="11396" rIns="0" bIns="0" rtlCol="0">
            <a:spAutoFit/>
          </a:bodyPr>
          <a:lstStyle/>
          <a:p>
            <a:pPr marL="11396" defTabSz="820487">
              <a:spcBef>
                <a:spcPts val="90"/>
              </a:spcBef>
            </a:pPr>
            <a:r>
              <a:rPr sz="1300" spc="4" dirty="0">
                <a:solidFill>
                  <a:prstClr val="black"/>
                </a:solidFill>
                <a:latin typeface="Times New Roman"/>
                <a:cs typeface="Times New Roman"/>
              </a:rPr>
              <a:t>16/3</a:t>
            </a:r>
            <a:r>
              <a:rPr sz="1300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endParaRPr sz="13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0674" y="2094065"/>
            <a:ext cx="6913995" cy="3999854"/>
          </a:xfrm>
          <a:prstGeom prst="rect">
            <a:avLst/>
          </a:prstGeom>
        </p:spPr>
        <p:txBody>
          <a:bodyPr vert="horz" wrap="square" lIns="0" tIns="49571" rIns="0" bIns="0" rtlCol="0">
            <a:spAutoFit/>
          </a:bodyPr>
          <a:lstStyle/>
          <a:p>
            <a:pPr marL="319078" indent="-307682" defTabSz="820487">
              <a:spcBef>
                <a:spcPts val="389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Take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down </a:t>
            </a: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bibliographical details, page</a:t>
            </a:r>
            <a:r>
              <a:rPr sz="2500" spc="-2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number(s)</a:t>
            </a: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spcBef>
                <a:spcPts val="301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Bib. Detail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2500" spc="-2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book</a:t>
            </a: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78610" marR="45013" lvl="1" indent="-257542" defTabSz="820487">
              <a:lnSpc>
                <a:spcPts val="2323"/>
              </a:lnSpc>
              <a:spcBef>
                <a:spcPts val="570"/>
              </a:spcBef>
              <a:buFontTx/>
              <a:buChar char="–"/>
              <a:tabLst>
                <a:tab pos="678610" algn="l"/>
                <a:tab pos="679180" algn="l"/>
              </a:tabLst>
            </a:pP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Author/editor,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year of publication, title, edition,</a:t>
            </a:r>
            <a:r>
              <a:rPr sz="2200" spc="-20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volume  number,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place of publication,</a:t>
            </a:r>
            <a:r>
              <a:rPr sz="2200" spc="-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publisher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spcBef>
                <a:spcPts val="251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Bib. Detail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Journal</a:t>
            </a:r>
            <a:r>
              <a:rPr sz="2500" spc="-3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Article</a:t>
            </a: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78610" marR="109968" lvl="1" indent="-257542" defTabSz="820487">
              <a:lnSpc>
                <a:spcPts val="2323"/>
              </a:lnSpc>
              <a:spcBef>
                <a:spcPts val="570"/>
              </a:spcBef>
              <a:buFontTx/>
              <a:buChar char="–"/>
              <a:tabLst>
                <a:tab pos="678610" algn="l"/>
                <a:tab pos="679180" algn="l"/>
              </a:tabLst>
            </a:pP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Author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of article, year of publication, title of article, 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journal/serial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title,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volume number,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issue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number,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page 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numbers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on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which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the article</a:t>
            </a:r>
            <a:r>
              <a:rPr sz="2200" spc="-6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appears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spcBef>
                <a:spcPts val="256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Bib. Detail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electronic</a:t>
            </a:r>
            <a:r>
              <a:rPr sz="25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500" spc="-4" dirty="0">
                <a:solidFill>
                  <a:prstClr val="black"/>
                </a:solidFill>
                <a:latin typeface="Times New Roman"/>
                <a:cs typeface="Times New Roman"/>
              </a:rPr>
              <a:t>information</a:t>
            </a: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78610" marR="232470" lvl="1" indent="-257542" defTabSz="820487">
              <a:lnSpc>
                <a:spcPts val="2323"/>
              </a:lnSpc>
              <a:spcBef>
                <a:spcPts val="565"/>
              </a:spcBef>
              <a:buFontTx/>
              <a:buChar char="–"/>
              <a:tabLst>
                <a:tab pos="678610" algn="l"/>
                <a:tab pos="679180" algn="l"/>
              </a:tabLst>
            </a:pP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Author/editor,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year of publication, article title,</a:t>
            </a:r>
            <a:r>
              <a:rPr sz="2200" spc="-22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journal 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title,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type of </a:t>
            </a:r>
            <a:r>
              <a:rPr sz="2200" spc="-9" dirty="0">
                <a:solidFill>
                  <a:prstClr val="black"/>
                </a:solidFill>
                <a:latin typeface="Times New Roman"/>
                <a:cs typeface="Times New Roman"/>
              </a:rPr>
              <a:t>medium,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(CD-ROM, Online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etc.),</a:t>
            </a:r>
            <a:r>
              <a:rPr sz="2200" spc="-4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pages-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6774" y="5929705"/>
            <a:ext cx="4462318" cy="688617"/>
          </a:xfrm>
          <a:prstGeom prst="rect">
            <a:avLst/>
          </a:prstGeom>
        </p:spPr>
        <p:txBody>
          <a:bodyPr vert="horz" wrap="square" lIns="0" tIns="11396" rIns="0" bIns="0" rtlCol="0">
            <a:spAutoFit/>
          </a:bodyPr>
          <a:lstStyle/>
          <a:p>
            <a:pPr marL="11396" defTabSz="820487">
              <a:spcBef>
                <a:spcPts val="90"/>
              </a:spcBef>
            </a:pP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length, available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statements,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access</a:t>
            </a:r>
            <a:r>
              <a:rPr sz="2200" spc="-1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date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8097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387716" y="6448256"/>
            <a:ext cx="2451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7750" y="486157"/>
            <a:ext cx="7048500" cy="68993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b="0" spc="-5" dirty="0"/>
              <a:t>What is </a:t>
            </a:r>
            <a:r>
              <a:rPr sz="4400" b="0" dirty="0"/>
              <a:t>a </a:t>
            </a:r>
            <a:r>
              <a:rPr sz="4400" b="0" spc="-5" dirty="0"/>
              <a:t>Research</a:t>
            </a:r>
            <a:r>
              <a:rPr sz="4400" b="0" dirty="0"/>
              <a:t> </a:t>
            </a:r>
            <a:r>
              <a:rPr sz="4400" b="0" spc="-5" dirty="0"/>
              <a:t>Report?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18996"/>
            <a:ext cx="8070850" cy="1305484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355559" marR="5079" indent="-342860" algn="just">
              <a:spcBef>
                <a:spcPts val="100"/>
              </a:spcBef>
              <a:buChar char="•"/>
              <a:tabLst>
                <a:tab pos="355559" algn="l"/>
              </a:tabLst>
            </a:pPr>
            <a:r>
              <a:rPr sz="2800" dirty="0">
                <a:latin typeface="Arial"/>
                <a:cs typeface="Arial"/>
              </a:rPr>
              <a:t>The research report enables a researcher </a:t>
            </a:r>
            <a:r>
              <a:rPr sz="2800" spc="-5" dirty="0">
                <a:latin typeface="Arial"/>
                <a:cs typeface="Arial"/>
              </a:rPr>
              <a:t>to  </a:t>
            </a:r>
            <a:r>
              <a:rPr sz="2800" dirty="0">
                <a:latin typeface="Arial"/>
                <a:cs typeface="Arial"/>
              </a:rPr>
              <a:t>demonstrate their understanding of, and ability  to,</a:t>
            </a:r>
            <a:r>
              <a:rPr sz="2800" spc="5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use</a:t>
            </a:r>
            <a:r>
              <a:rPr sz="2800" spc="5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techniques</a:t>
            </a:r>
            <a:r>
              <a:rPr sz="2800" spc="5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</a:t>
            </a:r>
            <a:r>
              <a:rPr sz="2800" spc="5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methods</a:t>
            </a:r>
            <a:r>
              <a:rPr sz="2800" spc="5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5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analysis</a:t>
            </a:r>
            <a:r>
              <a:rPr sz="2800" spc="550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and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94540" y="2902202"/>
            <a:ext cx="3012440" cy="876777"/>
          </a:xfrm>
          <a:prstGeom prst="rect">
            <a:avLst/>
          </a:prstGeom>
        </p:spPr>
        <p:txBody>
          <a:bodyPr vert="horz" wrap="square" lIns="0" tIns="6349" rIns="0" bIns="0" rtlCol="0">
            <a:spAutoFit/>
          </a:bodyPr>
          <a:lstStyle/>
          <a:p>
            <a:pPr marL="12698" marR="5079" indent="451431">
              <a:lnSpc>
                <a:spcPct val="101400"/>
              </a:lnSpc>
              <a:spcBef>
                <a:spcPts val="50"/>
              </a:spcBef>
              <a:tabLst>
                <a:tab pos="2403829" algn="l"/>
                <a:tab pos="2702244" algn="l"/>
              </a:tabLst>
            </a:pPr>
            <a:r>
              <a:rPr sz="2800" spc="5" dirty="0">
                <a:latin typeface="Arial"/>
                <a:cs typeface="Arial"/>
              </a:rPr>
              <a:t>oppor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un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y		</a:t>
            </a:r>
            <a:r>
              <a:rPr sz="2800" spc="-5" dirty="0">
                <a:latin typeface="Arial"/>
                <a:cs typeface="Arial"/>
              </a:rPr>
              <a:t>to  </a:t>
            </a:r>
            <a:r>
              <a:rPr sz="2800" spc="5" dirty="0">
                <a:latin typeface="Arial"/>
                <a:cs typeface="Arial"/>
              </a:rPr>
              <a:t>managemen</a:t>
            </a:r>
            <a:r>
              <a:rPr sz="2800" dirty="0">
                <a:latin typeface="Arial"/>
                <a:cs typeface="Arial"/>
              </a:rPr>
              <a:t>t	</a:t>
            </a:r>
            <a:r>
              <a:rPr sz="2800" spc="5" dirty="0">
                <a:latin typeface="Arial"/>
                <a:cs typeface="Arial"/>
              </a:rPr>
              <a:t>and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40" y="2902202"/>
            <a:ext cx="4717415" cy="1306766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2698" marR="5079">
              <a:lnSpc>
                <a:spcPct val="99600"/>
              </a:lnSpc>
              <a:spcBef>
                <a:spcPts val="110"/>
              </a:spcBef>
              <a:tabLst>
                <a:tab pos="1834299" algn="l"/>
                <a:tab pos="2163827" algn="l"/>
                <a:tab pos="3100977" algn="l"/>
                <a:tab pos="3723839" algn="l"/>
                <a:tab pos="4208923" algn="l"/>
              </a:tabLst>
            </a:pPr>
            <a:r>
              <a:rPr sz="2800" spc="5" dirty="0">
                <a:latin typeface="Arial"/>
                <a:cs typeface="Arial"/>
              </a:rPr>
              <a:t>pro</a:t>
            </a:r>
            <a:r>
              <a:rPr sz="2800" dirty="0">
                <a:latin typeface="Arial"/>
                <a:cs typeface="Arial"/>
              </a:rPr>
              <a:t>vi</a:t>
            </a:r>
            <a:r>
              <a:rPr sz="2800" spc="5" dirty="0">
                <a:latin typeface="Arial"/>
                <a:cs typeface="Arial"/>
              </a:rPr>
              <a:t>de</a:t>
            </a:r>
            <a:r>
              <a:rPr sz="2800" dirty="0">
                <a:latin typeface="Arial"/>
                <a:cs typeface="Arial"/>
              </a:rPr>
              <a:t>s	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em	wi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h	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e  significantly	develop	their  research</a:t>
            </a:r>
            <a:r>
              <a:rPr sz="2800" spc="-5" dirty="0">
                <a:latin typeface="Arial"/>
                <a:cs typeface="Arial"/>
              </a:rPr>
              <a:t> skills.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5894" y="1121037"/>
            <a:ext cx="3269095" cy="614643"/>
          </a:xfrm>
          <a:prstGeom prst="rect">
            <a:avLst/>
          </a:prstGeom>
        </p:spPr>
        <p:txBody>
          <a:bodyPr vert="horz" wrap="square" lIns="0" tIns="11966" rIns="0" bIns="0" rtlCol="0">
            <a:spAutoFit/>
          </a:bodyPr>
          <a:lstStyle/>
          <a:p>
            <a:pPr marL="11396">
              <a:spcBef>
                <a:spcPts val="94"/>
              </a:spcBef>
            </a:pPr>
            <a:r>
              <a:rPr sz="3900" dirty="0">
                <a:latin typeface="Times New Roman"/>
                <a:cs typeface="Times New Roman"/>
              </a:rPr>
              <a:t>Citations in</a:t>
            </a:r>
            <a:r>
              <a:rPr sz="3900" spc="-99" dirty="0">
                <a:latin typeface="Times New Roman"/>
                <a:cs typeface="Times New Roman"/>
              </a:rPr>
              <a:t> </a:t>
            </a:r>
            <a:r>
              <a:rPr sz="3900" dirty="0">
                <a:latin typeface="Times New Roman"/>
                <a:cs typeface="Times New Roman"/>
              </a:rPr>
              <a:t>text</a:t>
            </a:r>
            <a:endParaRPr sz="3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0673" y="1849867"/>
            <a:ext cx="6920923" cy="4403645"/>
          </a:xfrm>
          <a:prstGeom prst="rect">
            <a:avLst/>
          </a:prstGeom>
        </p:spPr>
        <p:txBody>
          <a:bodyPr vert="horz" wrap="square" lIns="0" tIns="64386" rIns="0" bIns="0" rtlCol="0">
            <a:spAutoFit/>
          </a:bodyPr>
          <a:lstStyle/>
          <a:p>
            <a:pPr marL="319078" marR="777753" indent="-307682" defTabSz="820487">
              <a:lnSpc>
                <a:spcPts val="1723"/>
              </a:lnSpc>
              <a:spcBef>
                <a:spcPts val="507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Insert the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citation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at the appropriate place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within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the text of</a:t>
            </a:r>
            <a:r>
              <a:rPr spc="-2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the 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document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(see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examples</a:t>
            </a:r>
            <a:r>
              <a:rPr spc="-6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below).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585737" indent="-307682" defTabSz="820487">
              <a:lnSpc>
                <a:spcPct val="80000"/>
              </a:lnSpc>
              <a:spcBef>
                <a:spcPts val="449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Provide a reference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list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at the end of the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document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(see</a:t>
            </a:r>
            <a:r>
              <a:rPr spc="-17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examples 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below).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820487">
              <a:spcBef>
                <a:spcPts val="36"/>
              </a:spcBef>
              <a:buFont typeface="Times New Roman"/>
              <a:buChar char="•"/>
            </a:pP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buFont typeface="Times New Roman"/>
              <a:buChar char="•"/>
              <a:tabLst>
                <a:tab pos="318509" algn="l"/>
                <a:tab pos="319078" algn="l"/>
              </a:tabLst>
            </a:pP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How to cite references </a:t>
            </a:r>
            <a:r>
              <a:rPr b="1" spc="-4" dirty="0">
                <a:solidFill>
                  <a:prstClr val="black"/>
                </a:solidFill>
                <a:latin typeface="Times New Roman"/>
                <a:cs typeface="Times New Roman"/>
              </a:rPr>
              <a:t>within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the text of an</a:t>
            </a:r>
            <a:r>
              <a:rPr b="1" spc="-14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assignment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270076" indent="-307682" defTabSz="820487">
              <a:lnSpc>
                <a:spcPts val="1723"/>
              </a:lnSpc>
              <a:spcBef>
                <a:spcPts val="417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spc="4" dirty="0">
                <a:solidFill>
                  <a:prstClr val="black"/>
                </a:solidFill>
                <a:latin typeface="Times New Roman"/>
                <a:cs typeface="Times New Roman"/>
              </a:rPr>
              <a:t>When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citing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references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within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the text of an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assignment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use only</a:t>
            </a:r>
            <a:r>
              <a:rPr spc="-19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the 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name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of the author, followed by the year of</a:t>
            </a:r>
            <a:r>
              <a:rPr spc="-13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publication.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spcBef>
                <a:spcPts val="13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Larsen (1971) was the first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propound the</a:t>
            </a:r>
            <a:r>
              <a:rPr spc="-20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theory.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buFontTx/>
              <a:buChar char="•"/>
              <a:tabLst>
                <a:tab pos="318509" algn="l"/>
                <a:tab pos="319078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buFontTx/>
              <a:buChar char="•"/>
              <a:tabLst>
                <a:tab pos="318509" algn="l"/>
                <a:tab pos="319078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The theory was first propounded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1970 (Larsen</a:t>
            </a:r>
            <a:r>
              <a:rPr spc="-18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1971).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545851" indent="-307682" defTabSz="820487">
              <a:lnSpc>
                <a:spcPct val="80000"/>
              </a:lnSpc>
              <a:spcBef>
                <a:spcPts val="431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spc="4" dirty="0">
                <a:solidFill>
                  <a:prstClr val="black"/>
                </a:solidFill>
                <a:latin typeface="Times New Roman"/>
                <a:cs typeface="Times New Roman"/>
              </a:rPr>
              <a:t>When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directly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quoting from another source, ensure that</a:t>
            </a:r>
            <a:r>
              <a:rPr spc="-2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quotation 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marks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are used and the relevant page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number(s)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are</a:t>
            </a:r>
            <a:r>
              <a:rPr spc="-16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given.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452407" indent="-307682" defTabSz="820487">
              <a:lnSpc>
                <a:spcPts val="1723"/>
              </a:lnSpc>
              <a:spcBef>
                <a:spcPts val="417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Larsen (1971, p. 245) noted that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"many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of the facts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in this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case</a:t>
            </a:r>
            <a:r>
              <a:rPr spc="-19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are 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incorrect".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spcBef>
                <a:spcPts val="13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buFontTx/>
              <a:buChar char="•"/>
              <a:tabLst>
                <a:tab pos="318509" algn="l"/>
                <a:tab pos="319078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"Many of the facts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in this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case are incorrect" (Larsen 1971, pp.</a:t>
            </a:r>
            <a:r>
              <a:rPr spc="-2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197" dirty="0">
                <a:solidFill>
                  <a:prstClr val="black"/>
                </a:solidFill>
                <a:latin typeface="Times New Roman"/>
                <a:cs typeface="Times New Roman"/>
              </a:rPr>
              <a:t>245-</a:t>
            </a:r>
            <a:r>
              <a:rPr sz="1900" spc="-296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spc="-197" dirty="0">
                <a:solidFill>
                  <a:prstClr val="black"/>
                </a:solidFill>
                <a:latin typeface="Times New Roman"/>
                <a:cs typeface="Times New Roman"/>
              </a:rPr>
              <a:t>6</a:t>
            </a:r>
            <a:r>
              <a:rPr sz="1900" spc="-296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7/</a:t>
            </a:r>
            <a:r>
              <a:rPr spc="-197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1900" spc="-296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pc="-197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900" spc="-296" baseline="3968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endParaRPr sz="1900" baseline="3968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26740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5894" y="1121037"/>
            <a:ext cx="3269095" cy="614643"/>
          </a:xfrm>
          <a:prstGeom prst="rect">
            <a:avLst/>
          </a:prstGeom>
        </p:spPr>
        <p:txBody>
          <a:bodyPr vert="horz" wrap="square" lIns="0" tIns="11966" rIns="0" bIns="0" rtlCol="0">
            <a:spAutoFit/>
          </a:bodyPr>
          <a:lstStyle/>
          <a:p>
            <a:pPr marL="11396">
              <a:spcBef>
                <a:spcPts val="94"/>
              </a:spcBef>
            </a:pPr>
            <a:r>
              <a:rPr sz="3900" dirty="0">
                <a:latin typeface="Times New Roman"/>
                <a:cs typeface="Times New Roman"/>
              </a:rPr>
              <a:t>Citations in</a:t>
            </a:r>
            <a:r>
              <a:rPr sz="3900" spc="-99" dirty="0">
                <a:latin typeface="Times New Roman"/>
                <a:cs typeface="Times New Roman"/>
              </a:rPr>
              <a:t> </a:t>
            </a:r>
            <a:r>
              <a:rPr sz="3900" dirty="0">
                <a:latin typeface="Times New Roman"/>
                <a:cs typeface="Times New Roman"/>
              </a:rPr>
              <a:t>text</a:t>
            </a:r>
            <a:endParaRPr sz="3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5636" y="3429001"/>
            <a:ext cx="8311573" cy="3024467"/>
          </a:xfrm>
          <a:custGeom>
            <a:avLst/>
            <a:gdLst/>
            <a:ahLst/>
            <a:cxnLst/>
            <a:rect l="l" t="t" r="r" b="b"/>
            <a:pathLst>
              <a:path w="9142730" h="3427729">
                <a:moveTo>
                  <a:pt x="0" y="3427476"/>
                </a:moveTo>
                <a:lnTo>
                  <a:pt x="9142476" y="3427476"/>
                </a:lnTo>
                <a:lnTo>
                  <a:pt x="9142476" y="0"/>
                </a:lnTo>
                <a:lnTo>
                  <a:pt x="0" y="0"/>
                </a:lnTo>
                <a:lnTo>
                  <a:pt x="0" y="34274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820487"/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0673" y="2106706"/>
            <a:ext cx="6920923" cy="4349599"/>
          </a:xfrm>
          <a:prstGeom prst="rect">
            <a:avLst/>
          </a:prstGeom>
        </p:spPr>
        <p:txBody>
          <a:bodyPr vert="horz" wrap="square" lIns="0" tIns="75211" rIns="0" bIns="0" rtlCol="0">
            <a:spAutoFit/>
          </a:bodyPr>
          <a:lstStyle/>
          <a:p>
            <a:pPr marL="319078" marR="245006" indent="-307682" defTabSz="820487">
              <a:lnSpc>
                <a:spcPts val="2064"/>
              </a:lnSpc>
              <a:spcBef>
                <a:spcPts val="592"/>
              </a:spcBef>
              <a:buFont typeface="Times New Roman"/>
              <a:buChar char="•"/>
              <a:tabLst>
                <a:tab pos="318509" algn="l"/>
                <a:tab pos="319078" algn="l"/>
              </a:tabLst>
            </a:pPr>
            <a:r>
              <a:rPr sz="2200" b="1" spc="-4" dirty="0">
                <a:solidFill>
                  <a:prstClr val="black"/>
                </a:solidFill>
                <a:latin typeface="Times New Roman"/>
                <a:cs typeface="Times New Roman"/>
              </a:rPr>
              <a:t>Citing </a:t>
            </a:r>
            <a:r>
              <a:rPr sz="2200" b="1" dirty="0">
                <a:solidFill>
                  <a:prstClr val="black"/>
                </a:solidFill>
                <a:latin typeface="Times New Roman"/>
                <a:cs typeface="Times New Roman"/>
              </a:rPr>
              <a:t>a Web site: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cite a </a:t>
            </a:r>
            <a:r>
              <a:rPr sz="2200" spc="-9" dirty="0">
                <a:solidFill>
                  <a:prstClr val="black"/>
                </a:solidFill>
                <a:latin typeface="Times New Roman"/>
                <a:cs typeface="Times New Roman"/>
              </a:rPr>
              <a:t>Web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page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within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the text of  an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assignment,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give the address of the site (e.g. 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http://www.apa.org). To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cite a </a:t>
            </a:r>
            <a:r>
              <a:rPr sz="2200" i="1" spc="-4" dirty="0">
                <a:solidFill>
                  <a:prstClr val="black"/>
                </a:solidFill>
                <a:latin typeface="Times New Roman"/>
                <a:cs typeface="Times New Roman"/>
              </a:rPr>
              <a:t>document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from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a </a:t>
            </a:r>
            <a:r>
              <a:rPr sz="2200" spc="-9" dirty="0">
                <a:solidFill>
                  <a:prstClr val="black"/>
                </a:solidFill>
                <a:latin typeface="Times New Roman"/>
                <a:cs typeface="Times New Roman"/>
              </a:rPr>
              <a:t>Web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site  you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must follow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the author/date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format.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In both cases an  entry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will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still be required in the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reference</a:t>
            </a:r>
            <a:r>
              <a:rPr sz="2200" spc="-16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list.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spcBef>
                <a:spcPts val="31"/>
              </a:spcBef>
              <a:buFont typeface="Times New Roman"/>
              <a:buChar char="•"/>
              <a:tabLst>
                <a:tab pos="318509" algn="l"/>
                <a:tab pos="319078" algn="l"/>
              </a:tabLst>
            </a:pPr>
            <a:r>
              <a:rPr sz="2200" b="1" dirty="0">
                <a:solidFill>
                  <a:prstClr val="black"/>
                </a:solidFill>
                <a:latin typeface="Times New Roman"/>
                <a:cs typeface="Times New Roman"/>
              </a:rPr>
              <a:t>How to create a </a:t>
            </a:r>
            <a:r>
              <a:rPr sz="2200" b="1" spc="-4" dirty="0">
                <a:solidFill>
                  <a:prstClr val="black"/>
                </a:solidFill>
                <a:latin typeface="Times New Roman"/>
                <a:cs typeface="Times New Roman"/>
              </a:rPr>
              <a:t>Reference</a:t>
            </a:r>
            <a:r>
              <a:rPr sz="2200" b="1" spc="-7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200" b="1" spc="-4" dirty="0">
                <a:solidFill>
                  <a:prstClr val="black"/>
                </a:solidFill>
                <a:latin typeface="Times New Roman"/>
                <a:cs typeface="Times New Roman"/>
              </a:rPr>
              <a:t>List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84328" indent="-307682" defTabSz="820487">
              <a:lnSpc>
                <a:spcPts val="2064"/>
              </a:lnSpc>
              <a:spcBef>
                <a:spcPts val="503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A list of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references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contains details only of those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works 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cited in the text. If relevant sources that are not cited in</a:t>
            </a:r>
            <a:r>
              <a:rPr sz="2200" spc="-30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the  text are included, the list is called a</a:t>
            </a:r>
            <a:r>
              <a:rPr sz="2200" spc="-17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bibliography.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50711" indent="-307682" defTabSz="820487">
              <a:lnSpc>
                <a:spcPts val="2064"/>
              </a:lnSpc>
              <a:spcBef>
                <a:spcPts val="525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The Reference List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is arranged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alphabetically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by author. 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Where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an item has no author it is cited by its title, and  ordered in the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reference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list or bibliography in sequence</a:t>
            </a:r>
            <a:r>
              <a:rPr sz="2200" spc="-2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by  the </a:t>
            </a:r>
            <a:r>
              <a:rPr sz="2200" spc="-4" dirty="0">
                <a:solidFill>
                  <a:prstClr val="black"/>
                </a:solidFill>
                <a:latin typeface="Times New Roman"/>
                <a:cs typeface="Times New Roman"/>
              </a:rPr>
              <a:t>first significant word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of the</a:t>
            </a:r>
            <a:r>
              <a:rPr sz="2200" spc="-7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prstClr val="black"/>
                </a:solidFill>
                <a:latin typeface="Times New Roman"/>
                <a:cs typeface="Times New Roman"/>
              </a:rPr>
              <a:t>title.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4559" algn="r" defTabSz="820487">
              <a:spcBef>
                <a:spcPts val="1789"/>
              </a:spcBef>
            </a:pPr>
            <a:r>
              <a:rPr sz="1300" spc="4" dirty="0">
                <a:solidFill>
                  <a:prstClr val="black"/>
                </a:solidFill>
                <a:latin typeface="Times New Roman"/>
                <a:cs typeface="Times New Roman"/>
              </a:rPr>
              <a:t>18/3</a:t>
            </a:r>
            <a:r>
              <a:rPr sz="1300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endParaRPr sz="13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866276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6159" y="1121037"/>
            <a:ext cx="5949372" cy="614643"/>
          </a:xfrm>
          <a:prstGeom prst="rect">
            <a:avLst/>
          </a:prstGeom>
        </p:spPr>
        <p:txBody>
          <a:bodyPr vert="horz" wrap="square" lIns="0" tIns="11966" rIns="0" bIns="0" rtlCol="0">
            <a:spAutoFit/>
          </a:bodyPr>
          <a:lstStyle/>
          <a:p>
            <a:pPr marL="11396">
              <a:spcBef>
                <a:spcPts val="94"/>
              </a:spcBef>
            </a:pPr>
            <a:r>
              <a:rPr sz="3900" dirty="0">
                <a:latin typeface="Times New Roman"/>
                <a:cs typeface="Times New Roman"/>
              </a:rPr>
              <a:t>References and</a:t>
            </a:r>
            <a:r>
              <a:rPr sz="3900" spc="-112" dirty="0">
                <a:latin typeface="Times New Roman"/>
                <a:cs typeface="Times New Roman"/>
              </a:rPr>
              <a:t> </a:t>
            </a:r>
            <a:r>
              <a:rPr sz="3900" dirty="0">
                <a:latin typeface="Times New Roman"/>
                <a:cs typeface="Times New Roman"/>
              </a:rPr>
              <a:t>Bibliography</a:t>
            </a:r>
            <a:endParaRPr sz="3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6165" y="5940463"/>
            <a:ext cx="395432" cy="211562"/>
          </a:xfrm>
          <a:prstGeom prst="rect">
            <a:avLst/>
          </a:prstGeom>
        </p:spPr>
        <p:txBody>
          <a:bodyPr vert="horz" wrap="square" lIns="0" tIns="11396" rIns="0" bIns="0" rtlCol="0">
            <a:spAutoFit/>
          </a:bodyPr>
          <a:lstStyle/>
          <a:p>
            <a:pPr marL="11396" defTabSz="820487">
              <a:spcBef>
                <a:spcPts val="90"/>
              </a:spcBef>
            </a:pPr>
            <a:r>
              <a:rPr sz="1300" spc="4" dirty="0">
                <a:solidFill>
                  <a:prstClr val="black"/>
                </a:solidFill>
                <a:latin typeface="Times New Roman"/>
                <a:cs typeface="Times New Roman"/>
              </a:rPr>
              <a:t>19/3</a:t>
            </a:r>
            <a:r>
              <a:rPr sz="1300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endParaRPr sz="13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0673" y="2118810"/>
            <a:ext cx="6889173" cy="4095253"/>
          </a:xfrm>
          <a:prstGeom prst="rect">
            <a:avLst/>
          </a:prstGeom>
        </p:spPr>
        <p:txBody>
          <a:bodyPr vert="horz" wrap="square" lIns="0" tIns="11966" rIns="0" bIns="0" rtlCol="0">
            <a:spAutoFit/>
          </a:bodyPr>
          <a:lstStyle/>
          <a:p>
            <a:pPr marL="319078" indent="-307682" defTabSz="820487">
              <a:spcBef>
                <a:spcPts val="94"/>
              </a:spcBef>
              <a:buFont typeface="Times New Roman"/>
              <a:buChar char="•"/>
              <a:tabLst>
                <a:tab pos="318509" algn="l"/>
                <a:tab pos="319078" algn="l"/>
              </a:tabLst>
            </a:pP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Examples of different types of</a:t>
            </a:r>
            <a:r>
              <a:rPr b="1" spc="-11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References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buFont typeface="Times New Roman"/>
              <a:buChar char="•"/>
              <a:tabLst>
                <a:tab pos="318509" algn="l"/>
                <a:tab pos="319078" algn="l"/>
              </a:tabLst>
            </a:pP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Articles/chapters </a:t>
            </a:r>
            <a:r>
              <a:rPr b="1" spc="-4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b="1" spc="-6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book: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buFontTx/>
              <a:buChar char="•"/>
              <a:tabLst>
                <a:tab pos="318509" algn="l"/>
                <a:tab pos="319078" algn="l"/>
              </a:tabLst>
            </a:pP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Bibliographic details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are arranged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pc="-11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sequence: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409673" indent="-307682" defTabSz="820487">
              <a:lnSpc>
                <a:spcPct val="80000"/>
              </a:lnSpc>
              <a:spcBef>
                <a:spcPts val="431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author of chapter, year of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publication,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chapter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title, title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of book, 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editor(s)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of book, publisher, place of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publication, article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pc="-15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chapter  pages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buFont typeface="Times New Roman"/>
              <a:buChar char="•"/>
              <a:tabLst>
                <a:tab pos="318509" algn="l"/>
                <a:tab pos="319078" algn="l"/>
              </a:tabLst>
            </a:pP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Article or chapter </a:t>
            </a:r>
            <a:r>
              <a:rPr b="1" spc="-4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b="1" spc="-7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book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264379" indent="-307682" algn="just" defTabSz="820487">
              <a:lnSpc>
                <a:spcPct val="80000"/>
              </a:lnSpc>
              <a:spcBef>
                <a:spcPts val="431"/>
              </a:spcBef>
              <a:buFontTx/>
              <a:buChar char="•"/>
              <a:tabLst>
                <a:tab pos="319078" algn="l"/>
              </a:tabLst>
            </a:pP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Blaxter, M.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1976,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'Social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class and health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inequalities', in </a:t>
            </a:r>
            <a:r>
              <a:rPr i="1" spc="-4" dirty="0">
                <a:solidFill>
                  <a:prstClr val="black"/>
                </a:solidFill>
                <a:latin typeface="Times New Roman"/>
                <a:cs typeface="Times New Roman"/>
              </a:rPr>
              <a:t>Equalities  </a:t>
            </a:r>
            <a:r>
              <a:rPr i="1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i="1" spc="-4" dirty="0">
                <a:solidFill>
                  <a:prstClr val="black"/>
                </a:solidFill>
                <a:latin typeface="Times New Roman"/>
                <a:cs typeface="Times New Roman"/>
              </a:rPr>
              <a:t>Inequalities in </a:t>
            </a:r>
            <a:r>
              <a:rPr i="1" dirty="0">
                <a:solidFill>
                  <a:prstClr val="black"/>
                </a:solidFill>
                <a:latin typeface="Times New Roman"/>
                <a:cs typeface="Times New Roman"/>
              </a:rPr>
              <a:t>Health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, eds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C.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Carter &amp; J. Peel,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Academic</a:t>
            </a:r>
            <a:r>
              <a:rPr spc="-10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Press,  London,</a:t>
            </a:r>
            <a:r>
              <a:rPr spc="-5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pp.120-135.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algn="just" defTabSz="820487">
              <a:buFont typeface="Times New Roman"/>
              <a:buChar char="•"/>
              <a:tabLst>
                <a:tab pos="319078" algn="l"/>
              </a:tabLst>
            </a:pP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Article or chapter </a:t>
            </a:r>
            <a:r>
              <a:rPr b="1" spc="-4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a book (no</a:t>
            </a:r>
            <a:r>
              <a:rPr b="1" spc="-10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author)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4559" indent="-307682" algn="just" defTabSz="820487">
              <a:lnSpc>
                <a:spcPct val="80000"/>
              </a:lnSpc>
              <a:spcBef>
                <a:spcPts val="431"/>
              </a:spcBef>
              <a:buFontTx/>
              <a:buChar char="•"/>
              <a:tabLst>
                <a:tab pos="319078" algn="l"/>
              </a:tabLst>
            </a:pP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'Solving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pc="4" dirty="0">
                <a:solidFill>
                  <a:prstClr val="black"/>
                </a:solidFill>
                <a:latin typeface="Times New Roman"/>
                <a:cs typeface="Times New Roman"/>
              </a:rPr>
              <a:t>Y2K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problem'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1997,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i="1" dirty="0">
                <a:solidFill>
                  <a:prstClr val="black"/>
                </a:solidFill>
                <a:latin typeface="Times New Roman"/>
                <a:cs typeface="Times New Roman"/>
              </a:rPr>
              <a:t>Technology Today and</a:t>
            </a:r>
            <a:r>
              <a:rPr i="1" spc="-15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prstClr val="black"/>
                </a:solidFill>
                <a:latin typeface="Times New Roman"/>
                <a:cs typeface="Times New Roman"/>
              </a:rPr>
              <a:t>Tomorrow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,  ed. D. Bowd, Van Nostrand Reinhold, New York, p.</a:t>
            </a:r>
            <a:r>
              <a:rPr spc="-13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27.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algn="just" defTabSz="820487">
              <a:buFont typeface="Times New Roman"/>
              <a:buChar char="•"/>
              <a:tabLst>
                <a:tab pos="319078" algn="l"/>
              </a:tabLst>
            </a:pP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Article </a:t>
            </a:r>
            <a:r>
              <a:rPr b="1" spc="-4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an</a:t>
            </a:r>
            <a:r>
              <a:rPr b="1" spc="-4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encyclopaedia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105410" indent="-307682" algn="just" defTabSz="820487">
              <a:lnSpc>
                <a:spcPct val="80000"/>
              </a:lnSpc>
              <a:spcBef>
                <a:spcPts val="431"/>
              </a:spcBef>
              <a:buFontTx/>
              <a:buChar char="•"/>
              <a:tabLst>
                <a:tab pos="319078" algn="l"/>
              </a:tabLst>
            </a:pP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Stafford-Clark,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D. 1987,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'Mental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disorders and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their treatment', in </a:t>
            </a:r>
            <a:r>
              <a:rPr i="1" dirty="0">
                <a:solidFill>
                  <a:prstClr val="black"/>
                </a:solidFill>
                <a:latin typeface="Times New Roman"/>
                <a:cs typeface="Times New Roman"/>
              </a:rPr>
              <a:t>The  New Encyclopedia Britannica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, 5th edn., vol. 23,</a:t>
            </a:r>
            <a:r>
              <a:rPr spc="-16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Chicago,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22401" y="6045350"/>
            <a:ext cx="3691659" cy="291913"/>
          </a:xfrm>
          <a:prstGeom prst="rect">
            <a:avLst/>
          </a:prstGeom>
        </p:spPr>
        <p:txBody>
          <a:bodyPr vert="horz" wrap="square" lIns="0" tIns="11396" rIns="0" bIns="0" rtlCol="0">
            <a:spAutoFit/>
          </a:bodyPr>
          <a:lstStyle/>
          <a:p>
            <a:pPr marL="11396" defTabSz="820487">
              <a:spcBef>
                <a:spcPts val="90"/>
              </a:spcBef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Encyclopaedia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Britannica,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pp.</a:t>
            </a:r>
            <a:r>
              <a:rPr spc="-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956-975.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80728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6159" y="1121037"/>
            <a:ext cx="5949372" cy="614643"/>
          </a:xfrm>
          <a:prstGeom prst="rect">
            <a:avLst/>
          </a:prstGeom>
        </p:spPr>
        <p:txBody>
          <a:bodyPr vert="horz" wrap="square" lIns="0" tIns="11966" rIns="0" bIns="0" rtlCol="0">
            <a:spAutoFit/>
          </a:bodyPr>
          <a:lstStyle/>
          <a:p>
            <a:pPr marL="11396">
              <a:spcBef>
                <a:spcPts val="94"/>
              </a:spcBef>
            </a:pPr>
            <a:r>
              <a:rPr sz="3900" dirty="0">
                <a:latin typeface="Times New Roman"/>
                <a:cs typeface="Times New Roman"/>
              </a:rPr>
              <a:t>References and</a:t>
            </a:r>
            <a:r>
              <a:rPr sz="3900" spc="-112" dirty="0">
                <a:latin typeface="Times New Roman"/>
                <a:cs typeface="Times New Roman"/>
              </a:rPr>
              <a:t> </a:t>
            </a:r>
            <a:r>
              <a:rPr sz="3900" dirty="0">
                <a:latin typeface="Times New Roman"/>
                <a:cs typeface="Times New Roman"/>
              </a:rPr>
              <a:t>Bibliography</a:t>
            </a:r>
            <a:endParaRPr sz="3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0673" y="2118809"/>
            <a:ext cx="6920923" cy="4121927"/>
          </a:xfrm>
          <a:prstGeom prst="rect">
            <a:avLst/>
          </a:prstGeom>
        </p:spPr>
        <p:txBody>
          <a:bodyPr vert="horz" wrap="square" lIns="0" tIns="11966" rIns="0" bIns="0" rtlCol="0">
            <a:spAutoFit/>
          </a:bodyPr>
          <a:lstStyle/>
          <a:p>
            <a:pPr marL="319078" indent="-307682" defTabSz="820487">
              <a:spcBef>
                <a:spcPts val="94"/>
              </a:spcBef>
              <a:buFont typeface="Times New Roman"/>
              <a:buChar char="•"/>
              <a:tabLst>
                <a:tab pos="318509" algn="l"/>
                <a:tab pos="319078" algn="l"/>
              </a:tabLst>
            </a:pP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Book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buFontTx/>
              <a:buChar char="•"/>
              <a:tabLst>
                <a:tab pos="318509" algn="l"/>
                <a:tab pos="319078" algn="l"/>
              </a:tabLst>
            </a:pP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Bibliographic details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are arranged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pc="-11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sequence: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417080" indent="-307682" defTabSz="820487">
              <a:lnSpc>
                <a:spcPts val="1723"/>
              </a:lnSpc>
              <a:spcBef>
                <a:spcPts val="412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author/ editor(s), year of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publication, title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of book,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edition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pc="-20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book, 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publisher,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place of</a:t>
            </a:r>
            <a:r>
              <a:rPr spc="-6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publication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spcBef>
                <a:spcPts val="18"/>
              </a:spcBef>
              <a:buFont typeface="Times New Roman"/>
              <a:buChar char="•"/>
              <a:tabLst>
                <a:tab pos="318509" algn="l"/>
                <a:tab pos="319078" algn="l"/>
              </a:tabLst>
            </a:pP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Book </a:t>
            </a:r>
            <a:r>
              <a:rPr b="1" spc="-4" dirty="0">
                <a:solidFill>
                  <a:prstClr val="black"/>
                </a:solidFill>
                <a:latin typeface="Times New Roman"/>
                <a:cs typeface="Times New Roman"/>
              </a:rPr>
              <a:t>with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a single</a:t>
            </a:r>
            <a:r>
              <a:rPr b="1" spc="-5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author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buFontTx/>
              <a:buChar char="•"/>
              <a:tabLst>
                <a:tab pos="318509" algn="l"/>
                <a:tab pos="319078" algn="l"/>
              </a:tabLst>
            </a:pP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Adam-Smith,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P. 1978, </a:t>
            </a:r>
            <a:r>
              <a:rPr i="1" dirty="0">
                <a:solidFill>
                  <a:prstClr val="black"/>
                </a:solidFill>
                <a:latin typeface="Times New Roman"/>
                <a:cs typeface="Times New Roman"/>
              </a:rPr>
              <a:t>The ANZACS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Thomas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Nelson,</a:t>
            </a:r>
            <a:r>
              <a:rPr spc="-9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Melbourne.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buFont typeface="Times New Roman"/>
              <a:buChar char="•"/>
              <a:tabLst>
                <a:tab pos="318509" algn="l"/>
                <a:tab pos="319078" algn="l"/>
              </a:tabLst>
            </a:pP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Book </a:t>
            </a:r>
            <a:r>
              <a:rPr b="1" spc="-4" dirty="0">
                <a:solidFill>
                  <a:prstClr val="black"/>
                </a:solidFill>
                <a:latin typeface="Times New Roman"/>
                <a:cs typeface="Times New Roman"/>
              </a:rPr>
              <a:t>with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b="1" spc="-3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authors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214808" indent="-307682" defTabSz="820487">
              <a:lnSpc>
                <a:spcPct val="80000"/>
              </a:lnSpc>
              <a:spcBef>
                <a:spcPts val="431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Butler,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J. D. &amp; Walbert, D.F. (eds) 1986, </a:t>
            </a:r>
            <a:r>
              <a:rPr i="1" dirty="0">
                <a:solidFill>
                  <a:prstClr val="black"/>
                </a:solidFill>
                <a:latin typeface="Times New Roman"/>
                <a:cs typeface="Times New Roman"/>
              </a:rPr>
              <a:t>Abortion, Medicine and</a:t>
            </a:r>
            <a:r>
              <a:rPr i="1" spc="-22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prstClr val="black"/>
                </a:solidFill>
                <a:latin typeface="Times New Roman"/>
                <a:cs typeface="Times New Roman"/>
              </a:rPr>
              <a:t>the  Law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, Facts on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File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Publications, New</a:t>
            </a:r>
            <a:r>
              <a:rPr spc="-10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York.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buFont typeface="Times New Roman"/>
              <a:buChar char="•"/>
              <a:tabLst>
                <a:tab pos="318509" algn="l"/>
                <a:tab pos="319078" algn="l"/>
              </a:tabLst>
            </a:pP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Book </a:t>
            </a:r>
            <a:r>
              <a:rPr b="1" spc="-4" dirty="0">
                <a:solidFill>
                  <a:prstClr val="black"/>
                </a:solidFill>
                <a:latin typeface="Times New Roman"/>
                <a:cs typeface="Times New Roman"/>
              </a:rPr>
              <a:t>with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3 or more</a:t>
            </a:r>
            <a:r>
              <a:rPr b="1" spc="-5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authors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104839" indent="-307682" defTabSz="820487">
              <a:lnSpc>
                <a:spcPct val="80000"/>
              </a:lnSpc>
              <a:spcBef>
                <a:spcPts val="431"/>
              </a:spcBef>
              <a:buFontTx/>
              <a:buChar char="•"/>
              <a:tabLst>
                <a:tab pos="318509" algn="l"/>
                <a:tab pos="319078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Leeder, S.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R.,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Dobson, A. J., Gibberd,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R. </a:t>
            </a:r>
            <a:r>
              <a:rPr spc="4" dirty="0">
                <a:solidFill>
                  <a:prstClr val="black"/>
                </a:solidFill>
                <a:latin typeface="Times New Roman"/>
                <a:cs typeface="Times New Roman"/>
              </a:rPr>
              <a:t>W.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&amp;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Patel,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N. K. 1996,</a:t>
            </a:r>
            <a:r>
              <a:rPr spc="-14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prstClr val="black"/>
                </a:solidFill>
                <a:latin typeface="Times New Roman"/>
                <a:cs typeface="Times New Roman"/>
              </a:rPr>
              <a:t>The  Australian </a:t>
            </a:r>
            <a:r>
              <a:rPr i="1" spc="-4" dirty="0">
                <a:solidFill>
                  <a:prstClr val="black"/>
                </a:solidFill>
                <a:latin typeface="Times New Roman"/>
                <a:cs typeface="Times New Roman"/>
              </a:rPr>
              <a:t>Film </a:t>
            </a:r>
            <a:r>
              <a:rPr i="1" dirty="0">
                <a:solidFill>
                  <a:prstClr val="black"/>
                </a:solidFill>
                <a:latin typeface="Times New Roman"/>
                <a:cs typeface="Times New Roman"/>
              </a:rPr>
              <a:t>Industry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spc="-4" dirty="0">
                <a:solidFill>
                  <a:prstClr val="black"/>
                </a:solidFill>
                <a:latin typeface="Times New Roman"/>
                <a:cs typeface="Times New Roman"/>
              </a:rPr>
              <a:t>Dominion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Press,</a:t>
            </a:r>
            <a:r>
              <a:rPr spc="-1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Adelaide.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indent="-307682" defTabSz="820487">
              <a:buFont typeface="Times New Roman"/>
              <a:buChar char="•"/>
              <a:tabLst>
                <a:tab pos="318509" algn="l"/>
                <a:tab pos="319078" algn="l"/>
              </a:tabLst>
            </a:pP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Book </a:t>
            </a:r>
            <a:r>
              <a:rPr b="1" spc="-4" dirty="0">
                <a:solidFill>
                  <a:prstClr val="black"/>
                </a:solidFill>
                <a:latin typeface="Times New Roman"/>
                <a:cs typeface="Times New Roman"/>
              </a:rPr>
              <a:t>with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no author (note</a:t>
            </a:r>
            <a:r>
              <a:rPr b="1" spc="-10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prstClr val="black"/>
                </a:solidFill>
                <a:latin typeface="Times New Roman"/>
                <a:cs typeface="Times New Roman"/>
              </a:rPr>
              <a:t>edition)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9078" marR="481466" indent="-307682" defTabSz="820487">
              <a:lnSpc>
                <a:spcPct val="80000"/>
              </a:lnSpc>
              <a:spcBef>
                <a:spcPts val="431"/>
              </a:spcBef>
              <a:buFont typeface="Times New Roman"/>
              <a:buChar char="•"/>
              <a:tabLst>
                <a:tab pos="318509" algn="l"/>
                <a:tab pos="319078" algn="l"/>
              </a:tabLst>
            </a:pPr>
            <a:r>
              <a:rPr i="1" dirty="0">
                <a:solidFill>
                  <a:prstClr val="black"/>
                </a:solidFill>
                <a:latin typeface="Times New Roman"/>
                <a:cs typeface="Times New Roman"/>
              </a:rPr>
              <a:t>The Australian Concise Oxford Dictionary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1992, 2nd edn,</a:t>
            </a:r>
            <a:r>
              <a:rPr spc="-2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Oxford  University Press,</a:t>
            </a:r>
            <a:r>
              <a:rPr spc="-7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Melbourne.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4559" algn="r" defTabSz="820487">
              <a:spcBef>
                <a:spcPts val="18"/>
              </a:spcBef>
            </a:pPr>
            <a:r>
              <a:rPr sz="1300" spc="4" dirty="0">
                <a:solidFill>
                  <a:prstClr val="black"/>
                </a:solidFill>
                <a:latin typeface="Times New Roman"/>
                <a:cs typeface="Times New Roman"/>
              </a:rPr>
              <a:t>20/3</a:t>
            </a:r>
            <a:r>
              <a:rPr sz="1300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endParaRPr sz="13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24630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37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1" y="486157"/>
            <a:ext cx="3508375" cy="68993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b="0" spc="-245" dirty="0"/>
              <a:t>To </a:t>
            </a:r>
            <a:r>
              <a:rPr sz="4400" b="0" dirty="0"/>
              <a:t>be</a:t>
            </a:r>
            <a:r>
              <a:rPr sz="4400" b="0" spc="155" dirty="0"/>
              <a:t> </a:t>
            </a:r>
            <a:r>
              <a:rPr sz="4400" b="0" dirty="0"/>
              <a:t>noted…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18996"/>
            <a:ext cx="8071484" cy="1735455"/>
          </a:xfrm>
          <a:prstGeom prst="rect">
            <a:avLst/>
          </a:prstGeom>
        </p:spPr>
        <p:txBody>
          <a:bodyPr vert="horz" wrap="square" lIns="0" tIns="11428" rIns="0" bIns="0" rtlCol="0">
            <a:spAutoFit/>
          </a:bodyPr>
          <a:lstStyle/>
          <a:p>
            <a:pPr marL="355559" marR="5079" indent="-342860" algn="just">
              <a:lnSpc>
                <a:spcPct val="100200"/>
              </a:lnSpc>
              <a:spcBef>
                <a:spcPts val="90"/>
              </a:spcBef>
              <a:buChar char="•"/>
              <a:tabLst>
                <a:tab pos="355559" algn="l"/>
              </a:tabLst>
            </a:pPr>
            <a:r>
              <a:rPr sz="2800" dirty="0">
                <a:latin typeface="Arial"/>
                <a:cs typeface="Arial"/>
              </a:rPr>
              <a:t>A clear and well thought proposal forms the  backbone for the thesis, whereas a vague,  weak, fuzzy proposals can lead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a long, painful  and often unsuccessful thesis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writing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38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4313" y="486157"/>
            <a:ext cx="6174105" cy="68993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-5" dirty="0"/>
              <a:t>Research</a:t>
            </a:r>
            <a:r>
              <a:rPr sz="4400" spc="-50" dirty="0"/>
              <a:t> </a:t>
            </a:r>
            <a:r>
              <a:rPr sz="4400" spc="-5" dirty="0"/>
              <a:t>Methodology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1" y="1618995"/>
            <a:ext cx="8070215" cy="885190"/>
          </a:xfrm>
          <a:prstGeom prst="rect">
            <a:avLst/>
          </a:prstGeom>
        </p:spPr>
        <p:txBody>
          <a:bodyPr vert="horz" wrap="square" lIns="0" tIns="6349" rIns="0" bIns="0" rtlCol="0">
            <a:spAutoFit/>
          </a:bodyPr>
          <a:lstStyle/>
          <a:p>
            <a:pPr marL="526988" marR="5079" indent="-514290">
              <a:lnSpc>
                <a:spcPct val="101400"/>
              </a:lnSpc>
              <a:spcBef>
                <a:spcPts val="5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Discussion of the way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conduct the proposed  research in order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meet </a:t>
            </a:r>
            <a:r>
              <a:rPr sz="2800" spc="-5" dirty="0">
                <a:latin typeface="Arial"/>
                <a:cs typeface="Arial"/>
              </a:rPr>
              <a:t>its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objectives.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05629" y="2560827"/>
            <a:ext cx="1372870" cy="443709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2800" spc="5" dirty="0">
                <a:latin typeface="Arial"/>
                <a:cs typeface="Arial"/>
              </a:rPr>
              <a:t>de</a:t>
            </a:r>
            <a:r>
              <a:rPr sz="2800" dirty="0">
                <a:latin typeface="Arial"/>
                <a:cs typeface="Arial"/>
              </a:rPr>
              <a:t>sc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5" dirty="0">
                <a:latin typeface="Arial"/>
                <a:cs typeface="Arial"/>
              </a:rPr>
              <a:t>b</a:t>
            </a:r>
            <a:r>
              <a:rPr sz="2800" dirty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54241" y="2560827"/>
            <a:ext cx="1351915" cy="443709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s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0289" y="2990596"/>
            <a:ext cx="2595245" cy="443709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  <a:tabLst>
                <a:tab pos="2304145" algn="l"/>
              </a:tabLst>
            </a:pPr>
            <a:r>
              <a:rPr sz="2800" spc="5" dirty="0">
                <a:latin typeface="Arial"/>
                <a:cs typeface="Arial"/>
              </a:rPr>
              <a:t>me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hodology	in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560828"/>
            <a:ext cx="4394200" cy="874596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526988" indent="-514290">
              <a:spcBef>
                <a:spcPts val="100"/>
              </a:spcBef>
              <a:buFont typeface="Wingdings"/>
              <a:buChar char=""/>
              <a:tabLst>
                <a:tab pos="526354" algn="l"/>
                <a:tab pos="526988" algn="l"/>
                <a:tab pos="1700332" algn="l"/>
                <a:tab pos="3330186" algn="l"/>
              </a:tabLst>
            </a:pPr>
            <a:r>
              <a:rPr sz="2800" dirty="0">
                <a:latin typeface="Arial"/>
                <a:cs typeface="Arial"/>
              </a:rPr>
              <a:t>This	s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n	s</a:t>
            </a:r>
            <a:r>
              <a:rPr sz="2800" spc="5" dirty="0">
                <a:latin typeface="Arial"/>
                <a:cs typeface="Arial"/>
              </a:rPr>
              <a:t>hou</a:t>
            </a:r>
            <a:r>
              <a:rPr sz="2800" dirty="0">
                <a:latin typeface="Arial"/>
                <a:cs typeface="Arial"/>
              </a:rPr>
              <a:t>ld</a:t>
            </a:r>
            <a:endParaRPr sz="2800">
              <a:latin typeface="Arial"/>
              <a:cs typeface="Arial"/>
            </a:endParaRPr>
          </a:p>
          <a:p>
            <a:pPr marL="3346694">
              <a:spcBef>
                <a:spcPts val="25"/>
              </a:spcBef>
            </a:pPr>
            <a:r>
              <a:rPr sz="2800" dirty="0">
                <a:latin typeface="Arial"/>
                <a:cs typeface="Arial"/>
              </a:rPr>
              <a:t>detail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73829" y="2990595"/>
            <a:ext cx="3632835" cy="443709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  <a:tabLst>
                <a:tab pos="858419" algn="l"/>
                <a:tab pos="1505409" algn="l"/>
                <a:tab pos="3341613" algn="l"/>
              </a:tabLst>
            </a:pPr>
            <a:r>
              <a:rPr sz="2800" spc="5" dirty="0">
                <a:latin typeface="Arial"/>
                <a:cs typeface="Arial"/>
              </a:rPr>
              <a:t>an</a:t>
            </a:r>
            <a:r>
              <a:rPr sz="2800" dirty="0">
                <a:latin typeface="Arial"/>
                <a:cs typeface="Arial"/>
              </a:rPr>
              <a:t>d	</a:t>
            </a:r>
            <a:r>
              <a:rPr sz="2800" spc="5" dirty="0">
                <a:latin typeface="Arial"/>
                <a:cs typeface="Arial"/>
              </a:rPr>
              <a:t>b</a:t>
            </a:r>
            <a:r>
              <a:rPr sz="2800" dirty="0">
                <a:latin typeface="Arial"/>
                <a:cs typeface="Arial"/>
              </a:rPr>
              <a:t>e	</a:t>
            </a:r>
            <a:r>
              <a:rPr sz="2800" spc="5" dirty="0">
                <a:latin typeface="Arial"/>
                <a:cs typeface="Arial"/>
              </a:rPr>
              <a:t>pre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5" dirty="0">
                <a:latin typeface="Arial"/>
                <a:cs typeface="Arial"/>
              </a:rPr>
              <a:t>en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d	in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0290" y="3411218"/>
            <a:ext cx="3077210" cy="443709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unambiguous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term.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3932427"/>
            <a:ext cx="2423160" cy="443709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526988" indent="-514290">
              <a:spcBef>
                <a:spcPts val="100"/>
              </a:spcBef>
              <a:buFont typeface="Wingdings"/>
              <a:buChar char=""/>
              <a:tabLst>
                <a:tab pos="526354" algn="l"/>
                <a:tab pos="526988" algn="l"/>
                <a:tab pos="2012715" algn="l"/>
              </a:tabLst>
            </a:pPr>
            <a:r>
              <a:rPr sz="2800" spc="-5" dirty="0">
                <a:latin typeface="Arial"/>
                <a:cs typeface="Arial"/>
              </a:rPr>
              <a:t>S</a:t>
            </a:r>
            <a:r>
              <a:rPr sz="2800" spc="5" dirty="0">
                <a:latin typeface="Arial"/>
                <a:cs typeface="Arial"/>
              </a:rPr>
              <a:t>hou</a:t>
            </a:r>
            <a:r>
              <a:rPr sz="2800" dirty="0">
                <a:latin typeface="Arial"/>
                <a:cs typeface="Arial"/>
              </a:rPr>
              <a:t>ld	</a:t>
            </a:r>
            <a:r>
              <a:rPr sz="2800" spc="5" dirty="0">
                <a:latin typeface="Arial"/>
                <a:cs typeface="Arial"/>
              </a:rPr>
              <a:t>be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572" y="3932427"/>
            <a:ext cx="5295900" cy="443709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  <a:tabLst>
                <a:tab pos="1974619" algn="l"/>
                <a:tab pos="2727641" algn="l"/>
                <a:tab pos="4866706" algn="l"/>
              </a:tabLst>
            </a:pPr>
            <a:r>
              <a:rPr sz="2800" dirty="0">
                <a:latin typeface="Arial"/>
                <a:cs typeface="Arial"/>
              </a:rPr>
              <a:t>s</a:t>
            </a:r>
            <a:r>
              <a:rPr sz="2800" spc="5" dirty="0">
                <a:latin typeface="Arial"/>
                <a:cs typeface="Arial"/>
              </a:rPr>
              <a:t>uppor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d	</a:t>
            </a:r>
            <a:r>
              <a:rPr sz="2800" spc="5" dirty="0">
                <a:latin typeface="Arial"/>
                <a:cs typeface="Arial"/>
              </a:rPr>
              <a:t>b</a:t>
            </a:r>
            <a:r>
              <a:rPr sz="2800" dirty="0">
                <a:latin typeface="Arial"/>
                <a:cs typeface="Arial"/>
              </a:rPr>
              <a:t>y	j</a:t>
            </a:r>
            <a:r>
              <a:rPr sz="2800" spc="5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f</a:t>
            </a:r>
            <a:r>
              <a:rPr sz="2800" dirty="0">
                <a:latin typeface="Arial"/>
                <a:cs typeface="Arial"/>
              </a:rPr>
              <a:t>ic</a:t>
            </a:r>
            <a:r>
              <a:rPr sz="2800" spc="5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n	</a:t>
            </a:r>
            <a:r>
              <a:rPr sz="2800" spc="-5" dirty="0">
                <a:latin typeface="Arial"/>
                <a:cs typeface="Arial"/>
              </a:rPr>
              <a:t>f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50290" y="4350003"/>
            <a:ext cx="3571875" cy="443709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selecting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methodology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39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07390" y="1442836"/>
            <a:ext cx="5651500" cy="4216522"/>
          </a:xfrm>
          <a:prstGeom prst="rect">
            <a:avLst/>
          </a:prstGeom>
        </p:spPr>
        <p:txBody>
          <a:bodyPr vert="horz" wrap="square" lIns="0" tIns="144763" rIns="0" bIns="0" rtlCol="0">
            <a:spAutoFit/>
          </a:bodyPr>
          <a:lstStyle/>
          <a:p>
            <a:pPr marL="12698">
              <a:spcBef>
                <a:spcPts val="1140"/>
              </a:spcBef>
            </a:pPr>
            <a:r>
              <a:rPr sz="3000" spc="-5" dirty="0">
                <a:latin typeface="Arial"/>
                <a:cs typeface="Arial"/>
              </a:rPr>
              <a:t>This section </a:t>
            </a:r>
            <a:r>
              <a:rPr sz="3000" spc="-10" dirty="0">
                <a:latin typeface="Arial"/>
                <a:cs typeface="Arial"/>
              </a:rPr>
              <a:t>should </a:t>
            </a:r>
            <a:r>
              <a:rPr sz="3000" spc="-5" dirty="0">
                <a:latin typeface="Arial"/>
                <a:cs typeface="Arial"/>
              </a:rPr>
              <a:t>comprises</a:t>
            </a:r>
            <a:r>
              <a:rPr sz="3000" spc="-3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of:</a:t>
            </a:r>
            <a:endParaRPr sz="3000">
              <a:latin typeface="Arial"/>
              <a:cs typeface="Arial"/>
            </a:endParaRPr>
          </a:p>
          <a:p>
            <a:pPr marL="801276" indent="-514924">
              <a:spcBef>
                <a:spcPts val="905"/>
              </a:spcBef>
              <a:buChar char="–"/>
              <a:tabLst>
                <a:tab pos="800641" algn="l"/>
                <a:tab pos="801276" algn="l"/>
              </a:tabLst>
            </a:pPr>
            <a:r>
              <a:rPr sz="2600" spc="-5" dirty="0">
                <a:latin typeface="Arial"/>
                <a:cs typeface="Arial"/>
              </a:rPr>
              <a:t>Research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design</a:t>
            </a:r>
            <a:endParaRPr sz="2600">
              <a:latin typeface="Arial"/>
              <a:cs typeface="Arial"/>
            </a:endParaRPr>
          </a:p>
          <a:p>
            <a:pPr marL="801276" indent="-514924">
              <a:spcBef>
                <a:spcPts val="890"/>
              </a:spcBef>
              <a:buChar char="–"/>
              <a:tabLst>
                <a:tab pos="800641" algn="l"/>
                <a:tab pos="801276" algn="l"/>
              </a:tabLst>
            </a:pPr>
            <a:r>
              <a:rPr sz="2600" spc="-5" dirty="0">
                <a:latin typeface="Arial"/>
                <a:cs typeface="Arial"/>
              </a:rPr>
              <a:t>Research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approaches</a:t>
            </a:r>
            <a:endParaRPr sz="2600">
              <a:latin typeface="Arial"/>
              <a:cs typeface="Arial"/>
            </a:endParaRPr>
          </a:p>
          <a:p>
            <a:pPr marL="801276" indent="-514924">
              <a:spcBef>
                <a:spcPts val="885"/>
              </a:spcBef>
              <a:buChar char="–"/>
              <a:tabLst>
                <a:tab pos="800641" algn="l"/>
                <a:tab pos="801276" algn="l"/>
              </a:tabLst>
            </a:pPr>
            <a:r>
              <a:rPr sz="2600" dirty="0">
                <a:latin typeface="Arial"/>
                <a:cs typeface="Arial"/>
              </a:rPr>
              <a:t>Study</a:t>
            </a:r>
            <a:r>
              <a:rPr sz="2600" spc="-5" dirty="0">
                <a:latin typeface="Arial"/>
                <a:cs typeface="Arial"/>
              </a:rPr>
              <a:t> area</a:t>
            </a:r>
            <a:endParaRPr sz="2600">
              <a:latin typeface="Arial"/>
              <a:cs typeface="Arial"/>
            </a:endParaRPr>
          </a:p>
          <a:p>
            <a:pPr marL="801276" indent="-514924">
              <a:spcBef>
                <a:spcPts val="865"/>
              </a:spcBef>
              <a:buChar char="–"/>
              <a:tabLst>
                <a:tab pos="800641" algn="l"/>
                <a:tab pos="801276" algn="l"/>
              </a:tabLst>
            </a:pPr>
            <a:r>
              <a:rPr sz="2600" dirty="0">
                <a:latin typeface="Arial"/>
                <a:cs typeface="Arial"/>
              </a:rPr>
              <a:t>Study</a:t>
            </a:r>
            <a:r>
              <a:rPr sz="2600" spc="-5" dirty="0">
                <a:latin typeface="Arial"/>
                <a:cs typeface="Arial"/>
              </a:rPr>
              <a:t> population</a:t>
            </a:r>
            <a:endParaRPr sz="2600">
              <a:latin typeface="Arial"/>
              <a:cs typeface="Arial"/>
            </a:endParaRPr>
          </a:p>
          <a:p>
            <a:pPr marL="801276" indent="-514924">
              <a:spcBef>
                <a:spcPts val="890"/>
              </a:spcBef>
              <a:buChar char="–"/>
              <a:tabLst>
                <a:tab pos="800641" algn="l"/>
                <a:tab pos="801276" algn="l"/>
              </a:tabLst>
            </a:pPr>
            <a:r>
              <a:rPr sz="2600" spc="-5" dirty="0">
                <a:latin typeface="Arial"/>
                <a:cs typeface="Arial"/>
              </a:rPr>
              <a:t>Sample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selection</a:t>
            </a:r>
            <a:endParaRPr sz="2600">
              <a:latin typeface="Arial"/>
              <a:cs typeface="Arial"/>
            </a:endParaRPr>
          </a:p>
          <a:p>
            <a:pPr marL="801276" indent="-514924">
              <a:spcBef>
                <a:spcPts val="885"/>
              </a:spcBef>
              <a:buChar char="–"/>
              <a:tabLst>
                <a:tab pos="800641" algn="l"/>
                <a:tab pos="801276" algn="l"/>
              </a:tabLst>
            </a:pPr>
            <a:r>
              <a:rPr sz="2600" spc="-5" dirty="0">
                <a:latin typeface="Arial"/>
                <a:cs typeface="Arial"/>
              </a:rPr>
              <a:t>Methods </a:t>
            </a:r>
            <a:r>
              <a:rPr sz="2600" dirty="0">
                <a:latin typeface="Arial"/>
                <a:cs typeface="Arial"/>
              </a:rPr>
              <a:t>of data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collection</a:t>
            </a:r>
            <a:endParaRPr sz="2600">
              <a:latin typeface="Arial"/>
              <a:cs typeface="Arial"/>
            </a:endParaRPr>
          </a:p>
          <a:p>
            <a:pPr marL="801276" indent="-514924">
              <a:spcBef>
                <a:spcPts val="865"/>
              </a:spcBef>
              <a:buChar char="–"/>
              <a:tabLst>
                <a:tab pos="800641" algn="l"/>
                <a:tab pos="801276" algn="l"/>
              </a:tabLst>
            </a:pPr>
            <a:r>
              <a:rPr sz="2600" spc="-5" dirty="0">
                <a:latin typeface="Arial"/>
                <a:cs typeface="Arial"/>
              </a:rPr>
              <a:t>Data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analysis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06650" y="677671"/>
            <a:ext cx="4634230" cy="520653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3300" dirty="0"/>
              <a:t>Research</a:t>
            </a:r>
            <a:r>
              <a:rPr sz="3300" spc="-85" dirty="0"/>
              <a:t> </a:t>
            </a:r>
            <a:r>
              <a:rPr sz="3300" spc="-5" dirty="0"/>
              <a:t>Methodology</a:t>
            </a:r>
            <a:endParaRPr sz="33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40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0762" y="486157"/>
            <a:ext cx="4561840" cy="68993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-5" dirty="0"/>
              <a:t>Research</a:t>
            </a:r>
            <a:r>
              <a:rPr sz="4400" spc="-45" dirty="0"/>
              <a:t> </a:t>
            </a:r>
            <a:r>
              <a:rPr sz="4400" spc="-5" dirty="0"/>
              <a:t>Design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07390" y="1711454"/>
            <a:ext cx="7728584" cy="4319127"/>
          </a:xfrm>
          <a:prstGeom prst="rect">
            <a:avLst/>
          </a:prstGeom>
        </p:spPr>
        <p:txBody>
          <a:bodyPr vert="horz" wrap="square" lIns="0" tIns="27936" rIns="0" bIns="0" rtlCol="0">
            <a:spAutoFit/>
          </a:bodyPr>
          <a:lstStyle/>
          <a:p>
            <a:pPr marL="526988" marR="5079" indent="-514290">
              <a:lnSpc>
                <a:spcPts val="3100"/>
              </a:lnSpc>
              <a:spcBef>
                <a:spcPts val="219"/>
              </a:spcBef>
              <a:buFont typeface="Wingdings"/>
              <a:buChar char=""/>
              <a:tabLst>
                <a:tab pos="526354" algn="l"/>
                <a:tab pos="526988" algn="l"/>
                <a:tab pos="1395566" algn="l"/>
                <a:tab pos="2650180" algn="l"/>
                <a:tab pos="3225423" algn="l"/>
                <a:tab pos="4737181" algn="l"/>
                <a:tab pos="6066716" algn="l"/>
                <a:tab pos="6586085" algn="l"/>
                <a:tab pos="7437520" algn="l"/>
              </a:tabLst>
            </a:pPr>
            <a:r>
              <a:rPr sz="2600" dirty="0">
                <a:latin typeface="Arial"/>
                <a:cs typeface="Arial"/>
              </a:rPr>
              <a:t>A</a:t>
            </a:r>
            <a:r>
              <a:rPr sz="2600" spc="-5" dirty="0">
                <a:latin typeface="Arial"/>
                <a:cs typeface="Arial"/>
              </a:rPr>
              <a:t>l</a:t>
            </a:r>
            <a:r>
              <a:rPr sz="2600" dirty="0">
                <a:latin typeface="Arial"/>
                <a:cs typeface="Arial"/>
              </a:rPr>
              <a:t>so	t</a:t>
            </a:r>
            <a:r>
              <a:rPr sz="2600" spc="5" dirty="0">
                <a:latin typeface="Arial"/>
                <a:cs typeface="Arial"/>
              </a:rPr>
              <a:t>e</a:t>
            </a:r>
            <a:r>
              <a:rPr sz="2600" spc="-5" dirty="0">
                <a:latin typeface="Arial"/>
                <a:cs typeface="Arial"/>
              </a:rPr>
              <a:t>rm</a:t>
            </a:r>
            <a:r>
              <a:rPr sz="2600" dirty="0">
                <a:latin typeface="Arial"/>
                <a:cs typeface="Arial"/>
              </a:rPr>
              <a:t>ed	as	</a:t>
            </a:r>
            <a:r>
              <a:rPr sz="2600" spc="-5" dirty="0">
                <a:solidFill>
                  <a:srgbClr val="0000CC"/>
                </a:solidFill>
                <a:latin typeface="Arial"/>
                <a:cs typeface="Arial"/>
              </a:rPr>
              <a:t>r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esea</a:t>
            </a:r>
            <a:r>
              <a:rPr sz="2600" spc="-5" dirty="0">
                <a:solidFill>
                  <a:srgbClr val="0000CC"/>
                </a:solidFill>
                <a:latin typeface="Arial"/>
                <a:cs typeface="Arial"/>
              </a:rPr>
              <a:t>r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ch	</a:t>
            </a:r>
            <a:r>
              <a:rPr sz="2600" spc="-5" dirty="0">
                <a:solidFill>
                  <a:srgbClr val="0000CC"/>
                </a:solidFill>
                <a:latin typeface="Arial"/>
                <a:cs typeface="Arial"/>
              </a:rPr>
              <a:t>m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ethod	</a:t>
            </a:r>
            <a:r>
              <a:rPr sz="2600" dirty="0">
                <a:latin typeface="Arial"/>
                <a:cs typeface="Arial"/>
              </a:rPr>
              <a:t>or	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type	of  </a:t>
            </a:r>
            <a:r>
              <a:rPr sz="2600" spc="-5" dirty="0">
                <a:solidFill>
                  <a:srgbClr val="0000CC"/>
                </a:solidFill>
                <a:latin typeface="Arial"/>
                <a:cs typeface="Arial"/>
              </a:rPr>
              <a:t>research</a:t>
            </a:r>
            <a:endParaRPr sz="2600">
              <a:latin typeface="Arial"/>
              <a:cs typeface="Arial"/>
            </a:endParaRPr>
          </a:p>
          <a:p>
            <a:pPr marL="526988" marR="5715" indent="-514290">
              <a:spcBef>
                <a:spcPts val="56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600" dirty="0">
                <a:latin typeface="Arial"/>
                <a:cs typeface="Arial"/>
              </a:rPr>
              <a:t>It </a:t>
            </a:r>
            <a:r>
              <a:rPr sz="2600" spc="-5" dirty="0">
                <a:latin typeface="Arial"/>
                <a:cs typeface="Arial"/>
              </a:rPr>
              <a:t>describes </a:t>
            </a:r>
            <a:r>
              <a:rPr sz="2600" dirty="0">
                <a:latin typeface="Arial"/>
                <a:cs typeface="Arial"/>
              </a:rPr>
              <a:t>the </a:t>
            </a:r>
            <a:r>
              <a:rPr sz="2600" spc="-5" dirty="0">
                <a:latin typeface="Arial"/>
                <a:cs typeface="Arial"/>
              </a:rPr>
              <a:t>nature </a:t>
            </a:r>
            <a:r>
              <a:rPr sz="2600" dirty="0">
                <a:latin typeface="Arial"/>
                <a:cs typeface="Arial"/>
              </a:rPr>
              <a:t>and </a:t>
            </a:r>
            <a:r>
              <a:rPr sz="2600" spc="-5" dirty="0">
                <a:latin typeface="Arial"/>
                <a:cs typeface="Arial"/>
              </a:rPr>
              <a:t>pattern, </a:t>
            </a:r>
            <a:r>
              <a:rPr sz="2600" dirty="0">
                <a:latin typeface="Arial"/>
                <a:cs typeface="Arial"/>
              </a:rPr>
              <a:t>the </a:t>
            </a:r>
            <a:r>
              <a:rPr sz="2600" spc="-5" dirty="0">
                <a:latin typeface="Arial"/>
                <a:cs typeface="Arial"/>
              </a:rPr>
              <a:t>research  </a:t>
            </a:r>
            <a:r>
              <a:rPr sz="2600" dirty="0">
                <a:latin typeface="Arial"/>
                <a:cs typeface="Arial"/>
              </a:rPr>
              <a:t>tend to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follow</a:t>
            </a:r>
            <a:endParaRPr sz="2600">
              <a:latin typeface="Arial"/>
              <a:cs typeface="Arial"/>
            </a:endParaRPr>
          </a:p>
          <a:p>
            <a:pPr marL="526988" indent="-514290">
              <a:spcBef>
                <a:spcPts val="67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600" dirty="0">
                <a:latin typeface="Arial"/>
                <a:cs typeface="Arial"/>
              </a:rPr>
              <a:t>It </a:t>
            </a:r>
            <a:r>
              <a:rPr sz="2600" spc="-5" dirty="0">
                <a:latin typeface="Arial"/>
                <a:cs typeface="Arial"/>
              </a:rPr>
              <a:t>could </a:t>
            </a:r>
            <a:r>
              <a:rPr sz="2600" dirty="0">
                <a:latin typeface="Arial"/>
                <a:cs typeface="Arial"/>
              </a:rPr>
              <a:t>be of </a:t>
            </a:r>
            <a:r>
              <a:rPr sz="2600" spc="-5" dirty="0">
                <a:latin typeface="Arial"/>
                <a:cs typeface="Arial"/>
              </a:rPr>
              <a:t>following</a:t>
            </a:r>
            <a:r>
              <a:rPr sz="2600" spc="2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types:</a:t>
            </a:r>
            <a:endParaRPr sz="2600">
              <a:latin typeface="Arial"/>
              <a:cs typeface="Arial"/>
            </a:endParaRPr>
          </a:p>
          <a:p>
            <a:pPr marL="1144137" lvl="1" indent="-514924">
              <a:spcBef>
                <a:spcPts val="465"/>
              </a:spcBef>
              <a:buChar char="•"/>
              <a:tabLst>
                <a:tab pos="1143501" algn="l"/>
                <a:tab pos="1144137" algn="l"/>
              </a:tabLst>
            </a:pPr>
            <a:r>
              <a:rPr sz="2300" spc="-5" dirty="0">
                <a:latin typeface="Arial"/>
                <a:cs typeface="Arial"/>
              </a:rPr>
              <a:t>Historical research</a:t>
            </a:r>
            <a:endParaRPr sz="2300">
              <a:latin typeface="Arial"/>
              <a:cs typeface="Arial"/>
            </a:endParaRPr>
          </a:p>
          <a:p>
            <a:pPr marL="1144137" lvl="1" indent="-514924">
              <a:spcBef>
                <a:spcPts val="555"/>
              </a:spcBef>
              <a:buChar char="•"/>
              <a:tabLst>
                <a:tab pos="1143501" algn="l"/>
                <a:tab pos="1144137" algn="l"/>
              </a:tabLst>
            </a:pPr>
            <a:r>
              <a:rPr sz="2300" spc="-5" dirty="0">
                <a:latin typeface="Arial"/>
                <a:cs typeface="Arial"/>
              </a:rPr>
              <a:t>Case</a:t>
            </a:r>
            <a:r>
              <a:rPr sz="2300" spc="-1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study</a:t>
            </a:r>
            <a:endParaRPr sz="2300">
              <a:latin typeface="Arial"/>
              <a:cs typeface="Arial"/>
            </a:endParaRPr>
          </a:p>
          <a:p>
            <a:pPr marL="1144137" lvl="1" indent="-514924">
              <a:spcBef>
                <a:spcPts val="645"/>
              </a:spcBef>
              <a:buChar char="•"/>
              <a:tabLst>
                <a:tab pos="1143501" algn="l"/>
                <a:tab pos="1144137" algn="l"/>
              </a:tabLst>
            </a:pPr>
            <a:r>
              <a:rPr sz="2300" spc="-5" dirty="0">
                <a:latin typeface="Arial"/>
                <a:cs typeface="Arial"/>
              </a:rPr>
              <a:t>Experimental research</a:t>
            </a:r>
            <a:endParaRPr sz="2300">
              <a:latin typeface="Arial"/>
              <a:cs typeface="Arial"/>
            </a:endParaRPr>
          </a:p>
          <a:p>
            <a:pPr marL="1144137" lvl="1" indent="-514924">
              <a:spcBef>
                <a:spcPts val="530"/>
              </a:spcBef>
              <a:buChar char="•"/>
              <a:tabLst>
                <a:tab pos="1143501" algn="l"/>
                <a:tab pos="1144137" algn="l"/>
              </a:tabLst>
            </a:pPr>
            <a:r>
              <a:rPr sz="2300" spc="-5" dirty="0">
                <a:latin typeface="Arial"/>
                <a:cs typeface="Arial"/>
              </a:rPr>
              <a:t>Field</a:t>
            </a:r>
            <a:r>
              <a:rPr sz="2300" spc="-1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research</a:t>
            </a:r>
            <a:endParaRPr sz="2300">
              <a:latin typeface="Arial"/>
              <a:cs typeface="Arial"/>
            </a:endParaRPr>
          </a:p>
          <a:p>
            <a:pPr marL="1144137" lvl="1" indent="-514924">
              <a:spcBef>
                <a:spcPts val="550"/>
              </a:spcBef>
              <a:buChar char="•"/>
              <a:tabLst>
                <a:tab pos="1143501" algn="l"/>
                <a:tab pos="1144137" algn="l"/>
              </a:tabLst>
            </a:pPr>
            <a:r>
              <a:rPr sz="2300" spc="-5" dirty="0">
                <a:latin typeface="Arial"/>
                <a:cs typeface="Arial"/>
              </a:rPr>
              <a:t>Survey</a:t>
            </a:r>
            <a:r>
              <a:rPr sz="2300" spc="-1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research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41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0763" y="431292"/>
            <a:ext cx="4562475" cy="68993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-5" dirty="0"/>
              <a:t>Research</a:t>
            </a:r>
            <a:r>
              <a:rPr sz="4400" spc="-45" dirty="0"/>
              <a:t> </a:t>
            </a:r>
            <a:r>
              <a:rPr sz="4400" spc="-5" dirty="0"/>
              <a:t>Design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07390" y="1162812"/>
            <a:ext cx="7900670" cy="123380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lnSpc>
                <a:spcPts val="3065"/>
              </a:lnSpc>
              <a:spcBef>
                <a:spcPts val="100"/>
              </a:spcBef>
            </a:pPr>
            <a:r>
              <a:rPr sz="2600" spc="-5" dirty="0">
                <a:latin typeface="Arial"/>
                <a:cs typeface="Arial"/>
              </a:rPr>
              <a:t>Survey Research</a:t>
            </a:r>
            <a:endParaRPr sz="2600">
              <a:latin typeface="Arial"/>
              <a:cs typeface="Arial"/>
            </a:endParaRPr>
          </a:p>
          <a:p>
            <a:pPr marL="526988" marR="5079" indent="-514290">
              <a:lnSpc>
                <a:spcPts val="2899"/>
              </a:lnSpc>
              <a:spcBef>
                <a:spcPts val="62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3000" spc="-165" dirty="0">
                <a:latin typeface="Arial"/>
                <a:cs typeface="Arial"/>
              </a:rPr>
              <a:t>To </a:t>
            </a:r>
            <a:r>
              <a:rPr sz="3000" spc="-5" dirty="0">
                <a:latin typeface="Arial"/>
                <a:cs typeface="Arial"/>
              </a:rPr>
              <a:t>accomplish the </a:t>
            </a:r>
            <a:r>
              <a:rPr sz="3000" dirty="0">
                <a:latin typeface="Arial"/>
                <a:cs typeface="Arial"/>
              </a:rPr>
              <a:t>researcher’s </a:t>
            </a:r>
            <a:r>
              <a:rPr sz="3000" spc="-10" dirty="0">
                <a:latin typeface="Arial"/>
                <a:cs typeface="Arial"/>
              </a:rPr>
              <a:t>purpose, </a:t>
            </a:r>
            <a:r>
              <a:rPr sz="3000" dirty="0">
                <a:solidFill>
                  <a:srgbClr val="0000CC"/>
                </a:solidFill>
                <a:latin typeface="Arial"/>
                <a:cs typeface="Arial"/>
              </a:rPr>
              <a:t>a  </a:t>
            </a:r>
            <a:r>
              <a:rPr sz="3000" spc="-5" dirty="0">
                <a:solidFill>
                  <a:srgbClr val="0000CC"/>
                </a:solidFill>
                <a:latin typeface="Arial"/>
                <a:cs typeface="Arial"/>
              </a:rPr>
              <a:t>survey research must</a:t>
            </a:r>
            <a:r>
              <a:rPr sz="300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0000CC"/>
                </a:solidFill>
                <a:latin typeface="Arial"/>
                <a:cs typeface="Arial"/>
              </a:rPr>
              <a:t>have</a:t>
            </a:r>
            <a:r>
              <a:rPr sz="3000" spc="-10" dirty="0">
                <a:latin typeface="Arial"/>
                <a:cs typeface="Arial"/>
              </a:rPr>
              <a:t>: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391" y="2376932"/>
            <a:ext cx="6950075" cy="3658870"/>
          </a:xfrm>
          <a:prstGeom prst="rect">
            <a:avLst/>
          </a:prstGeom>
        </p:spPr>
        <p:txBody>
          <a:bodyPr vert="horz" wrap="square" lIns="0" tIns="107302" rIns="0" bIns="0" rtlCol="0">
            <a:spAutoFit/>
          </a:bodyPr>
          <a:lstStyle/>
          <a:p>
            <a:pPr marL="1142867" indent="-333336">
              <a:spcBef>
                <a:spcPts val="844"/>
              </a:spcBef>
              <a:buChar char="•"/>
              <a:tabLst>
                <a:tab pos="1142231" algn="l"/>
                <a:tab pos="1142867" algn="l"/>
              </a:tabLst>
            </a:pPr>
            <a:r>
              <a:rPr dirty="0">
                <a:latin typeface="Arial"/>
                <a:cs typeface="Arial"/>
              </a:rPr>
              <a:t>A </a:t>
            </a:r>
            <a:r>
              <a:rPr spc="-5" dirty="0">
                <a:latin typeface="Arial"/>
                <a:cs typeface="Arial"/>
              </a:rPr>
              <a:t>carefully designed set of question</a:t>
            </a:r>
            <a:r>
              <a:rPr spc="-11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(questionnaires)</a:t>
            </a:r>
            <a:endParaRPr>
              <a:latin typeface="Arial"/>
              <a:cs typeface="Arial"/>
            </a:endParaRPr>
          </a:p>
          <a:p>
            <a:pPr marL="1142867" indent="-333336">
              <a:spcBef>
                <a:spcPts val="740"/>
              </a:spcBef>
              <a:buChar char="•"/>
              <a:tabLst>
                <a:tab pos="1142231" algn="l"/>
                <a:tab pos="1142867" algn="l"/>
              </a:tabLst>
            </a:pPr>
            <a:r>
              <a:rPr dirty="0">
                <a:latin typeface="Arial"/>
                <a:cs typeface="Arial"/>
              </a:rPr>
              <a:t>A </a:t>
            </a:r>
            <a:r>
              <a:rPr spc="-5" dirty="0">
                <a:latin typeface="Arial"/>
                <a:cs typeface="Arial"/>
              </a:rPr>
              <a:t>specific group of individuals to be</a:t>
            </a:r>
            <a:r>
              <a:rPr spc="-114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studied</a:t>
            </a:r>
            <a:endParaRPr>
              <a:latin typeface="Arial"/>
              <a:cs typeface="Arial"/>
            </a:endParaRPr>
          </a:p>
          <a:p>
            <a:pPr marL="1142867" indent="-333336">
              <a:spcBef>
                <a:spcPts val="745"/>
              </a:spcBef>
              <a:buChar char="•"/>
              <a:tabLst>
                <a:tab pos="1142231" algn="l"/>
                <a:tab pos="1142867" algn="l"/>
              </a:tabLst>
            </a:pPr>
            <a:r>
              <a:rPr dirty="0">
                <a:latin typeface="Arial"/>
                <a:cs typeface="Arial"/>
              </a:rPr>
              <a:t>A </a:t>
            </a:r>
            <a:r>
              <a:rPr spc="-5" dirty="0">
                <a:latin typeface="Arial"/>
                <a:cs typeface="Arial"/>
              </a:rPr>
              <a:t>plan for how these questions </a:t>
            </a:r>
            <a:r>
              <a:rPr dirty="0">
                <a:latin typeface="Arial"/>
                <a:cs typeface="Arial"/>
              </a:rPr>
              <a:t>will </a:t>
            </a:r>
            <a:r>
              <a:rPr spc="-5" dirty="0">
                <a:latin typeface="Arial"/>
                <a:cs typeface="Arial"/>
              </a:rPr>
              <a:t>be</a:t>
            </a:r>
            <a:r>
              <a:rPr spc="-12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analyzed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spcBef>
                <a:spcPts val="50"/>
              </a:spcBef>
            </a:pPr>
            <a:endParaRPr sz="1900">
              <a:latin typeface="Arial"/>
              <a:cs typeface="Arial"/>
            </a:endParaRPr>
          </a:p>
          <a:p>
            <a:pPr marL="526988" indent="-514290"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subject matters of survey</a:t>
            </a:r>
            <a:r>
              <a:rPr sz="3000" spc="-25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include:</a:t>
            </a:r>
            <a:endParaRPr sz="3000">
              <a:latin typeface="Arial"/>
              <a:cs typeface="Arial"/>
            </a:endParaRPr>
          </a:p>
          <a:p>
            <a:pPr marL="1142867" lvl="1" indent="-393019">
              <a:spcBef>
                <a:spcPts val="795"/>
              </a:spcBef>
              <a:buChar char="•"/>
              <a:tabLst>
                <a:tab pos="1142231" algn="l"/>
                <a:tab pos="1142867" algn="l"/>
              </a:tabLst>
            </a:pPr>
            <a:r>
              <a:rPr spc="-5" dirty="0">
                <a:latin typeface="Arial"/>
                <a:cs typeface="Arial"/>
              </a:rPr>
              <a:t>Demographic characteristics</a:t>
            </a:r>
            <a:endParaRPr>
              <a:latin typeface="Arial"/>
              <a:cs typeface="Arial"/>
            </a:endParaRPr>
          </a:p>
          <a:p>
            <a:pPr marL="1142867" lvl="1" indent="-393019">
              <a:spcBef>
                <a:spcPts val="745"/>
              </a:spcBef>
              <a:buChar char="•"/>
              <a:tabLst>
                <a:tab pos="1142231" algn="l"/>
                <a:tab pos="1142867" algn="l"/>
              </a:tabLst>
            </a:pPr>
            <a:r>
              <a:rPr spc="-5" dirty="0">
                <a:latin typeface="Arial"/>
                <a:cs typeface="Arial"/>
              </a:rPr>
              <a:t>Social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environments</a:t>
            </a:r>
            <a:endParaRPr>
              <a:latin typeface="Arial"/>
              <a:cs typeface="Arial"/>
            </a:endParaRPr>
          </a:p>
          <a:p>
            <a:pPr marL="1142867" lvl="1" indent="-393019">
              <a:spcBef>
                <a:spcPts val="840"/>
              </a:spcBef>
              <a:buChar char="•"/>
              <a:tabLst>
                <a:tab pos="1142231" algn="l"/>
                <a:tab pos="1142867" algn="l"/>
              </a:tabLst>
            </a:pPr>
            <a:r>
              <a:rPr spc="-5" dirty="0">
                <a:latin typeface="Arial"/>
                <a:cs typeface="Arial"/>
              </a:rPr>
              <a:t>Social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activity</a:t>
            </a:r>
            <a:endParaRPr>
              <a:latin typeface="Arial"/>
              <a:cs typeface="Arial"/>
            </a:endParaRPr>
          </a:p>
          <a:p>
            <a:pPr marL="1142867" lvl="1" indent="-393019">
              <a:spcBef>
                <a:spcPts val="740"/>
              </a:spcBef>
              <a:buChar char="•"/>
              <a:tabLst>
                <a:tab pos="1142231" algn="l"/>
                <a:tab pos="1142867" algn="l"/>
              </a:tabLst>
            </a:pPr>
            <a:r>
              <a:rPr spc="-5" dirty="0">
                <a:latin typeface="Arial"/>
                <a:cs typeface="Arial"/>
              </a:rPr>
              <a:t>Opinions and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attitudes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42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4101" y="486157"/>
            <a:ext cx="2955925" cy="68993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-5" dirty="0"/>
              <a:t>Study</a:t>
            </a:r>
            <a:r>
              <a:rPr sz="4400" spc="-229" dirty="0"/>
              <a:t> </a:t>
            </a:r>
            <a:r>
              <a:rPr sz="4400" spc="-5" dirty="0"/>
              <a:t>Area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18996"/>
            <a:ext cx="8070850" cy="1887855"/>
          </a:xfrm>
          <a:prstGeom prst="rect">
            <a:avLst/>
          </a:prstGeom>
        </p:spPr>
        <p:txBody>
          <a:bodyPr vert="horz" wrap="square" lIns="0" tIns="6349" rIns="0" bIns="0" rtlCol="0">
            <a:spAutoFit/>
          </a:bodyPr>
          <a:lstStyle/>
          <a:p>
            <a:pPr marL="526988" marR="5079" indent="-514290">
              <a:lnSpc>
                <a:spcPct val="101400"/>
              </a:lnSpc>
              <a:spcBef>
                <a:spcPts val="50"/>
              </a:spcBef>
              <a:buFont typeface="Wingdings"/>
              <a:buChar char=""/>
              <a:tabLst>
                <a:tab pos="526354" algn="l"/>
                <a:tab pos="526988" algn="l"/>
                <a:tab pos="921912" algn="l"/>
                <a:tab pos="2823515" algn="l"/>
                <a:tab pos="3298439" algn="l"/>
                <a:tab pos="3972095" algn="l"/>
                <a:tab pos="6193066" algn="l"/>
                <a:tab pos="7085136" algn="l"/>
              </a:tabLst>
            </a:pPr>
            <a:r>
              <a:rPr sz="2800" dirty="0">
                <a:latin typeface="Arial"/>
                <a:cs typeface="Arial"/>
              </a:rPr>
              <a:t>A	</a:t>
            </a:r>
            <a:r>
              <a:rPr sz="2800" spc="5" dirty="0">
                <a:latin typeface="Arial"/>
                <a:cs typeface="Arial"/>
              </a:rPr>
              <a:t>de</a:t>
            </a:r>
            <a:r>
              <a:rPr sz="2800" dirty="0">
                <a:latin typeface="Arial"/>
                <a:cs typeface="Arial"/>
              </a:rPr>
              <a:t>sc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5" dirty="0">
                <a:latin typeface="Arial"/>
                <a:cs typeface="Arial"/>
              </a:rPr>
              <a:t>p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n	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f	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e	</a:t>
            </a:r>
            <a:r>
              <a:rPr sz="2800" spc="5" dirty="0">
                <a:latin typeface="Arial"/>
                <a:cs typeface="Arial"/>
              </a:rPr>
              <a:t>geograph</a:t>
            </a:r>
            <a:r>
              <a:rPr sz="2800" dirty="0">
                <a:latin typeface="Arial"/>
                <a:cs typeface="Arial"/>
              </a:rPr>
              <a:t>ic</a:t>
            </a:r>
            <a:r>
              <a:rPr sz="2800" spc="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l	</a:t>
            </a:r>
            <a:r>
              <a:rPr sz="2800" spc="5" dirty="0">
                <a:latin typeface="Arial"/>
                <a:cs typeface="Arial"/>
              </a:rPr>
              <a:t>are</a:t>
            </a:r>
            <a:r>
              <a:rPr sz="2800" dirty="0">
                <a:latin typeface="Arial"/>
                <a:cs typeface="Arial"/>
              </a:rPr>
              <a:t>a	w</a:t>
            </a:r>
            <a:r>
              <a:rPr sz="2800" spc="5" dirty="0">
                <a:latin typeface="Arial"/>
                <a:cs typeface="Arial"/>
              </a:rPr>
              <a:t>her</a:t>
            </a:r>
            <a:r>
              <a:rPr sz="2800" dirty="0">
                <a:latin typeface="Arial"/>
                <a:cs typeface="Arial"/>
              </a:rPr>
              <a:t>e  population of the study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exists</a:t>
            </a:r>
            <a:endParaRPr sz="2800">
              <a:latin typeface="Arial"/>
              <a:cs typeface="Arial"/>
            </a:endParaRPr>
          </a:p>
          <a:p>
            <a:pPr marL="526988" marR="5079" indent="-514290">
              <a:lnSpc>
                <a:spcPct val="100699"/>
              </a:lnSpc>
              <a:spcBef>
                <a:spcPts val="113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This section should discuss the justification for  selecting the study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area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87716" y="6448256"/>
            <a:ext cx="2451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540" y="362204"/>
            <a:ext cx="8077200" cy="5571245"/>
          </a:xfrm>
          <a:prstGeom prst="rect">
            <a:avLst/>
          </a:prstGeom>
        </p:spPr>
        <p:txBody>
          <a:bodyPr vert="horz" wrap="square" lIns="0" tIns="204446" rIns="0" bIns="0" rtlCol="0">
            <a:spAutoFit/>
          </a:bodyPr>
          <a:lstStyle/>
          <a:p>
            <a:pPr marL="373972" algn="ctr">
              <a:spcBef>
                <a:spcPts val="1610"/>
              </a:spcBef>
            </a:pPr>
            <a:r>
              <a:rPr sz="2400" b="1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Types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Research</a:t>
            </a:r>
            <a:r>
              <a:rPr sz="2400" b="1" u="heavy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Report</a:t>
            </a:r>
            <a:endParaRPr sz="2400">
              <a:latin typeface="Arial"/>
              <a:cs typeface="Arial"/>
            </a:endParaRPr>
          </a:p>
          <a:p>
            <a:pPr marL="469845" indent="-457146">
              <a:spcBef>
                <a:spcPts val="1509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dirty="0">
                <a:latin typeface="Arial"/>
                <a:cs typeface="Arial"/>
              </a:rPr>
              <a:t>Research </a:t>
            </a:r>
            <a:r>
              <a:rPr sz="2400" spc="-5" dirty="0">
                <a:latin typeface="Arial"/>
                <a:cs typeface="Arial"/>
              </a:rPr>
              <a:t>reports </a:t>
            </a:r>
            <a:r>
              <a:rPr sz="2400" dirty="0">
                <a:latin typeface="Arial"/>
                <a:cs typeface="Arial"/>
              </a:rPr>
              <a:t>vary </a:t>
            </a:r>
            <a:r>
              <a:rPr sz="2400" spc="-5" dirty="0">
                <a:latin typeface="Arial"/>
                <a:cs typeface="Arial"/>
              </a:rPr>
              <a:t>greatly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length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type.</a:t>
            </a:r>
            <a:endParaRPr sz="2400">
              <a:latin typeface="Arial"/>
              <a:cs typeface="Arial"/>
            </a:endParaRPr>
          </a:p>
          <a:p>
            <a:pPr marL="469845" marR="5079" indent="-457146">
              <a:lnSpc>
                <a:spcPct val="100800"/>
              </a:lnSpc>
              <a:spcBef>
                <a:spcPts val="1395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each individual case, </a:t>
            </a:r>
            <a:r>
              <a:rPr sz="2400" spc="-5" dirty="0">
                <a:latin typeface="Arial"/>
                <a:cs typeface="Arial"/>
              </a:rPr>
              <a:t>both the length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the form </a:t>
            </a:r>
            <a:r>
              <a:rPr sz="2400" dirty="0">
                <a:latin typeface="Arial"/>
                <a:cs typeface="Arial"/>
              </a:rPr>
              <a:t>are  largely </a:t>
            </a:r>
            <a:r>
              <a:rPr sz="2400" spc="-5" dirty="0">
                <a:latin typeface="Arial"/>
                <a:cs typeface="Arial"/>
              </a:rPr>
              <a:t>dictated </a:t>
            </a:r>
            <a:r>
              <a:rPr sz="2400" dirty="0">
                <a:latin typeface="Arial"/>
                <a:cs typeface="Arial"/>
              </a:rPr>
              <a:t>by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problems at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hand.</a:t>
            </a:r>
            <a:endParaRPr sz="2400">
              <a:latin typeface="Arial"/>
              <a:cs typeface="Arial"/>
            </a:endParaRPr>
          </a:p>
          <a:p>
            <a:pPr marL="469845" marR="296510" indent="-457146">
              <a:lnSpc>
                <a:spcPct val="100800"/>
              </a:lnSpc>
              <a:spcBef>
                <a:spcPts val="1395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For instance, </a:t>
            </a:r>
            <a:r>
              <a:rPr sz="2400" dirty="0">
                <a:latin typeface="Arial"/>
                <a:cs typeface="Arial"/>
              </a:rPr>
              <a:t>business </a:t>
            </a:r>
            <a:r>
              <a:rPr sz="2400" spc="-5" dirty="0">
                <a:latin typeface="Arial"/>
                <a:cs typeface="Arial"/>
              </a:rPr>
              <a:t>firms prefer reports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the letter  form, </a:t>
            </a:r>
            <a:r>
              <a:rPr sz="2400" dirty="0">
                <a:latin typeface="Arial"/>
                <a:cs typeface="Arial"/>
              </a:rPr>
              <a:t>just one or </a:t>
            </a:r>
            <a:r>
              <a:rPr sz="2400" spc="-5" dirty="0">
                <a:latin typeface="Arial"/>
                <a:cs typeface="Arial"/>
              </a:rPr>
              <a:t>two </a:t>
            </a:r>
            <a:r>
              <a:rPr sz="2400" dirty="0">
                <a:latin typeface="Arial"/>
                <a:cs typeface="Arial"/>
              </a:rPr>
              <a:t>pages in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length.</a:t>
            </a:r>
            <a:endParaRPr sz="2400">
              <a:latin typeface="Arial"/>
              <a:cs typeface="Arial"/>
            </a:endParaRPr>
          </a:p>
          <a:p>
            <a:pPr marL="469845" marR="22222" indent="-457146">
              <a:lnSpc>
                <a:spcPct val="99700"/>
              </a:lnSpc>
              <a:spcBef>
                <a:spcPts val="1425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Banks, </a:t>
            </a:r>
            <a:r>
              <a:rPr sz="2400" dirty="0">
                <a:latin typeface="Arial"/>
                <a:cs typeface="Arial"/>
              </a:rPr>
              <a:t>insurance </a:t>
            </a:r>
            <a:r>
              <a:rPr sz="2400" spc="-5" dirty="0">
                <a:latin typeface="Arial"/>
                <a:cs typeface="Arial"/>
              </a:rPr>
              <a:t>organisations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financial institutions  </a:t>
            </a:r>
            <a:r>
              <a:rPr sz="2400" dirty="0">
                <a:latin typeface="Arial"/>
                <a:cs typeface="Arial"/>
              </a:rPr>
              <a:t>are generally </a:t>
            </a:r>
            <a:r>
              <a:rPr sz="2400" spc="-5" dirty="0">
                <a:latin typeface="Arial"/>
                <a:cs typeface="Arial"/>
              </a:rPr>
              <a:t>fond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short balance-sheet </a:t>
            </a:r>
            <a:r>
              <a:rPr sz="2400" spc="-5" dirty="0">
                <a:latin typeface="Arial"/>
                <a:cs typeface="Arial"/>
              </a:rPr>
              <a:t>type </a:t>
            </a:r>
            <a:r>
              <a:rPr sz="2400" dirty="0">
                <a:latin typeface="Arial"/>
                <a:cs typeface="Arial"/>
              </a:rPr>
              <a:t>of  </a:t>
            </a:r>
            <a:r>
              <a:rPr sz="2400" spc="-5" dirty="0">
                <a:latin typeface="Arial"/>
                <a:cs typeface="Arial"/>
              </a:rPr>
              <a:t>tabulation for their </a:t>
            </a:r>
            <a:r>
              <a:rPr sz="2400" dirty="0">
                <a:latin typeface="Arial"/>
                <a:cs typeface="Arial"/>
              </a:rPr>
              <a:t>annual </a:t>
            </a:r>
            <a:r>
              <a:rPr sz="2400" spc="-5" dirty="0">
                <a:latin typeface="Arial"/>
                <a:cs typeface="Arial"/>
              </a:rPr>
              <a:t>reports to their customers </a:t>
            </a:r>
            <a:r>
              <a:rPr sz="2400" dirty="0">
                <a:latin typeface="Arial"/>
                <a:cs typeface="Arial"/>
              </a:rPr>
              <a:t>and  shareholders.</a:t>
            </a:r>
            <a:endParaRPr sz="2400">
              <a:latin typeface="Arial"/>
              <a:cs typeface="Arial"/>
            </a:endParaRPr>
          </a:p>
          <a:p>
            <a:pPr marL="469845" marR="1007626" indent="-457146">
              <a:lnSpc>
                <a:spcPct val="100800"/>
              </a:lnSpc>
              <a:spcBef>
                <a:spcPts val="1390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Mathematicians prefer to write the results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their  investigations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the form </a:t>
            </a:r>
            <a:r>
              <a:rPr sz="2400" dirty="0">
                <a:latin typeface="Arial"/>
                <a:cs typeface="Arial"/>
              </a:rPr>
              <a:t>of algebraic</a:t>
            </a:r>
            <a:r>
              <a:rPr sz="2400" spc="-5" dirty="0">
                <a:latin typeface="Arial"/>
                <a:cs typeface="Arial"/>
              </a:rPr>
              <a:t> notations.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43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1388" y="486157"/>
            <a:ext cx="4621530" cy="68993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-5" dirty="0"/>
              <a:t>Study</a:t>
            </a:r>
            <a:r>
              <a:rPr sz="4400" spc="-60" dirty="0"/>
              <a:t> </a:t>
            </a:r>
            <a:r>
              <a:rPr sz="4400" spc="-5" dirty="0"/>
              <a:t>Population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18995"/>
            <a:ext cx="8071484" cy="232092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526988" marR="5079" indent="-514290" algn="just">
              <a:spcBef>
                <a:spcPts val="100"/>
              </a:spcBef>
              <a:buFont typeface="Wingdings"/>
              <a:buChar char=""/>
              <a:tabLst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Population: the entire set of items or individuals  of interest in a study from which a sample is  chosen</a:t>
            </a:r>
            <a:endParaRPr sz="2800">
              <a:latin typeface="Arial"/>
              <a:cs typeface="Arial"/>
            </a:endParaRPr>
          </a:p>
          <a:p>
            <a:pPr marL="526988" marR="5079" indent="-514290" algn="just">
              <a:lnSpc>
                <a:spcPct val="101400"/>
              </a:lnSpc>
              <a:spcBef>
                <a:spcPts val="1175"/>
              </a:spcBef>
              <a:buFont typeface="Wingdings"/>
              <a:buChar char=""/>
              <a:tabLst>
                <a:tab pos="526988" algn="l"/>
              </a:tabLst>
            </a:pPr>
            <a:r>
              <a:rPr sz="2800" spc="-5" dirty="0">
                <a:latin typeface="Arial"/>
                <a:cs typeface="Arial"/>
              </a:rPr>
              <a:t>Also </a:t>
            </a:r>
            <a:r>
              <a:rPr sz="2800" dirty="0">
                <a:latin typeface="Arial"/>
                <a:cs typeface="Arial"/>
              </a:rPr>
              <a:t>called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universe, group or aggregation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(Young,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1998)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44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000" y="493267"/>
            <a:ext cx="3810000" cy="56682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pc="-5" dirty="0"/>
              <a:t>Sample</a:t>
            </a:r>
            <a:r>
              <a:rPr spc="-85" dirty="0"/>
              <a:t> </a:t>
            </a:r>
            <a:r>
              <a:rPr spc="-5" dirty="0"/>
              <a:t>Selection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90" y="1314196"/>
            <a:ext cx="7900034" cy="2683510"/>
          </a:xfrm>
          <a:prstGeom prst="rect">
            <a:avLst/>
          </a:prstGeom>
        </p:spPr>
        <p:txBody>
          <a:bodyPr vert="horz" wrap="square" lIns="0" tIns="6349" rIns="0" bIns="0" rtlCol="0">
            <a:spAutoFit/>
          </a:bodyPr>
          <a:lstStyle/>
          <a:p>
            <a:pPr marL="526988" marR="5079" indent="-514290" algn="just">
              <a:lnSpc>
                <a:spcPct val="101800"/>
              </a:lnSpc>
              <a:spcBef>
                <a:spcPts val="50"/>
              </a:spcBef>
              <a:buFont typeface="Wingdings"/>
              <a:buChar char=""/>
              <a:tabLst>
                <a:tab pos="526988" algn="l"/>
              </a:tabLst>
            </a:pPr>
            <a:r>
              <a:rPr sz="2200" dirty="0">
                <a:latin typeface="Arial"/>
                <a:cs typeface="Arial"/>
              </a:rPr>
              <a:t>Numbers </a:t>
            </a:r>
            <a:r>
              <a:rPr sz="2200" spc="-5" dirty="0">
                <a:latin typeface="Arial"/>
                <a:cs typeface="Arial"/>
              </a:rPr>
              <a:t>involved in </a:t>
            </a:r>
            <a:r>
              <a:rPr sz="2200" spc="-5" dirty="0">
                <a:solidFill>
                  <a:srgbClr val="0000CC"/>
                </a:solidFill>
                <a:latin typeface="Arial"/>
                <a:cs typeface="Arial"/>
              </a:rPr>
              <a:t>population is potentially </a:t>
            </a:r>
            <a:r>
              <a:rPr sz="2200" dirty="0">
                <a:solidFill>
                  <a:srgbClr val="0000CC"/>
                </a:solidFill>
                <a:latin typeface="Arial"/>
                <a:cs typeface="Arial"/>
              </a:rPr>
              <a:t>large</a:t>
            </a:r>
            <a:r>
              <a:rPr sz="2200" dirty="0">
                <a:latin typeface="Arial"/>
                <a:cs typeface="Arial"/>
              </a:rPr>
              <a:t>, hence  may not be </a:t>
            </a:r>
            <a:r>
              <a:rPr sz="2200" spc="-5" dirty="0">
                <a:latin typeface="Arial"/>
                <a:cs typeface="Arial"/>
              </a:rPr>
              <a:t>feasible </a:t>
            </a:r>
            <a:r>
              <a:rPr sz="2200" dirty="0">
                <a:latin typeface="Arial"/>
                <a:cs typeface="Arial"/>
              </a:rPr>
              <a:t>to survey the </a:t>
            </a:r>
            <a:r>
              <a:rPr sz="2200" spc="-5" dirty="0">
                <a:latin typeface="Arial"/>
                <a:cs typeface="Arial"/>
              </a:rPr>
              <a:t>entire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population</a:t>
            </a:r>
            <a:endParaRPr sz="2200">
              <a:latin typeface="Arial"/>
              <a:cs typeface="Arial"/>
            </a:endParaRPr>
          </a:p>
          <a:p>
            <a:pPr marL="526988" marR="5079" indent="-514290" algn="just">
              <a:lnSpc>
                <a:spcPct val="101800"/>
              </a:lnSpc>
              <a:spcBef>
                <a:spcPts val="1130"/>
              </a:spcBef>
              <a:buFont typeface="Wingdings"/>
              <a:buChar char=""/>
              <a:tabLst>
                <a:tab pos="526988" algn="l"/>
              </a:tabLst>
            </a:pPr>
            <a:r>
              <a:rPr sz="2200" spc="-5" dirty="0">
                <a:latin typeface="Arial"/>
                <a:cs typeface="Arial"/>
              </a:rPr>
              <a:t>Some </a:t>
            </a:r>
            <a:r>
              <a:rPr sz="2200" dirty="0">
                <a:latin typeface="Arial"/>
                <a:cs typeface="Arial"/>
              </a:rPr>
              <a:t>form of </a:t>
            </a:r>
            <a:r>
              <a:rPr sz="2200" spc="-5" dirty="0">
                <a:latin typeface="Arial"/>
                <a:cs typeface="Arial"/>
              </a:rPr>
              <a:t>selective </a:t>
            </a:r>
            <a:r>
              <a:rPr sz="2200" dirty="0">
                <a:latin typeface="Arial"/>
                <a:cs typeface="Arial"/>
              </a:rPr>
              <a:t>survey by means of </a:t>
            </a:r>
            <a:r>
              <a:rPr sz="2200" spc="-5" dirty="0">
                <a:latin typeface="Arial"/>
                <a:cs typeface="Arial"/>
              </a:rPr>
              <a:t>sample is  </a:t>
            </a:r>
            <a:r>
              <a:rPr sz="2200" dirty="0">
                <a:latin typeface="Arial"/>
                <a:cs typeface="Arial"/>
              </a:rPr>
              <a:t>necessary</a:t>
            </a:r>
            <a:endParaRPr sz="2200">
              <a:latin typeface="Arial"/>
              <a:cs typeface="Arial"/>
            </a:endParaRPr>
          </a:p>
          <a:p>
            <a:pPr marL="526988" marR="5079" indent="-514290" algn="just">
              <a:lnSpc>
                <a:spcPct val="100499"/>
              </a:lnSpc>
              <a:spcBef>
                <a:spcPts val="1140"/>
              </a:spcBef>
              <a:buFont typeface="Wingdings"/>
              <a:buChar char=""/>
              <a:tabLst>
                <a:tab pos="526988" algn="l"/>
              </a:tabLst>
            </a:pPr>
            <a:r>
              <a:rPr sz="2200" dirty="0">
                <a:latin typeface="Arial"/>
                <a:cs typeface="Arial"/>
              </a:rPr>
              <a:t>It may be </a:t>
            </a:r>
            <a:r>
              <a:rPr sz="2200" spc="-5" dirty="0">
                <a:latin typeface="Arial"/>
                <a:cs typeface="Arial"/>
              </a:rPr>
              <a:t>possible </a:t>
            </a:r>
            <a:r>
              <a:rPr sz="2200" dirty="0">
                <a:latin typeface="Arial"/>
                <a:cs typeface="Arial"/>
              </a:rPr>
              <a:t>to survey the </a:t>
            </a:r>
            <a:r>
              <a:rPr sz="2200" spc="-5" dirty="0">
                <a:latin typeface="Arial"/>
                <a:cs typeface="Arial"/>
              </a:rPr>
              <a:t>entire population </a:t>
            </a:r>
            <a:r>
              <a:rPr sz="2200" dirty="0">
                <a:latin typeface="Arial"/>
                <a:cs typeface="Arial"/>
              </a:rPr>
              <a:t>(e.g.  </a:t>
            </a:r>
            <a:r>
              <a:rPr sz="2200" spc="-10" dirty="0">
                <a:latin typeface="Arial"/>
                <a:cs typeface="Arial"/>
              </a:rPr>
              <a:t>Nepal’s </a:t>
            </a:r>
            <a:r>
              <a:rPr sz="2200" spc="-5" dirty="0">
                <a:latin typeface="Arial"/>
                <a:cs typeface="Arial"/>
              </a:rPr>
              <a:t>population in </a:t>
            </a:r>
            <a:r>
              <a:rPr sz="2200" dirty="0">
                <a:latin typeface="Arial"/>
                <a:cs typeface="Arial"/>
              </a:rPr>
              <a:t>every ten years, the </a:t>
            </a:r>
            <a:r>
              <a:rPr sz="2200" spc="-5" dirty="0">
                <a:latin typeface="Arial"/>
                <a:cs typeface="Arial"/>
              </a:rPr>
              <a:t>electoral  registers…)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390" y="4121403"/>
            <a:ext cx="7899400" cy="351376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526988" indent="-514290">
              <a:spcBef>
                <a:spcPts val="100"/>
              </a:spcBef>
              <a:buFont typeface="Wingdings"/>
              <a:buChar char=""/>
              <a:tabLst>
                <a:tab pos="526354" algn="l"/>
                <a:tab pos="526988" algn="l"/>
                <a:tab pos="1139056" algn="l"/>
                <a:tab pos="2139065" algn="l"/>
                <a:tab pos="3418441" algn="l"/>
                <a:tab pos="3765744" algn="l"/>
                <a:tab pos="4859087" algn="l"/>
                <a:tab pos="5547982" algn="l"/>
                <a:tab pos="5973382" algn="l"/>
                <a:tab pos="6398781" algn="l"/>
                <a:tab pos="7181010" algn="l"/>
                <a:tab pos="7683872" algn="l"/>
              </a:tabLst>
            </a:pPr>
            <a:r>
              <a:rPr sz="2200" spc="5" dirty="0">
                <a:latin typeface="Arial"/>
                <a:cs typeface="Arial"/>
              </a:rPr>
              <a:t>F</a:t>
            </a:r>
            <a:r>
              <a:rPr sz="2200" dirty="0">
                <a:latin typeface="Arial"/>
                <a:cs typeface="Arial"/>
              </a:rPr>
              <a:t>or	s</a:t>
            </a:r>
            <a:r>
              <a:rPr sz="2200" spc="-5" dirty="0">
                <a:latin typeface="Arial"/>
                <a:cs typeface="Arial"/>
              </a:rPr>
              <a:t>i</a:t>
            </a:r>
            <a:r>
              <a:rPr sz="2200" dirty="0">
                <a:latin typeface="Arial"/>
                <a:cs typeface="Arial"/>
              </a:rPr>
              <a:t>mp</a:t>
            </a:r>
            <a:r>
              <a:rPr sz="2200" spc="-5" dirty="0">
                <a:latin typeface="Arial"/>
                <a:cs typeface="Arial"/>
              </a:rPr>
              <a:t>l</a:t>
            </a:r>
            <a:r>
              <a:rPr sz="2200" dirty="0">
                <a:latin typeface="Arial"/>
                <a:cs typeface="Arial"/>
              </a:rPr>
              <a:t>e	ana</a:t>
            </a:r>
            <a:r>
              <a:rPr sz="2200" spc="-5" dirty="0">
                <a:latin typeface="Arial"/>
                <a:cs typeface="Arial"/>
              </a:rPr>
              <a:t>l</a:t>
            </a:r>
            <a:r>
              <a:rPr sz="2200" dirty="0">
                <a:latin typeface="Arial"/>
                <a:cs typeface="Arial"/>
              </a:rPr>
              <a:t>ys</a:t>
            </a:r>
            <a:r>
              <a:rPr sz="2200" spc="-5" dirty="0">
                <a:latin typeface="Arial"/>
                <a:cs typeface="Arial"/>
              </a:rPr>
              <a:t>i</a:t>
            </a:r>
            <a:r>
              <a:rPr sz="2200" dirty="0">
                <a:latin typeface="Arial"/>
                <a:cs typeface="Arial"/>
              </a:rPr>
              <a:t>s,	</a:t>
            </a:r>
            <a:r>
              <a:rPr sz="2200" dirty="0">
                <a:solidFill>
                  <a:srgbClr val="0000CC"/>
                </a:solidFill>
                <a:latin typeface="Arial"/>
                <a:cs typeface="Arial"/>
              </a:rPr>
              <a:t>a	samp</a:t>
            </a:r>
            <a:r>
              <a:rPr sz="2200" spc="-5" dirty="0">
                <a:solidFill>
                  <a:srgbClr val="0000CC"/>
                </a:solidFill>
                <a:latin typeface="Arial"/>
                <a:cs typeface="Arial"/>
              </a:rPr>
              <a:t>l</a:t>
            </a:r>
            <a:r>
              <a:rPr sz="2200" dirty="0">
                <a:solidFill>
                  <a:srgbClr val="0000CC"/>
                </a:solidFill>
                <a:latin typeface="Arial"/>
                <a:cs typeface="Arial"/>
              </a:rPr>
              <a:t>e	s</a:t>
            </a:r>
            <a:r>
              <a:rPr sz="2200" spc="-5" dirty="0">
                <a:solidFill>
                  <a:srgbClr val="0000CC"/>
                </a:solidFill>
                <a:latin typeface="Arial"/>
                <a:cs typeface="Arial"/>
              </a:rPr>
              <a:t>i</a:t>
            </a:r>
            <a:r>
              <a:rPr sz="2200" dirty="0">
                <a:solidFill>
                  <a:srgbClr val="0000CC"/>
                </a:solidFill>
                <a:latin typeface="Arial"/>
                <a:cs typeface="Arial"/>
              </a:rPr>
              <a:t>ze	of	at	</a:t>
            </a:r>
            <a:r>
              <a:rPr sz="2200" spc="-5" dirty="0">
                <a:solidFill>
                  <a:srgbClr val="0000CC"/>
                </a:solidFill>
                <a:latin typeface="Arial"/>
                <a:cs typeface="Arial"/>
              </a:rPr>
              <a:t>l</a:t>
            </a:r>
            <a:r>
              <a:rPr sz="2200" dirty="0">
                <a:solidFill>
                  <a:srgbClr val="0000CC"/>
                </a:solidFill>
                <a:latin typeface="Arial"/>
                <a:cs typeface="Arial"/>
              </a:rPr>
              <a:t>east	30	</a:t>
            </a:r>
            <a:r>
              <a:rPr sz="2200" spc="-5" dirty="0">
                <a:solidFill>
                  <a:srgbClr val="0000CC"/>
                </a:solidFill>
                <a:latin typeface="Arial"/>
                <a:cs typeface="Arial"/>
              </a:rPr>
              <a:t>is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7390" y="4316476"/>
            <a:ext cx="7900034" cy="1662430"/>
          </a:xfrm>
          <a:prstGeom prst="rect">
            <a:avLst/>
          </a:prstGeom>
        </p:spPr>
        <p:txBody>
          <a:bodyPr vert="horz" wrap="square" lIns="0" tIns="158731" rIns="0" bIns="0" rtlCol="0">
            <a:spAutoFit/>
          </a:bodyPr>
          <a:lstStyle/>
          <a:p>
            <a:pPr marL="526988">
              <a:spcBef>
                <a:spcPts val="1250"/>
              </a:spcBef>
            </a:pPr>
            <a:r>
              <a:rPr sz="2200" spc="-5" dirty="0">
                <a:solidFill>
                  <a:srgbClr val="0000CC"/>
                </a:solidFill>
                <a:latin typeface="Arial"/>
                <a:cs typeface="Arial"/>
              </a:rPr>
              <a:t>desirable</a:t>
            </a:r>
            <a:endParaRPr sz="2200">
              <a:latin typeface="Arial"/>
              <a:cs typeface="Arial"/>
            </a:endParaRPr>
          </a:p>
          <a:p>
            <a:pPr marL="526988" marR="5079" indent="-514290" algn="just">
              <a:lnSpc>
                <a:spcPct val="100499"/>
              </a:lnSpc>
              <a:spcBef>
                <a:spcPts val="1140"/>
              </a:spcBef>
              <a:buFont typeface="Wingdings"/>
              <a:buChar char=""/>
              <a:tabLst>
                <a:tab pos="526988" algn="l"/>
              </a:tabLst>
            </a:pPr>
            <a:r>
              <a:rPr sz="2200" dirty="0">
                <a:latin typeface="Arial"/>
                <a:cs typeface="Arial"/>
              </a:rPr>
              <a:t>In case of </a:t>
            </a:r>
            <a:r>
              <a:rPr sz="2200" spc="-5" dirty="0">
                <a:latin typeface="Arial"/>
                <a:cs typeface="Arial"/>
              </a:rPr>
              <a:t>multivariate analysis</a:t>
            </a:r>
            <a:r>
              <a:rPr sz="2200" spc="-5" dirty="0">
                <a:solidFill>
                  <a:srgbClr val="0000CC"/>
                </a:solidFill>
                <a:latin typeface="Arial"/>
                <a:cs typeface="Arial"/>
              </a:rPr>
              <a:t>, sample size should </a:t>
            </a:r>
            <a:r>
              <a:rPr sz="2200" dirty="0">
                <a:solidFill>
                  <a:srgbClr val="0000CC"/>
                </a:solidFill>
                <a:latin typeface="Arial"/>
                <a:cs typeface="Arial"/>
              </a:rPr>
              <a:t>be at  </a:t>
            </a:r>
            <a:r>
              <a:rPr sz="2200" spc="-5" dirty="0">
                <a:solidFill>
                  <a:srgbClr val="0000CC"/>
                </a:solidFill>
                <a:latin typeface="Arial"/>
                <a:cs typeface="Arial"/>
              </a:rPr>
              <a:t>least </a:t>
            </a:r>
            <a:r>
              <a:rPr sz="2200" dirty="0">
                <a:solidFill>
                  <a:srgbClr val="0000CC"/>
                </a:solidFill>
                <a:latin typeface="Arial"/>
                <a:cs typeface="Arial"/>
              </a:rPr>
              <a:t>5 times the numbers of </a:t>
            </a:r>
            <a:r>
              <a:rPr sz="2200" spc="-5" dirty="0">
                <a:solidFill>
                  <a:srgbClr val="0000CC"/>
                </a:solidFill>
                <a:latin typeface="Arial"/>
                <a:cs typeface="Arial"/>
              </a:rPr>
              <a:t>variables </a:t>
            </a:r>
            <a:r>
              <a:rPr sz="2200" dirty="0">
                <a:latin typeface="Arial"/>
                <a:cs typeface="Arial"/>
              </a:rPr>
              <a:t>that </a:t>
            </a:r>
            <a:r>
              <a:rPr sz="2200" spc="-5" dirty="0">
                <a:latin typeface="Arial"/>
                <a:cs typeface="Arial"/>
              </a:rPr>
              <a:t>will </a:t>
            </a:r>
            <a:r>
              <a:rPr sz="2200" dirty="0">
                <a:latin typeface="Arial"/>
                <a:cs typeface="Arial"/>
              </a:rPr>
              <a:t>be </a:t>
            </a:r>
            <a:r>
              <a:rPr sz="2200" spc="-5" dirty="0">
                <a:latin typeface="Arial"/>
                <a:cs typeface="Arial"/>
              </a:rPr>
              <a:t>analyzed  simultaneously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45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7262" y="486157"/>
            <a:ext cx="7226300" cy="68993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-5" dirty="0"/>
              <a:t>Methods of Data</a:t>
            </a:r>
            <a:r>
              <a:rPr sz="4400" spc="-40" dirty="0"/>
              <a:t> </a:t>
            </a:r>
            <a:r>
              <a:rPr sz="4400" spc="-5" dirty="0"/>
              <a:t>Collection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8930"/>
            <a:ext cx="4084320" cy="3592636"/>
          </a:xfrm>
          <a:prstGeom prst="rect">
            <a:avLst/>
          </a:prstGeom>
        </p:spPr>
        <p:txBody>
          <a:bodyPr vert="horz" wrap="square" lIns="0" tIns="123811" rIns="0" bIns="0" rtlCol="0">
            <a:spAutoFit/>
          </a:bodyPr>
          <a:lstStyle/>
          <a:p>
            <a:pPr marL="12698">
              <a:spcBef>
                <a:spcPts val="975"/>
              </a:spcBef>
            </a:pPr>
            <a:r>
              <a:rPr sz="3200" spc="-5" dirty="0">
                <a:latin typeface="Arial"/>
                <a:cs typeface="Arial"/>
              </a:rPr>
              <a:t>Qualitative</a:t>
            </a:r>
            <a:endParaRPr sz="3200">
              <a:latin typeface="Arial"/>
              <a:cs typeface="Arial"/>
            </a:endParaRPr>
          </a:p>
          <a:p>
            <a:pPr marL="869848" indent="-514290">
              <a:spcBef>
                <a:spcPts val="655"/>
              </a:spcBef>
              <a:buChar char="–"/>
              <a:tabLst>
                <a:tab pos="869214" algn="l"/>
                <a:tab pos="869848" algn="l"/>
              </a:tabLst>
            </a:pPr>
            <a:r>
              <a:rPr sz="2400" spc="-5" dirty="0">
                <a:latin typeface="Arial"/>
                <a:cs typeface="Arial"/>
              </a:rPr>
              <a:t>Observation</a:t>
            </a:r>
            <a:endParaRPr sz="2400">
              <a:latin typeface="Arial"/>
              <a:cs typeface="Arial"/>
            </a:endParaRPr>
          </a:p>
          <a:p>
            <a:pPr marL="869848" indent="-514290">
              <a:spcBef>
                <a:spcPts val="525"/>
              </a:spcBef>
              <a:buChar char="–"/>
              <a:tabLst>
                <a:tab pos="869214" algn="l"/>
                <a:tab pos="869848" algn="l"/>
              </a:tabLst>
            </a:pPr>
            <a:r>
              <a:rPr sz="2400" dirty="0">
                <a:latin typeface="Arial"/>
                <a:cs typeface="Arial"/>
              </a:rPr>
              <a:t>Discussion</a:t>
            </a:r>
            <a:endParaRPr sz="2400">
              <a:latin typeface="Arial"/>
              <a:cs typeface="Arial"/>
            </a:endParaRPr>
          </a:p>
          <a:p>
            <a:pPr marL="869848" indent="-514290">
              <a:spcBef>
                <a:spcPts val="625"/>
              </a:spcBef>
              <a:buChar char="–"/>
              <a:tabLst>
                <a:tab pos="869214" algn="l"/>
                <a:tab pos="869848" algn="l"/>
              </a:tabLst>
            </a:pPr>
            <a:r>
              <a:rPr sz="2400" spc="-5" dirty="0">
                <a:latin typeface="Arial"/>
                <a:cs typeface="Arial"/>
              </a:rPr>
              <a:t>Key Informant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Interview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–"/>
            </a:pPr>
            <a:endParaRPr sz="2700">
              <a:latin typeface="Arial"/>
              <a:cs typeface="Arial"/>
            </a:endParaRPr>
          </a:p>
          <a:p>
            <a:pPr marL="12698">
              <a:spcBef>
                <a:spcPts val="2215"/>
              </a:spcBef>
            </a:pPr>
            <a:r>
              <a:rPr sz="3200" spc="-5" dirty="0">
                <a:latin typeface="Arial"/>
                <a:cs typeface="Arial"/>
              </a:rPr>
              <a:t>Quantitative</a:t>
            </a:r>
            <a:endParaRPr sz="3200">
              <a:latin typeface="Arial"/>
              <a:cs typeface="Arial"/>
            </a:endParaRPr>
          </a:p>
          <a:p>
            <a:pPr marL="869848" indent="-514290">
              <a:spcBef>
                <a:spcPts val="560"/>
              </a:spcBef>
              <a:buChar char="–"/>
              <a:tabLst>
                <a:tab pos="869214" algn="l"/>
                <a:tab pos="869848" algn="l"/>
              </a:tabLst>
            </a:pPr>
            <a:r>
              <a:rPr sz="2400" spc="-5" dirty="0">
                <a:latin typeface="Arial"/>
                <a:cs typeface="Arial"/>
              </a:rPr>
              <a:t>Questionnaires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46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6113" y="467868"/>
            <a:ext cx="3671570" cy="68993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-5" dirty="0"/>
              <a:t>Data</a:t>
            </a:r>
            <a:r>
              <a:rPr sz="4400" spc="-215" dirty="0"/>
              <a:t> </a:t>
            </a:r>
            <a:r>
              <a:rPr sz="4400" spc="-5" dirty="0"/>
              <a:t>Analysis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07390" y="1533651"/>
            <a:ext cx="7729220" cy="4180840"/>
          </a:xfrm>
          <a:prstGeom prst="rect">
            <a:avLst/>
          </a:prstGeom>
        </p:spPr>
        <p:txBody>
          <a:bodyPr vert="horz" wrap="square" lIns="0" tIns="9524" rIns="0" bIns="0" rtlCol="0">
            <a:spAutoFit/>
          </a:bodyPr>
          <a:lstStyle/>
          <a:p>
            <a:pPr marL="526988" marR="6349" indent="-514290">
              <a:lnSpc>
                <a:spcPct val="100699"/>
              </a:lnSpc>
              <a:spcBef>
                <a:spcPts val="7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Have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choose the correct </a:t>
            </a:r>
            <a:r>
              <a:rPr sz="2800" spc="-5" dirty="0">
                <a:latin typeface="Arial"/>
                <a:cs typeface="Arial"/>
              </a:rPr>
              <a:t>statistical </a:t>
            </a:r>
            <a:r>
              <a:rPr sz="2800" dirty="0">
                <a:latin typeface="Arial"/>
                <a:cs typeface="Arial"/>
              </a:rPr>
              <a:t>method  for analyzing a set of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data</a:t>
            </a:r>
            <a:endParaRPr sz="2800">
              <a:latin typeface="Arial"/>
              <a:cs typeface="Arial"/>
            </a:endParaRPr>
          </a:p>
          <a:p>
            <a:pPr marL="526988" marR="5079" indent="-514290">
              <a:lnSpc>
                <a:spcPct val="101400"/>
              </a:lnSpc>
              <a:spcBef>
                <a:spcPts val="60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Selection should be based on the objective </a:t>
            </a:r>
            <a:r>
              <a:rPr sz="2800" spc="5" dirty="0">
                <a:latin typeface="Arial"/>
                <a:cs typeface="Arial"/>
              </a:rPr>
              <a:t>of 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study</a:t>
            </a:r>
            <a:endParaRPr sz="2800">
              <a:latin typeface="Arial"/>
              <a:cs typeface="Arial"/>
            </a:endParaRPr>
          </a:p>
          <a:p>
            <a:pPr marL="526988" marR="5715" indent="-514290">
              <a:lnSpc>
                <a:spcPct val="101400"/>
              </a:lnSpc>
              <a:spcBef>
                <a:spcPts val="580"/>
              </a:spcBef>
              <a:buFont typeface="Wingdings"/>
              <a:buChar char=""/>
              <a:tabLst>
                <a:tab pos="526354" algn="l"/>
                <a:tab pos="526988" algn="l"/>
                <a:tab pos="1318741" algn="l"/>
                <a:tab pos="2347956" algn="l"/>
                <a:tab pos="2822880" algn="l"/>
                <a:tab pos="4288289" algn="l"/>
                <a:tab pos="5040675" algn="l"/>
                <a:tab pos="5891476" algn="l"/>
                <a:tab pos="6881960" algn="l"/>
              </a:tabLst>
            </a:pPr>
            <a:r>
              <a:rPr sz="2800" dirty="0">
                <a:latin typeface="Arial"/>
                <a:cs typeface="Arial"/>
              </a:rPr>
              <a:t>The	</a:t>
            </a:r>
            <a:r>
              <a:rPr sz="2800" spc="-5" dirty="0">
                <a:latin typeface="Arial"/>
                <a:cs typeface="Arial"/>
              </a:rPr>
              <a:t>f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5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s	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f	</a:t>
            </a:r>
            <a:r>
              <a:rPr sz="2800" spc="5" dirty="0">
                <a:latin typeface="Arial"/>
                <a:cs typeface="Arial"/>
              </a:rPr>
              <a:t>ana</a:t>
            </a:r>
            <a:r>
              <a:rPr sz="2800" dirty="0">
                <a:latin typeface="Arial"/>
                <a:cs typeface="Arial"/>
              </a:rPr>
              <a:t>lysis	c</a:t>
            </a:r>
            <a:r>
              <a:rPr sz="2800" spc="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n	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ke	</a:t>
            </a:r>
            <a:r>
              <a:rPr sz="2800" spc="-5" dirty="0">
                <a:solidFill>
                  <a:srgbClr val="0000CC"/>
                </a:solidFill>
                <a:latin typeface="Arial"/>
                <a:cs typeface="Arial"/>
              </a:rPr>
              <a:t>t</a:t>
            </a:r>
            <a:r>
              <a:rPr sz="2800" spc="5" dirty="0">
                <a:solidFill>
                  <a:srgbClr val="0000CC"/>
                </a:solidFill>
                <a:latin typeface="Arial"/>
                <a:cs typeface="Arial"/>
              </a:rPr>
              <a:t>hr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ee	</a:t>
            </a:r>
            <a:r>
              <a:rPr sz="2800" spc="5" dirty="0">
                <a:solidFill>
                  <a:srgbClr val="0000CC"/>
                </a:solidFill>
                <a:latin typeface="Arial"/>
                <a:cs typeface="Arial"/>
              </a:rPr>
              <a:t>ba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sic  forms</a:t>
            </a:r>
            <a:r>
              <a:rPr sz="2800" dirty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801276" lvl="1" indent="-514924">
              <a:spcBef>
                <a:spcPts val="630"/>
              </a:spcBef>
              <a:buChar char="–"/>
              <a:tabLst>
                <a:tab pos="800641" algn="l"/>
                <a:tab pos="801276" algn="l"/>
              </a:tabLst>
            </a:pPr>
            <a:r>
              <a:rPr sz="2600" dirty="0">
                <a:latin typeface="Arial"/>
                <a:cs typeface="Arial"/>
              </a:rPr>
              <a:t>Data</a:t>
            </a:r>
            <a:r>
              <a:rPr sz="2600" spc="-5" dirty="0">
                <a:latin typeface="Arial"/>
                <a:cs typeface="Arial"/>
              </a:rPr>
              <a:t> description</a:t>
            </a:r>
            <a:endParaRPr sz="2600">
              <a:latin typeface="Arial"/>
              <a:cs typeface="Arial"/>
            </a:endParaRPr>
          </a:p>
          <a:p>
            <a:pPr marL="801276" lvl="1" indent="-514924">
              <a:spcBef>
                <a:spcPts val="575"/>
              </a:spcBef>
              <a:buChar char="–"/>
              <a:tabLst>
                <a:tab pos="800641" algn="l"/>
                <a:tab pos="801276" algn="l"/>
              </a:tabLst>
            </a:pPr>
            <a:r>
              <a:rPr sz="2600" spc="-5" dirty="0">
                <a:latin typeface="Arial"/>
                <a:cs typeface="Arial"/>
              </a:rPr>
              <a:t>Estimation</a:t>
            </a:r>
            <a:endParaRPr sz="2600">
              <a:latin typeface="Arial"/>
              <a:cs typeface="Arial"/>
            </a:endParaRPr>
          </a:p>
          <a:p>
            <a:pPr marL="801276" lvl="1" indent="-514924">
              <a:spcBef>
                <a:spcPts val="600"/>
              </a:spcBef>
              <a:buChar char="–"/>
              <a:tabLst>
                <a:tab pos="800641" algn="l"/>
                <a:tab pos="801276" algn="l"/>
              </a:tabLst>
            </a:pPr>
            <a:r>
              <a:rPr sz="2600" spc="-5" dirty="0">
                <a:latin typeface="Arial"/>
                <a:cs typeface="Arial"/>
              </a:rPr>
              <a:t>Hypothesis testing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47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0157" y="467868"/>
            <a:ext cx="6642734" cy="68993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-5" dirty="0"/>
              <a:t>Results and</a:t>
            </a:r>
            <a:r>
              <a:rPr sz="4400" spc="-30" dirty="0"/>
              <a:t> </a:t>
            </a:r>
            <a:r>
              <a:rPr sz="4400" spc="-5" dirty="0"/>
              <a:t>Discussions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07390" y="1533651"/>
            <a:ext cx="7729220" cy="2774605"/>
          </a:xfrm>
          <a:prstGeom prst="rect">
            <a:avLst/>
          </a:prstGeom>
        </p:spPr>
        <p:txBody>
          <a:bodyPr vert="horz" wrap="square" lIns="0" tIns="9524" rIns="0" bIns="0" rtlCol="0">
            <a:spAutoFit/>
          </a:bodyPr>
          <a:lstStyle/>
          <a:p>
            <a:pPr marL="526988" marR="5079" indent="-514290">
              <a:lnSpc>
                <a:spcPct val="100699"/>
              </a:lnSpc>
              <a:spcBef>
                <a:spcPts val="75"/>
              </a:spcBef>
              <a:buFont typeface="Wingdings"/>
              <a:buChar char=""/>
              <a:tabLst>
                <a:tab pos="526354" algn="l"/>
                <a:tab pos="526988" algn="l"/>
                <a:tab pos="2827960" algn="l"/>
                <a:tab pos="3326376" algn="l"/>
                <a:tab pos="4577180" algn="l"/>
                <a:tab pos="5374012" algn="l"/>
                <a:tab pos="7417203" algn="l"/>
              </a:tabLst>
            </a:pP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5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er</a:t>
            </a:r>
            <a:r>
              <a:rPr sz="2800" dirty="0">
                <a:latin typeface="Arial"/>
                <a:cs typeface="Arial"/>
              </a:rPr>
              <a:t>p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ion	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f	</a:t>
            </a:r>
            <a:r>
              <a:rPr sz="2800" spc="5" dirty="0">
                <a:latin typeface="Arial"/>
                <a:cs typeface="Arial"/>
              </a:rPr>
              <a:t>re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5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s	</a:t>
            </a:r>
            <a:r>
              <a:rPr sz="2800" spc="5" dirty="0">
                <a:latin typeface="Arial"/>
                <a:cs typeface="Arial"/>
              </a:rPr>
              <a:t>an</a:t>
            </a:r>
            <a:r>
              <a:rPr sz="2800" dirty="0">
                <a:latin typeface="Arial"/>
                <a:cs typeface="Arial"/>
              </a:rPr>
              <a:t>d	</a:t>
            </a:r>
            <a:r>
              <a:rPr sz="2800" spc="5" dirty="0">
                <a:latin typeface="Arial"/>
                <a:cs typeface="Arial"/>
              </a:rPr>
              <a:t>d</a:t>
            </a:r>
            <a:r>
              <a:rPr sz="2800" dirty="0">
                <a:latin typeface="Arial"/>
                <a:cs typeface="Arial"/>
              </a:rPr>
              <a:t>isc</a:t>
            </a:r>
            <a:r>
              <a:rPr sz="2800" spc="5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ssi</a:t>
            </a:r>
            <a:r>
              <a:rPr sz="2800" spc="5" dirty="0">
                <a:latin typeface="Arial"/>
                <a:cs typeface="Arial"/>
              </a:rPr>
              <a:t>on</a:t>
            </a:r>
            <a:r>
              <a:rPr sz="2800" dirty="0">
                <a:latin typeface="Arial"/>
                <a:cs typeface="Arial"/>
              </a:rPr>
              <a:t>s	</a:t>
            </a:r>
            <a:r>
              <a:rPr sz="2800" spc="5" dirty="0">
                <a:latin typeface="Arial"/>
                <a:cs typeface="Arial"/>
              </a:rPr>
              <a:t>of  </a:t>
            </a:r>
            <a:r>
              <a:rPr sz="2800" dirty="0">
                <a:latin typeface="Arial"/>
                <a:cs typeface="Arial"/>
              </a:rPr>
              <a:t>results, comparison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past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studies.</a:t>
            </a:r>
            <a:endParaRPr sz="2800">
              <a:latin typeface="Arial"/>
              <a:cs typeface="Arial"/>
            </a:endParaRPr>
          </a:p>
          <a:p>
            <a:pPr marL="526988" marR="5079" indent="-514290">
              <a:lnSpc>
                <a:spcPct val="101400"/>
              </a:lnSpc>
              <a:spcBef>
                <a:spcPts val="600"/>
              </a:spcBef>
              <a:buFont typeface="Wingdings"/>
              <a:buChar char=""/>
              <a:tabLst>
                <a:tab pos="526354" algn="l"/>
                <a:tab pos="526988" algn="l"/>
                <a:tab pos="2367638" algn="l"/>
                <a:tab pos="3158756" algn="l"/>
                <a:tab pos="3812094" algn="l"/>
                <a:tab pos="5554965" algn="l"/>
                <a:tab pos="6307987" algn="l"/>
                <a:tab pos="7417203" algn="l"/>
              </a:tabLst>
            </a:pPr>
            <a:r>
              <a:rPr sz="2800" dirty="0">
                <a:latin typeface="Arial"/>
                <a:cs typeface="Arial"/>
              </a:rPr>
              <a:t>C</a:t>
            </a:r>
            <a:r>
              <a:rPr sz="2800" spc="5" dirty="0">
                <a:latin typeface="Arial"/>
                <a:cs typeface="Arial"/>
              </a:rPr>
              <a:t>on</a:t>
            </a:r>
            <a:r>
              <a:rPr sz="2800" dirty="0">
                <a:latin typeface="Arial"/>
                <a:cs typeface="Arial"/>
              </a:rPr>
              <a:t>sis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en</a:t>
            </a:r>
            <a:r>
              <a:rPr sz="2800" dirty="0">
                <a:latin typeface="Arial"/>
                <a:cs typeface="Arial"/>
              </a:rPr>
              <a:t>t	wi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h	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e	</a:t>
            </a:r>
            <a:r>
              <a:rPr sz="2800" spc="5" dirty="0">
                <a:latin typeface="Arial"/>
                <a:cs typeface="Arial"/>
              </a:rPr>
              <a:t>ob</a:t>
            </a:r>
            <a:r>
              <a:rPr sz="2800" dirty="0">
                <a:latin typeface="Arial"/>
                <a:cs typeface="Arial"/>
              </a:rPr>
              <a:t>j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iv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s	</a:t>
            </a:r>
            <a:r>
              <a:rPr sz="2800" spc="5" dirty="0">
                <a:latin typeface="Arial"/>
                <a:cs typeface="Arial"/>
              </a:rPr>
              <a:t>an</a:t>
            </a:r>
            <a:r>
              <a:rPr sz="2800" dirty="0">
                <a:latin typeface="Arial"/>
                <a:cs typeface="Arial"/>
              </a:rPr>
              <a:t>d	sc</a:t>
            </a:r>
            <a:r>
              <a:rPr sz="2800" spc="5" dirty="0">
                <a:latin typeface="Arial"/>
                <a:cs typeface="Arial"/>
              </a:rPr>
              <a:t>op</a:t>
            </a:r>
            <a:r>
              <a:rPr sz="2800" dirty="0">
                <a:latin typeface="Arial"/>
                <a:cs typeface="Arial"/>
              </a:rPr>
              <a:t>e	</a:t>
            </a:r>
            <a:r>
              <a:rPr sz="2800" spc="5" dirty="0">
                <a:latin typeface="Arial"/>
                <a:cs typeface="Arial"/>
              </a:rPr>
              <a:t>of 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study.</a:t>
            </a:r>
            <a:endParaRPr sz="2800">
              <a:latin typeface="Arial"/>
              <a:cs typeface="Arial"/>
            </a:endParaRPr>
          </a:p>
          <a:p>
            <a:pPr marL="526988" marR="5715" indent="-514290">
              <a:lnSpc>
                <a:spcPct val="101400"/>
              </a:lnSpc>
              <a:spcBef>
                <a:spcPts val="580"/>
              </a:spcBef>
              <a:buFont typeface="Wingdings"/>
              <a:buChar char=""/>
              <a:tabLst>
                <a:tab pos="526354" algn="l"/>
                <a:tab pos="526988" algn="l"/>
                <a:tab pos="1891443" algn="l"/>
                <a:tab pos="4466068" algn="l"/>
                <a:tab pos="6564497" algn="l"/>
              </a:tabLst>
            </a:pPr>
            <a:r>
              <a:rPr sz="2800" dirty="0">
                <a:latin typeface="Arial"/>
                <a:cs typeface="Arial"/>
              </a:rPr>
              <a:t>The	</a:t>
            </a:r>
            <a:r>
              <a:rPr sz="2800" spc="5" dirty="0">
                <a:latin typeface="Arial"/>
                <a:cs typeface="Arial"/>
              </a:rPr>
              <a:t>re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5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5" dirty="0">
                <a:latin typeface="Arial"/>
                <a:cs typeface="Arial"/>
              </a:rPr>
              <a:t>on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5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ip	</a:t>
            </a:r>
            <a:r>
              <a:rPr sz="2800" spc="5" dirty="0">
                <a:latin typeface="Arial"/>
                <a:cs typeface="Arial"/>
              </a:rPr>
              <a:t>be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w</a:t>
            </a:r>
            <a:r>
              <a:rPr sz="2800" spc="5" dirty="0">
                <a:latin typeface="Arial"/>
                <a:cs typeface="Arial"/>
              </a:rPr>
              <a:t>ee</a:t>
            </a:r>
            <a:r>
              <a:rPr sz="2800" dirty="0">
                <a:latin typeface="Arial"/>
                <a:cs typeface="Arial"/>
              </a:rPr>
              <a:t>n	v</a:t>
            </a:r>
            <a:r>
              <a:rPr sz="2800" spc="5" dirty="0">
                <a:latin typeface="Arial"/>
                <a:cs typeface="Arial"/>
              </a:rPr>
              <a:t>ar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5" dirty="0">
                <a:latin typeface="Arial"/>
                <a:cs typeface="Arial"/>
              </a:rPr>
              <a:t>ou</a:t>
            </a:r>
            <a:r>
              <a:rPr sz="2800" dirty="0">
                <a:latin typeface="Arial"/>
                <a:cs typeface="Arial"/>
              </a:rPr>
              <a:t>s  sections/data/information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48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7587" y="287019"/>
            <a:ext cx="4566920" cy="1243928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 marR="5079" indent="368892">
              <a:spcBef>
                <a:spcPts val="100"/>
              </a:spcBef>
            </a:pPr>
            <a:r>
              <a:rPr sz="4000" spc="-10" dirty="0"/>
              <a:t>Conclusion </a:t>
            </a:r>
            <a:r>
              <a:rPr sz="4000" spc="-5" dirty="0"/>
              <a:t>and  Rec</a:t>
            </a:r>
            <a:r>
              <a:rPr sz="4000" spc="-10" dirty="0"/>
              <a:t>o</a:t>
            </a:r>
            <a:r>
              <a:rPr sz="4000" spc="5" dirty="0"/>
              <a:t>mm</a:t>
            </a:r>
            <a:r>
              <a:rPr sz="4000" spc="-5" dirty="0"/>
              <a:t>e</a:t>
            </a:r>
            <a:r>
              <a:rPr sz="4000" spc="-10" dirty="0"/>
              <a:t>nd</a:t>
            </a:r>
            <a:r>
              <a:rPr sz="4000" spc="-5" dirty="0"/>
              <a:t>a</a:t>
            </a:r>
            <a:r>
              <a:rPr sz="4000" spc="5" dirty="0"/>
              <a:t>t</a:t>
            </a:r>
            <a:r>
              <a:rPr sz="4000" dirty="0"/>
              <a:t>i</a:t>
            </a:r>
            <a:r>
              <a:rPr sz="4000" spc="-10" dirty="0"/>
              <a:t>on</a:t>
            </a:r>
            <a:r>
              <a:rPr sz="4000" dirty="0"/>
              <a:t>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07390" y="1585467"/>
            <a:ext cx="6536690" cy="882015"/>
          </a:xfrm>
          <a:prstGeom prst="rect">
            <a:avLst/>
          </a:prstGeom>
        </p:spPr>
        <p:txBody>
          <a:bodyPr vert="horz" wrap="square" lIns="0" tIns="9524" rIns="0" bIns="0" rtlCol="0">
            <a:spAutoFit/>
          </a:bodyPr>
          <a:lstStyle/>
          <a:p>
            <a:pPr marL="526988" marR="5079" indent="-514290">
              <a:lnSpc>
                <a:spcPct val="100699"/>
              </a:lnSpc>
              <a:spcBef>
                <a:spcPts val="75"/>
              </a:spcBef>
              <a:buFont typeface="Wingdings"/>
              <a:buChar char=""/>
              <a:tabLst>
                <a:tab pos="526354" algn="l"/>
                <a:tab pos="526988" algn="l"/>
                <a:tab pos="2575259" algn="l"/>
                <a:tab pos="3831777" algn="l"/>
                <a:tab pos="4514322" algn="l"/>
                <a:tab pos="5294646" algn="l"/>
              </a:tabLst>
            </a:pPr>
            <a:r>
              <a:rPr sz="2800" dirty="0">
                <a:latin typeface="Arial"/>
                <a:cs typeface="Arial"/>
              </a:rPr>
              <a:t>C</a:t>
            </a:r>
            <a:r>
              <a:rPr sz="2800" spc="5" dirty="0">
                <a:latin typeface="Arial"/>
                <a:cs typeface="Arial"/>
              </a:rPr>
              <a:t>on</a:t>
            </a:r>
            <a:r>
              <a:rPr sz="2800" dirty="0">
                <a:latin typeface="Arial"/>
                <a:cs typeface="Arial"/>
              </a:rPr>
              <a:t>cl</a:t>
            </a:r>
            <a:r>
              <a:rPr sz="2800" spc="5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si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n	</a:t>
            </a:r>
            <a:r>
              <a:rPr sz="2800" spc="5" dirty="0">
                <a:latin typeface="Arial"/>
                <a:cs typeface="Arial"/>
              </a:rPr>
              <a:t>ba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d	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n	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e	</a:t>
            </a:r>
            <a:r>
              <a:rPr sz="2800" spc="-5" dirty="0">
                <a:latin typeface="Arial"/>
                <a:cs typeface="Arial"/>
              </a:rPr>
              <a:t>f</a:t>
            </a:r>
            <a:r>
              <a:rPr sz="2800" dirty="0">
                <a:latin typeface="Arial"/>
                <a:cs typeface="Arial"/>
              </a:rPr>
              <a:t>indings  research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04048" y="1585466"/>
            <a:ext cx="1102360" cy="443709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  <a:tabLst>
                <a:tab pos="594291" algn="l"/>
              </a:tabLst>
            </a:pPr>
            <a:r>
              <a:rPr sz="2800" spc="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f	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7390" y="2524251"/>
            <a:ext cx="7899400" cy="2244725"/>
          </a:xfrm>
          <a:prstGeom prst="rect">
            <a:avLst/>
          </a:prstGeom>
        </p:spPr>
        <p:txBody>
          <a:bodyPr vert="horz" wrap="square" lIns="0" tIns="6349" rIns="0" bIns="0" rtlCol="0">
            <a:spAutoFit/>
          </a:bodyPr>
          <a:lstStyle/>
          <a:p>
            <a:pPr marL="526988" marR="5079" indent="-514290" algn="just">
              <a:lnSpc>
                <a:spcPct val="101400"/>
              </a:lnSpc>
              <a:spcBef>
                <a:spcPts val="50"/>
              </a:spcBef>
              <a:buFont typeface="Wingdings"/>
              <a:buChar char=""/>
              <a:tabLst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Recommendation based on the </a:t>
            </a:r>
            <a:r>
              <a:rPr sz="2800" spc="-5" dirty="0">
                <a:latin typeface="Arial"/>
                <a:cs typeface="Arial"/>
              </a:rPr>
              <a:t>findings </a:t>
            </a:r>
            <a:r>
              <a:rPr sz="2800" spc="5" dirty="0">
                <a:latin typeface="Arial"/>
                <a:cs typeface="Arial"/>
              </a:rPr>
              <a:t>and  </a:t>
            </a:r>
            <a:r>
              <a:rPr sz="2800" dirty="0">
                <a:latin typeface="Arial"/>
                <a:cs typeface="Arial"/>
              </a:rPr>
              <a:t>conclusions</a:t>
            </a:r>
            <a:endParaRPr sz="2800">
              <a:latin typeface="Arial"/>
              <a:cs typeface="Arial"/>
            </a:endParaRPr>
          </a:p>
          <a:p>
            <a:pPr marL="526988" marR="5079" indent="-514290" algn="just">
              <a:spcBef>
                <a:spcPts val="625"/>
              </a:spcBef>
              <a:buFont typeface="Wingdings"/>
              <a:buChar char=""/>
              <a:tabLst>
                <a:tab pos="526988" algn="l"/>
              </a:tabLst>
            </a:pPr>
            <a:r>
              <a:rPr sz="2800" spc="-15" dirty="0">
                <a:latin typeface="Arial"/>
                <a:cs typeface="Arial"/>
              </a:rPr>
              <a:t>Avoid </a:t>
            </a:r>
            <a:r>
              <a:rPr sz="2800" dirty="0">
                <a:latin typeface="Arial"/>
                <a:cs typeface="Arial"/>
              </a:rPr>
              <a:t>recommendations based on your  general experience! </a:t>
            </a:r>
            <a:r>
              <a:rPr sz="2800" spc="-5" dirty="0">
                <a:latin typeface="Arial"/>
                <a:cs typeface="Arial"/>
              </a:rPr>
              <a:t>OR </a:t>
            </a:r>
            <a:r>
              <a:rPr sz="2800" dirty="0">
                <a:latin typeface="Arial"/>
                <a:cs typeface="Arial"/>
              </a:rPr>
              <a:t>concluding something  which is not the part of the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study!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8866" y="486157"/>
            <a:ext cx="6446520" cy="68993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-5" dirty="0"/>
              <a:t>Academic Paper</a:t>
            </a:r>
            <a:r>
              <a:rPr sz="4400" spc="-30" dirty="0"/>
              <a:t> </a:t>
            </a:r>
            <a:r>
              <a:rPr sz="4400" spc="-15" dirty="0"/>
              <a:t>Writing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1" y="1524509"/>
            <a:ext cx="7808595" cy="1579908"/>
          </a:xfrm>
          <a:prstGeom prst="rect">
            <a:avLst/>
          </a:prstGeom>
        </p:spPr>
        <p:txBody>
          <a:bodyPr vert="horz" wrap="square" lIns="0" tIns="106668" rIns="0" bIns="0" rtlCol="0">
            <a:spAutoFit/>
          </a:bodyPr>
          <a:lstStyle/>
          <a:p>
            <a:pPr marL="526988" indent="-514290">
              <a:spcBef>
                <a:spcPts val="84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Journal </a:t>
            </a:r>
            <a:r>
              <a:rPr sz="2800" dirty="0">
                <a:latin typeface="Arial"/>
                <a:cs typeface="Arial"/>
              </a:rPr>
              <a:t>article (research article, review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article)</a:t>
            </a:r>
            <a:endParaRPr sz="2800">
              <a:latin typeface="Arial"/>
              <a:cs typeface="Arial"/>
            </a:endParaRPr>
          </a:p>
          <a:p>
            <a:pPr marL="526988" indent="-514290">
              <a:spcBef>
                <a:spcPts val="74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Conference, </a:t>
            </a:r>
            <a:r>
              <a:rPr sz="2800" spc="-20" dirty="0">
                <a:solidFill>
                  <a:srgbClr val="0000CC"/>
                </a:solidFill>
                <a:latin typeface="Arial"/>
                <a:cs typeface="Arial"/>
              </a:rPr>
              <a:t>seminar,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workshop</a:t>
            </a:r>
            <a:r>
              <a:rPr sz="2800" spc="-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paper</a:t>
            </a:r>
            <a:endParaRPr sz="2800">
              <a:latin typeface="Arial"/>
              <a:cs typeface="Arial"/>
            </a:endParaRPr>
          </a:p>
          <a:p>
            <a:pPr marL="526988" indent="-514290">
              <a:spcBef>
                <a:spcPts val="65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The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thesis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50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2726" y="486157"/>
            <a:ext cx="7179309" cy="68993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-5" dirty="0"/>
              <a:t>Contents of Journal</a:t>
            </a:r>
            <a:r>
              <a:rPr sz="4400" spc="-185" dirty="0"/>
              <a:t> </a:t>
            </a:r>
            <a:r>
              <a:rPr sz="4400" spc="-5" dirty="0"/>
              <a:t>Article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07390" y="1710435"/>
            <a:ext cx="7727950" cy="3271520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526988" marR="5079" indent="-514290" algn="just">
              <a:lnSpc>
                <a:spcPct val="99600"/>
              </a:lnSpc>
              <a:spcBef>
                <a:spcPts val="110"/>
              </a:spcBef>
              <a:buFont typeface="Wingdings"/>
              <a:buChar char=""/>
              <a:tabLst>
                <a:tab pos="526988" algn="l"/>
              </a:tabLst>
            </a:pPr>
            <a:r>
              <a:rPr sz="2800" spc="-5" dirty="0">
                <a:latin typeface="Arial"/>
                <a:cs typeface="Arial"/>
              </a:rPr>
              <a:t>It </a:t>
            </a:r>
            <a:r>
              <a:rPr sz="2800" dirty="0">
                <a:latin typeface="Arial"/>
                <a:cs typeface="Arial"/>
              </a:rPr>
              <a:t>is simply about your work and only calls </a:t>
            </a:r>
            <a:r>
              <a:rPr sz="2800" spc="5" dirty="0">
                <a:latin typeface="Arial"/>
                <a:cs typeface="Arial"/>
              </a:rPr>
              <a:t>on  </a:t>
            </a:r>
            <a:r>
              <a:rPr sz="2800" dirty="0">
                <a:latin typeface="Arial"/>
                <a:cs typeface="Arial"/>
              </a:rPr>
              <a:t>the work of other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substantiate arguments  you might </a:t>
            </a:r>
            <a:r>
              <a:rPr sz="2800" spc="-5" dirty="0">
                <a:latin typeface="Arial"/>
                <a:cs typeface="Arial"/>
              </a:rPr>
              <a:t>with to </a:t>
            </a:r>
            <a:r>
              <a:rPr sz="2800" dirty="0">
                <a:latin typeface="Arial"/>
                <a:cs typeface="Arial"/>
              </a:rPr>
              <a:t>make about your own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work</a:t>
            </a:r>
            <a:endParaRPr sz="2800">
              <a:latin typeface="Arial"/>
              <a:cs typeface="Arial"/>
            </a:endParaRPr>
          </a:p>
          <a:p>
            <a:pPr marL="526988" indent="-514290" algn="just">
              <a:spcBef>
                <a:spcPts val="745"/>
              </a:spcBef>
              <a:buFont typeface="Wingdings"/>
              <a:buChar char=""/>
              <a:tabLst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Precise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logic</a:t>
            </a:r>
            <a:endParaRPr sz="2800">
              <a:latin typeface="Arial"/>
              <a:cs typeface="Arial"/>
            </a:endParaRPr>
          </a:p>
          <a:p>
            <a:pPr marL="526988" indent="-514290" algn="just">
              <a:spcBef>
                <a:spcPts val="650"/>
              </a:spcBef>
              <a:buFont typeface="Wingdings"/>
              <a:buChar char=""/>
              <a:tabLst>
                <a:tab pos="526988" algn="l"/>
              </a:tabLst>
            </a:pPr>
            <a:r>
              <a:rPr sz="2800" dirty="0">
                <a:latin typeface="Arial"/>
                <a:cs typeface="Arial"/>
              </a:rPr>
              <a:t>Clear and concise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English</a:t>
            </a:r>
            <a:endParaRPr sz="2800">
              <a:latin typeface="Arial"/>
              <a:cs typeface="Arial"/>
            </a:endParaRPr>
          </a:p>
          <a:p>
            <a:pPr marL="526988" marR="5079" indent="-514290" algn="just">
              <a:lnSpc>
                <a:spcPct val="100699"/>
              </a:lnSpc>
              <a:spcBef>
                <a:spcPts val="625"/>
              </a:spcBef>
              <a:buFont typeface="Wingdings"/>
              <a:buChar char=""/>
              <a:tabLst>
                <a:tab pos="526988" algn="l"/>
              </a:tabLst>
            </a:pP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sync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style </a:t>
            </a:r>
            <a:r>
              <a:rPr sz="2800" dirty="0">
                <a:latin typeface="Arial"/>
                <a:cs typeface="Arial"/>
              </a:rPr>
              <a:t>demanded by the  journal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096">
              <a:spcBef>
                <a:spcPts val="5"/>
              </a:spcBef>
            </a:pPr>
            <a:r>
              <a:rPr dirty="0"/>
              <a:t>51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7876" y="509522"/>
            <a:ext cx="7585709" cy="62837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000" spc="-5" dirty="0"/>
              <a:t>General Contents of an</a:t>
            </a:r>
            <a:r>
              <a:rPr sz="4000" spc="-35" dirty="0"/>
              <a:t> </a:t>
            </a:r>
            <a:r>
              <a:rPr sz="4000" spc="-10" dirty="0"/>
              <a:t>Journal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07391" y="1264919"/>
            <a:ext cx="7298055" cy="4989177"/>
          </a:xfrm>
          <a:prstGeom prst="rect">
            <a:avLst/>
          </a:prstGeom>
        </p:spPr>
        <p:txBody>
          <a:bodyPr vert="horz" wrap="square" lIns="0" tIns="79366" rIns="0" bIns="0" rtlCol="0">
            <a:spAutoFit/>
          </a:bodyPr>
          <a:lstStyle/>
          <a:p>
            <a:pPr marL="526988" indent="-514290">
              <a:spcBef>
                <a:spcPts val="62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300" spc="-20" dirty="0">
                <a:latin typeface="Arial"/>
                <a:cs typeface="Arial"/>
              </a:rPr>
              <a:t>Title</a:t>
            </a:r>
            <a:endParaRPr sz="2300">
              <a:latin typeface="Arial"/>
              <a:cs typeface="Arial"/>
            </a:endParaRPr>
          </a:p>
          <a:p>
            <a:pPr marL="526988" indent="-514290">
              <a:spcBef>
                <a:spcPts val="53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300" spc="-5" dirty="0">
                <a:latin typeface="Arial"/>
                <a:cs typeface="Arial"/>
              </a:rPr>
              <a:t>Abstract</a:t>
            </a:r>
            <a:endParaRPr sz="2300">
              <a:latin typeface="Arial"/>
              <a:cs typeface="Arial"/>
            </a:endParaRPr>
          </a:p>
          <a:p>
            <a:pPr marL="526988" indent="-514290">
              <a:spcBef>
                <a:spcPts val="64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300" spc="-5" dirty="0">
                <a:latin typeface="Arial"/>
                <a:cs typeface="Arial"/>
              </a:rPr>
              <a:t>Keywords</a:t>
            </a:r>
            <a:endParaRPr sz="2300">
              <a:latin typeface="Arial"/>
              <a:cs typeface="Arial"/>
            </a:endParaRPr>
          </a:p>
          <a:p>
            <a:pPr marL="526988" indent="-514290">
              <a:spcBef>
                <a:spcPts val="55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300" spc="-5" dirty="0">
                <a:latin typeface="Arial"/>
                <a:cs typeface="Arial"/>
              </a:rPr>
              <a:t>Introduction (why did you</a:t>
            </a:r>
            <a:r>
              <a:rPr sz="2300" spc="-2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start?)</a:t>
            </a:r>
            <a:endParaRPr sz="2300">
              <a:latin typeface="Arial"/>
              <a:cs typeface="Arial"/>
            </a:endParaRPr>
          </a:p>
          <a:p>
            <a:pPr marL="526988" marR="331431" indent="-514290">
              <a:lnSpc>
                <a:spcPts val="2709"/>
              </a:lnSpc>
              <a:spcBef>
                <a:spcPts val="66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300" spc="-5" dirty="0">
                <a:latin typeface="Arial"/>
                <a:cs typeface="Arial"/>
              </a:rPr>
              <a:t>Research methods/research design/materials and  methods (what did you</a:t>
            </a:r>
            <a:r>
              <a:rPr sz="2300" spc="-2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do?)</a:t>
            </a:r>
            <a:endParaRPr sz="2300">
              <a:latin typeface="Arial"/>
              <a:cs typeface="Arial"/>
            </a:endParaRPr>
          </a:p>
          <a:p>
            <a:pPr marL="526988" marR="5079" indent="-514290">
              <a:lnSpc>
                <a:spcPts val="2709"/>
              </a:lnSpc>
              <a:spcBef>
                <a:spcPts val="67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300" spc="-5" dirty="0">
                <a:latin typeface="Arial"/>
                <a:cs typeface="Arial"/>
              </a:rPr>
              <a:t>Results and discussions (what did you find and what  does </a:t>
            </a:r>
            <a:r>
              <a:rPr sz="2300" dirty="0">
                <a:latin typeface="Arial"/>
                <a:cs typeface="Arial"/>
              </a:rPr>
              <a:t>it</a:t>
            </a:r>
            <a:r>
              <a:rPr sz="2300" spc="-1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mean)</a:t>
            </a:r>
            <a:endParaRPr sz="2300">
              <a:latin typeface="Arial"/>
              <a:cs typeface="Arial"/>
            </a:endParaRPr>
          </a:p>
          <a:p>
            <a:pPr marL="526988" indent="-514290">
              <a:spcBef>
                <a:spcPts val="45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300" spc="-5" dirty="0">
                <a:latin typeface="Arial"/>
                <a:cs typeface="Arial"/>
              </a:rPr>
              <a:t>Conclusions and</a:t>
            </a:r>
            <a:r>
              <a:rPr sz="2300" spc="-1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recommendation(s)</a:t>
            </a:r>
            <a:endParaRPr sz="2300">
              <a:latin typeface="Arial"/>
              <a:cs typeface="Arial"/>
            </a:endParaRPr>
          </a:p>
          <a:p>
            <a:pPr marL="526988" indent="-514290">
              <a:spcBef>
                <a:spcPts val="55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300" spc="-5" dirty="0">
                <a:latin typeface="Arial"/>
                <a:cs typeface="Arial"/>
              </a:rPr>
              <a:t>Acknowledgements </a:t>
            </a:r>
            <a:r>
              <a:rPr sz="2300" dirty="0">
                <a:latin typeface="Arial"/>
                <a:cs typeface="Arial"/>
              </a:rPr>
              <a:t>–</a:t>
            </a:r>
            <a:r>
              <a:rPr sz="2300" spc="-1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optional</a:t>
            </a:r>
            <a:endParaRPr sz="2300">
              <a:latin typeface="Arial"/>
              <a:cs typeface="Arial"/>
            </a:endParaRPr>
          </a:p>
          <a:p>
            <a:pPr marL="526988" indent="-514290">
              <a:spcBef>
                <a:spcPts val="625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300" spc="-5" dirty="0">
                <a:latin typeface="Arial"/>
                <a:cs typeface="Arial"/>
              </a:rPr>
              <a:t>References</a:t>
            </a:r>
            <a:endParaRPr sz="2300">
              <a:latin typeface="Arial"/>
              <a:cs typeface="Arial"/>
            </a:endParaRPr>
          </a:p>
          <a:p>
            <a:pPr marL="526988" indent="-514290">
              <a:spcBef>
                <a:spcPts val="550"/>
              </a:spcBef>
              <a:buFont typeface="Wingdings"/>
              <a:buChar char=""/>
              <a:tabLst>
                <a:tab pos="526354" algn="l"/>
                <a:tab pos="526988" algn="l"/>
              </a:tabLst>
            </a:pPr>
            <a:r>
              <a:rPr sz="2300" spc="-5" dirty="0">
                <a:latin typeface="Arial"/>
                <a:cs typeface="Arial"/>
              </a:rPr>
              <a:t>Supplementary Material or Annex(es) </a:t>
            </a:r>
            <a:r>
              <a:rPr sz="2300" dirty="0">
                <a:latin typeface="Arial"/>
                <a:cs typeface="Arial"/>
              </a:rPr>
              <a:t>-</a:t>
            </a:r>
            <a:r>
              <a:rPr sz="2300" spc="-15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optional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87716" y="6448256"/>
            <a:ext cx="2451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541" y="362204"/>
            <a:ext cx="8364855" cy="5890260"/>
          </a:xfrm>
          <a:prstGeom prst="rect">
            <a:avLst/>
          </a:prstGeom>
        </p:spPr>
        <p:txBody>
          <a:bodyPr vert="horz" wrap="square" lIns="0" tIns="204446" rIns="0" bIns="0" rtlCol="0">
            <a:spAutoFit/>
          </a:bodyPr>
          <a:lstStyle/>
          <a:p>
            <a:pPr marL="86985" algn="ctr">
              <a:spcBef>
                <a:spcPts val="1610"/>
              </a:spcBef>
            </a:pPr>
            <a:r>
              <a:rPr sz="2400" b="1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Types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Research</a:t>
            </a:r>
            <a:r>
              <a:rPr sz="2400" b="1" u="heavy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Report</a:t>
            </a:r>
            <a:endParaRPr sz="2400">
              <a:latin typeface="Arial"/>
              <a:cs typeface="Arial"/>
            </a:endParaRPr>
          </a:p>
          <a:p>
            <a:pPr marL="469845" marR="5079" indent="-457146">
              <a:lnSpc>
                <a:spcPct val="99800"/>
              </a:lnSpc>
              <a:spcBef>
                <a:spcPts val="1520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Chemists </a:t>
            </a:r>
            <a:r>
              <a:rPr sz="2400" dirty="0">
                <a:latin typeface="Arial"/>
                <a:cs typeface="Arial"/>
              </a:rPr>
              <a:t>report </a:t>
            </a:r>
            <a:r>
              <a:rPr sz="2400" spc="-5" dirty="0">
                <a:latin typeface="Arial"/>
                <a:cs typeface="Arial"/>
              </a:rPr>
              <a:t>their results </a:t>
            </a:r>
            <a:r>
              <a:rPr sz="2400" dirty="0">
                <a:latin typeface="Arial"/>
                <a:cs typeface="Arial"/>
              </a:rPr>
              <a:t>in symbols and </a:t>
            </a:r>
            <a:r>
              <a:rPr sz="2400" spc="-5" dirty="0">
                <a:latin typeface="Arial"/>
                <a:cs typeface="Arial"/>
              </a:rPr>
              <a:t>formulae.  Students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literature </a:t>
            </a:r>
            <a:r>
              <a:rPr sz="2400" dirty="0">
                <a:latin typeface="Arial"/>
                <a:cs typeface="Arial"/>
              </a:rPr>
              <a:t>usually </a:t>
            </a:r>
            <a:r>
              <a:rPr sz="2400" spc="-5" dirty="0">
                <a:latin typeface="Arial"/>
                <a:cs typeface="Arial"/>
              </a:rPr>
              <a:t>write </a:t>
            </a:r>
            <a:r>
              <a:rPr sz="2400" dirty="0">
                <a:latin typeface="Arial"/>
                <a:cs typeface="Arial"/>
              </a:rPr>
              <a:t>long </a:t>
            </a:r>
            <a:r>
              <a:rPr sz="2400" spc="-5" dirty="0">
                <a:latin typeface="Arial"/>
                <a:cs typeface="Arial"/>
              </a:rPr>
              <a:t>reports presenting  the critical </a:t>
            </a:r>
            <a:r>
              <a:rPr sz="2400" dirty="0">
                <a:latin typeface="Arial"/>
                <a:cs typeface="Arial"/>
              </a:rPr>
              <a:t>analysis of some </a:t>
            </a:r>
            <a:r>
              <a:rPr sz="2400" spc="-5" dirty="0">
                <a:latin typeface="Arial"/>
                <a:cs typeface="Arial"/>
              </a:rPr>
              <a:t>writer </a:t>
            </a:r>
            <a:r>
              <a:rPr sz="2400" dirty="0">
                <a:latin typeface="Arial"/>
                <a:cs typeface="Arial"/>
              </a:rPr>
              <a:t>or period or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like </a:t>
            </a:r>
            <a:r>
              <a:rPr sz="2400" spc="-5" dirty="0">
                <a:latin typeface="Arial"/>
                <a:cs typeface="Arial"/>
              </a:rPr>
              <a:t>with  </a:t>
            </a:r>
            <a:r>
              <a:rPr sz="2400" dirty="0">
                <a:latin typeface="Arial"/>
                <a:cs typeface="Arial"/>
              </a:rPr>
              <a:t>a liberal use of </a:t>
            </a:r>
            <a:r>
              <a:rPr sz="2400" spc="-5" dirty="0">
                <a:latin typeface="Arial"/>
                <a:cs typeface="Arial"/>
              </a:rPr>
              <a:t>quotations from the </a:t>
            </a:r>
            <a:r>
              <a:rPr sz="2400" dirty="0">
                <a:latin typeface="Arial"/>
                <a:cs typeface="Arial"/>
              </a:rPr>
              <a:t>works of </a:t>
            </a:r>
            <a:r>
              <a:rPr sz="2400" spc="-5" dirty="0">
                <a:latin typeface="Arial"/>
                <a:cs typeface="Arial"/>
              </a:rPr>
              <a:t>the author  </a:t>
            </a:r>
            <a:r>
              <a:rPr sz="2400" dirty="0">
                <a:latin typeface="Arial"/>
                <a:cs typeface="Arial"/>
              </a:rPr>
              <a:t>under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discussion.</a:t>
            </a:r>
            <a:endParaRPr sz="2400">
              <a:latin typeface="Arial"/>
              <a:cs typeface="Arial"/>
            </a:endParaRPr>
          </a:p>
          <a:p>
            <a:pPr marL="469845" marR="44445" indent="-457146">
              <a:lnSpc>
                <a:spcPct val="99700"/>
              </a:lnSpc>
              <a:spcBef>
                <a:spcPts val="1425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dirty="0">
                <a:latin typeface="Arial"/>
                <a:cs typeface="Arial"/>
              </a:rPr>
              <a:t>News </a:t>
            </a:r>
            <a:r>
              <a:rPr sz="2400" spc="-5" dirty="0">
                <a:latin typeface="Arial"/>
                <a:cs typeface="Arial"/>
              </a:rPr>
              <a:t>items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daily papers are also </a:t>
            </a:r>
            <a:r>
              <a:rPr sz="2400" spc="-5" dirty="0">
                <a:latin typeface="Arial"/>
                <a:cs typeface="Arial"/>
              </a:rPr>
              <a:t>forms </a:t>
            </a:r>
            <a:r>
              <a:rPr sz="2400" dirty="0">
                <a:latin typeface="Arial"/>
                <a:cs typeface="Arial"/>
              </a:rPr>
              <a:t>of report  </a:t>
            </a:r>
            <a:r>
              <a:rPr sz="2400" spc="-5" dirty="0">
                <a:latin typeface="Arial"/>
                <a:cs typeface="Arial"/>
              </a:rPr>
              <a:t>writing. They </a:t>
            </a:r>
            <a:r>
              <a:rPr sz="2400" dirty="0">
                <a:latin typeface="Arial"/>
                <a:cs typeface="Arial"/>
              </a:rPr>
              <a:t>represent </a:t>
            </a:r>
            <a:r>
              <a:rPr sz="2400" spc="-5" dirty="0">
                <a:latin typeface="Arial"/>
                <a:cs typeface="Arial"/>
              </a:rPr>
              <a:t>firsthand on-the </a:t>
            </a:r>
            <a:r>
              <a:rPr sz="2400" dirty="0">
                <a:latin typeface="Arial"/>
                <a:cs typeface="Arial"/>
              </a:rPr>
              <a:t>scene </a:t>
            </a:r>
            <a:r>
              <a:rPr sz="2400" spc="-5" dirty="0">
                <a:latin typeface="Arial"/>
                <a:cs typeface="Arial"/>
              </a:rPr>
              <a:t>accounts </a:t>
            </a:r>
            <a:r>
              <a:rPr sz="2400" dirty="0">
                <a:latin typeface="Arial"/>
                <a:cs typeface="Arial"/>
              </a:rPr>
              <a:t>of  </a:t>
            </a:r>
            <a:r>
              <a:rPr sz="2400" spc="-5" dirty="0">
                <a:latin typeface="Arial"/>
                <a:cs typeface="Arial"/>
              </a:rPr>
              <a:t>the events </a:t>
            </a:r>
            <a:r>
              <a:rPr sz="2400" dirty="0">
                <a:latin typeface="Arial"/>
                <a:cs typeface="Arial"/>
              </a:rPr>
              <a:t>described or </a:t>
            </a:r>
            <a:r>
              <a:rPr sz="2400" spc="-5" dirty="0">
                <a:latin typeface="Arial"/>
                <a:cs typeface="Arial"/>
              </a:rPr>
              <a:t>compilations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interviews with  </a:t>
            </a:r>
            <a:r>
              <a:rPr sz="2400" dirty="0">
                <a:latin typeface="Arial"/>
                <a:cs typeface="Arial"/>
              </a:rPr>
              <a:t>persons who were on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scene.</a:t>
            </a:r>
            <a:endParaRPr sz="2400">
              <a:latin typeface="Arial"/>
              <a:cs typeface="Arial"/>
            </a:endParaRPr>
          </a:p>
          <a:p>
            <a:pPr marL="469845" marR="423496" indent="-457146">
              <a:lnSpc>
                <a:spcPct val="99400"/>
              </a:lnSpc>
              <a:spcBef>
                <a:spcPts val="1525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such </a:t>
            </a:r>
            <a:r>
              <a:rPr sz="2400" spc="-5" dirty="0">
                <a:latin typeface="Arial"/>
                <a:cs typeface="Arial"/>
              </a:rPr>
              <a:t>reports the first </a:t>
            </a:r>
            <a:r>
              <a:rPr sz="2400" dirty="0">
                <a:latin typeface="Arial"/>
                <a:cs typeface="Arial"/>
              </a:rPr>
              <a:t>paragraph usually </a:t>
            </a:r>
            <a:r>
              <a:rPr sz="2400" spc="-5" dirty="0">
                <a:latin typeface="Arial"/>
                <a:cs typeface="Arial"/>
              </a:rPr>
              <a:t>contains the  important information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detail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succeeding  paragraphs </a:t>
            </a:r>
            <a:r>
              <a:rPr sz="2400" spc="-5" dirty="0">
                <a:latin typeface="Arial"/>
                <a:cs typeface="Arial"/>
              </a:rPr>
              <a:t>contain material </a:t>
            </a:r>
            <a:r>
              <a:rPr sz="2400" dirty="0">
                <a:latin typeface="Arial"/>
                <a:cs typeface="Arial"/>
              </a:rPr>
              <a:t>which is progressively less  and less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important.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87716" y="6448256"/>
            <a:ext cx="2451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540" y="362205"/>
            <a:ext cx="8429625" cy="5562909"/>
          </a:xfrm>
          <a:prstGeom prst="rect">
            <a:avLst/>
          </a:prstGeom>
        </p:spPr>
        <p:txBody>
          <a:bodyPr vert="horz" wrap="square" lIns="0" tIns="204446" rIns="0" bIns="0" rtlCol="0">
            <a:spAutoFit/>
          </a:bodyPr>
          <a:lstStyle/>
          <a:p>
            <a:pPr marL="21588" algn="ctr">
              <a:spcBef>
                <a:spcPts val="1610"/>
              </a:spcBef>
            </a:pPr>
            <a:r>
              <a:rPr sz="2400" b="1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Types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Research</a:t>
            </a:r>
            <a:r>
              <a:rPr sz="2400" b="1" u="heavy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Report</a:t>
            </a:r>
            <a:endParaRPr sz="2400">
              <a:latin typeface="Arial"/>
              <a:cs typeface="Arial"/>
            </a:endParaRPr>
          </a:p>
          <a:p>
            <a:pPr marL="469845" marR="13968" indent="-457146">
              <a:lnSpc>
                <a:spcPct val="99200"/>
              </a:lnSpc>
              <a:spcBef>
                <a:spcPts val="1535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The reports </a:t>
            </a:r>
            <a:r>
              <a:rPr sz="2400" dirty="0">
                <a:latin typeface="Arial"/>
                <a:cs typeface="Arial"/>
              </a:rPr>
              <a:t>prepared by </a:t>
            </a:r>
            <a:r>
              <a:rPr sz="2400" spc="-5" dirty="0">
                <a:latin typeface="Arial"/>
                <a:cs typeface="Arial"/>
              </a:rPr>
              <a:t>governmental </a:t>
            </a:r>
            <a:r>
              <a:rPr sz="2400" dirty="0">
                <a:latin typeface="Arial"/>
                <a:cs typeface="Arial"/>
              </a:rPr>
              <a:t>bureaus, special  commissions, and similar </a:t>
            </a:r>
            <a:r>
              <a:rPr sz="2400" spc="-5" dirty="0">
                <a:latin typeface="Arial"/>
                <a:cs typeface="Arial"/>
              </a:rPr>
              <a:t>other organisations </a:t>
            </a:r>
            <a:r>
              <a:rPr sz="2400" dirty="0">
                <a:latin typeface="Arial"/>
                <a:cs typeface="Arial"/>
              </a:rPr>
              <a:t>are generally  very comprehensive </a:t>
            </a:r>
            <a:r>
              <a:rPr sz="2400" spc="-5" dirty="0">
                <a:latin typeface="Arial"/>
                <a:cs typeface="Arial"/>
              </a:rPr>
              <a:t>reports </a:t>
            </a:r>
            <a:r>
              <a:rPr sz="2400" dirty="0">
                <a:latin typeface="Arial"/>
                <a:cs typeface="Arial"/>
              </a:rPr>
              <a:t>on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issues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involved.</a:t>
            </a:r>
            <a:endParaRPr sz="2400">
              <a:latin typeface="Arial"/>
              <a:cs typeface="Arial"/>
            </a:endParaRPr>
          </a:p>
          <a:p>
            <a:pPr marL="469845" marR="8889" indent="-457146">
              <a:lnSpc>
                <a:spcPct val="100600"/>
              </a:lnSpc>
              <a:spcBef>
                <a:spcPts val="1400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Such reports </a:t>
            </a:r>
            <a:r>
              <a:rPr sz="2400" dirty="0">
                <a:latin typeface="Arial"/>
                <a:cs typeface="Arial"/>
              </a:rPr>
              <a:t>are usually considered as </a:t>
            </a:r>
            <a:r>
              <a:rPr sz="2400" spc="-5" dirty="0">
                <a:latin typeface="Arial"/>
                <a:cs typeface="Arial"/>
              </a:rPr>
              <a:t>important </a:t>
            </a:r>
            <a:r>
              <a:rPr sz="2400" dirty="0">
                <a:latin typeface="Arial"/>
                <a:cs typeface="Arial"/>
              </a:rPr>
              <a:t>research  </a:t>
            </a:r>
            <a:r>
              <a:rPr sz="2400" spc="-5" dirty="0">
                <a:latin typeface="Arial"/>
                <a:cs typeface="Arial"/>
              </a:rPr>
              <a:t>products. </a:t>
            </a:r>
            <a:r>
              <a:rPr sz="2400" spc="-20" dirty="0">
                <a:latin typeface="Arial"/>
                <a:cs typeface="Arial"/>
              </a:rPr>
              <a:t>Similarly, </a:t>
            </a:r>
            <a:r>
              <a:rPr sz="2400" spc="-5" dirty="0">
                <a:latin typeface="Arial"/>
                <a:cs typeface="Arial"/>
              </a:rPr>
              <a:t>Ph.D. theses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dissertations </a:t>
            </a:r>
            <a:r>
              <a:rPr sz="2400" dirty="0">
                <a:latin typeface="Arial"/>
                <a:cs typeface="Arial"/>
              </a:rPr>
              <a:t>are also  a </a:t>
            </a:r>
            <a:r>
              <a:rPr sz="2400" spc="-5" dirty="0">
                <a:latin typeface="Arial"/>
                <a:cs typeface="Arial"/>
              </a:rPr>
              <a:t>form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report-writing, </a:t>
            </a:r>
            <a:r>
              <a:rPr sz="2400" dirty="0">
                <a:latin typeface="Arial"/>
                <a:cs typeface="Arial"/>
              </a:rPr>
              <a:t>usually </a:t>
            </a:r>
            <a:r>
              <a:rPr sz="2400" spc="-5" dirty="0">
                <a:latin typeface="Arial"/>
                <a:cs typeface="Arial"/>
              </a:rPr>
              <a:t>completed </a:t>
            </a:r>
            <a:r>
              <a:rPr sz="2400" dirty="0">
                <a:latin typeface="Arial"/>
                <a:cs typeface="Arial"/>
              </a:rPr>
              <a:t>by </a:t>
            </a:r>
            <a:r>
              <a:rPr sz="2400" spc="-5" dirty="0">
                <a:latin typeface="Arial"/>
                <a:cs typeface="Arial"/>
              </a:rPr>
              <a:t>students </a:t>
            </a:r>
            <a:r>
              <a:rPr sz="2400" dirty="0">
                <a:latin typeface="Arial"/>
                <a:cs typeface="Arial"/>
              </a:rPr>
              <a:t>in  academic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institutions.</a:t>
            </a:r>
            <a:endParaRPr sz="2400">
              <a:latin typeface="Arial"/>
              <a:cs typeface="Arial"/>
            </a:endParaRPr>
          </a:p>
          <a:p>
            <a:pPr marL="469845" marR="5079" indent="-457146">
              <a:spcBef>
                <a:spcPts val="1415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above </a:t>
            </a:r>
            <a:r>
              <a:rPr sz="2400" spc="-5" dirty="0">
                <a:latin typeface="Arial"/>
                <a:cs typeface="Arial"/>
              </a:rPr>
              <a:t>narration throws </a:t>
            </a:r>
            <a:r>
              <a:rPr sz="2400" dirty="0">
                <a:latin typeface="Arial"/>
                <a:cs typeface="Arial"/>
              </a:rPr>
              <a:t>light on </a:t>
            </a:r>
            <a:r>
              <a:rPr sz="2400" spc="-5" dirty="0">
                <a:latin typeface="Arial"/>
                <a:cs typeface="Arial"/>
              </a:rPr>
              <a:t>the fact that the results  </a:t>
            </a:r>
            <a:r>
              <a:rPr sz="2400" dirty="0">
                <a:latin typeface="Arial"/>
                <a:cs typeface="Arial"/>
              </a:rPr>
              <a:t>of a research </a:t>
            </a:r>
            <a:r>
              <a:rPr sz="2400" spc="-5" dirty="0">
                <a:latin typeface="Arial"/>
                <a:cs typeface="Arial"/>
              </a:rPr>
              <a:t>investigation </a:t>
            </a:r>
            <a:r>
              <a:rPr sz="2400" dirty="0">
                <a:latin typeface="Arial"/>
                <a:cs typeface="Arial"/>
              </a:rPr>
              <a:t>can be </a:t>
            </a:r>
            <a:r>
              <a:rPr sz="2400" spc="-5" dirty="0">
                <a:latin typeface="Arial"/>
                <a:cs typeface="Arial"/>
              </a:rPr>
              <a:t>presented </a:t>
            </a:r>
            <a:r>
              <a:rPr sz="2400" dirty="0">
                <a:latin typeface="Arial"/>
                <a:cs typeface="Arial"/>
              </a:rPr>
              <a:t>in a number  of ways </a:t>
            </a:r>
            <a:r>
              <a:rPr sz="2400" spc="-5" dirty="0">
                <a:latin typeface="Arial"/>
                <a:cs typeface="Arial"/>
              </a:rPr>
              <a:t>viz.,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technical report, </a:t>
            </a:r>
            <a:r>
              <a:rPr sz="2400" dirty="0">
                <a:latin typeface="Arial"/>
                <a:cs typeface="Arial"/>
              </a:rPr>
              <a:t>a popular </a:t>
            </a:r>
            <a:r>
              <a:rPr sz="2400" spc="-5" dirty="0">
                <a:latin typeface="Arial"/>
                <a:cs typeface="Arial"/>
              </a:rPr>
              <a:t>report, </a:t>
            </a:r>
            <a:r>
              <a:rPr sz="2400" dirty="0">
                <a:latin typeface="Arial"/>
                <a:cs typeface="Arial"/>
              </a:rPr>
              <a:t>an </a:t>
            </a:r>
            <a:r>
              <a:rPr sz="2400" spc="-5" dirty="0">
                <a:latin typeface="Arial"/>
                <a:cs typeface="Arial"/>
              </a:rPr>
              <a:t>article,  </a:t>
            </a:r>
            <a:r>
              <a:rPr sz="2400" dirty="0">
                <a:latin typeface="Arial"/>
                <a:cs typeface="Arial"/>
              </a:rPr>
              <a:t>a monograph or at </a:t>
            </a:r>
            <a:r>
              <a:rPr sz="2400" spc="-5" dirty="0">
                <a:latin typeface="Arial"/>
                <a:cs typeface="Arial"/>
              </a:rPr>
              <a:t>times </a:t>
            </a:r>
            <a:r>
              <a:rPr sz="2400" dirty="0">
                <a:latin typeface="Arial"/>
                <a:cs typeface="Arial"/>
              </a:rPr>
              <a:t>even in </a:t>
            </a:r>
            <a:r>
              <a:rPr sz="2400" spc="-5" dirty="0">
                <a:latin typeface="Arial"/>
                <a:cs typeface="Arial"/>
              </a:rPr>
              <a:t>the form </a:t>
            </a:r>
            <a:r>
              <a:rPr sz="2400" dirty="0">
                <a:latin typeface="Arial"/>
                <a:cs typeface="Arial"/>
              </a:rPr>
              <a:t>of oral  </a:t>
            </a:r>
            <a:r>
              <a:rPr sz="2400" spc="-5" dirty="0">
                <a:latin typeface="Arial"/>
                <a:cs typeface="Arial"/>
              </a:rPr>
              <a:t>presentation.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87716" y="6448256"/>
            <a:ext cx="2451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540" y="362204"/>
            <a:ext cx="8314690" cy="4061460"/>
          </a:xfrm>
          <a:prstGeom prst="rect">
            <a:avLst/>
          </a:prstGeom>
        </p:spPr>
        <p:txBody>
          <a:bodyPr vert="horz" wrap="square" lIns="0" tIns="204446" rIns="0" bIns="0" rtlCol="0">
            <a:spAutoFit/>
          </a:bodyPr>
          <a:lstStyle/>
          <a:p>
            <a:pPr marL="136509" algn="ctr">
              <a:spcBef>
                <a:spcPts val="1610"/>
              </a:spcBef>
            </a:pPr>
            <a:r>
              <a:rPr sz="2400" b="1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Types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Research</a:t>
            </a:r>
            <a:r>
              <a:rPr sz="2400" b="1" u="heavy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Report</a:t>
            </a:r>
            <a:endParaRPr sz="2400">
              <a:latin typeface="Arial"/>
              <a:cs typeface="Arial"/>
            </a:endParaRPr>
          </a:p>
          <a:p>
            <a:pPr marL="469845" marR="5715" indent="-457146">
              <a:lnSpc>
                <a:spcPct val="99200"/>
              </a:lnSpc>
              <a:spcBef>
                <a:spcPts val="1535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Which method(s)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presentation to </a:t>
            </a:r>
            <a:r>
              <a:rPr sz="2400" dirty="0">
                <a:latin typeface="Arial"/>
                <a:cs typeface="Arial"/>
              </a:rPr>
              <a:t>be used in a </a:t>
            </a:r>
            <a:r>
              <a:rPr sz="2400" spc="-5" dirty="0">
                <a:latin typeface="Arial"/>
                <a:cs typeface="Arial"/>
              </a:rPr>
              <a:t>particular  study </a:t>
            </a:r>
            <a:r>
              <a:rPr sz="2400" dirty="0">
                <a:latin typeface="Arial"/>
                <a:cs typeface="Arial"/>
              </a:rPr>
              <a:t>depends on </a:t>
            </a:r>
            <a:r>
              <a:rPr sz="2400" spc="-5" dirty="0">
                <a:latin typeface="Arial"/>
                <a:cs typeface="Arial"/>
              </a:rPr>
              <a:t>the circumstances </a:t>
            </a:r>
            <a:r>
              <a:rPr sz="2400" dirty="0">
                <a:latin typeface="Arial"/>
                <a:cs typeface="Arial"/>
              </a:rPr>
              <a:t>under which </a:t>
            </a:r>
            <a:r>
              <a:rPr sz="2400" spc="-5" dirty="0">
                <a:latin typeface="Arial"/>
                <a:cs typeface="Arial"/>
              </a:rPr>
              <a:t>the  study </a:t>
            </a:r>
            <a:r>
              <a:rPr sz="2400" dirty="0">
                <a:latin typeface="Arial"/>
                <a:cs typeface="Arial"/>
              </a:rPr>
              <a:t>arose and </a:t>
            </a:r>
            <a:r>
              <a:rPr sz="2400" spc="-5" dirty="0">
                <a:latin typeface="Arial"/>
                <a:cs typeface="Arial"/>
              </a:rPr>
              <a:t>the nature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results.</a:t>
            </a:r>
            <a:endParaRPr sz="2400">
              <a:latin typeface="Arial"/>
              <a:cs typeface="Arial"/>
            </a:endParaRPr>
          </a:p>
          <a:p>
            <a:pPr marL="469845" marR="90159" indent="-457146">
              <a:lnSpc>
                <a:spcPct val="100400"/>
              </a:lnSpc>
              <a:spcBef>
                <a:spcPts val="1404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technical </a:t>
            </a:r>
            <a:r>
              <a:rPr sz="2400" dirty="0">
                <a:latin typeface="Arial"/>
                <a:cs typeface="Arial"/>
              </a:rPr>
              <a:t>report is used whenever a </a:t>
            </a:r>
            <a:r>
              <a:rPr sz="2400" spc="-5" dirty="0">
                <a:latin typeface="Arial"/>
                <a:cs typeface="Arial"/>
              </a:rPr>
              <a:t>full written </a:t>
            </a:r>
            <a:r>
              <a:rPr sz="2400" dirty="0">
                <a:latin typeface="Arial"/>
                <a:cs typeface="Arial"/>
              </a:rPr>
              <a:t>report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  </a:t>
            </a:r>
            <a:r>
              <a:rPr sz="2400" spc="-5" dirty="0">
                <a:latin typeface="Arial"/>
                <a:cs typeface="Arial"/>
              </a:rPr>
              <a:t>the study </a:t>
            </a:r>
            <a:r>
              <a:rPr sz="2400" dirty="0">
                <a:latin typeface="Arial"/>
                <a:cs typeface="Arial"/>
              </a:rPr>
              <a:t>is required </a:t>
            </a:r>
            <a:r>
              <a:rPr sz="2400" spc="-5" dirty="0">
                <a:latin typeface="Arial"/>
                <a:cs typeface="Arial"/>
              </a:rPr>
              <a:t>whether for </a:t>
            </a:r>
            <a:r>
              <a:rPr sz="2400" dirty="0">
                <a:latin typeface="Arial"/>
                <a:cs typeface="Arial"/>
              </a:rPr>
              <a:t>recordkeeping or </a:t>
            </a:r>
            <a:r>
              <a:rPr sz="2400" spc="-5" dirty="0">
                <a:latin typeface="Arial"/>
                <a:cs typeface="Arial"/>
              </a:rPr>
              <a:t>for  </a:t>
            </a:r>
            <a:r>
              <a:rPr sz="2400" dirty="0">
                <a:latin typeface="Arial"/>
                <a:cs typeface="Arial"/>
              </a:rPr>
              <a:t>public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dissemination.</a:t>
            </a:r>
            <a:endParaRPr sz="2400">
              <a:latin typeface="Arial"/>
              <a:cs typeface="Arial"/>
            </a:endParaRPr>
          </a:p>
          <a:p>
            <a:pPr marL="469845" marR="5079" indent="-457146">
              <a:spcBef>
                <a:spcPts val="1439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dirty="0">
                <a:latin typeface="Arial"/>
                <a:cs typeface="Arial"/>
              </a:rPr>
              <a:t>A popular report is used if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research </a:t>
            </a:r>
            <a:r>
              <a:rPr sz="2400" spc="-5" dirty="0">
                <a:latin typeface="Arial"/>
                <a:cs typeface="Arial"/>
              </a:rPr>
              <a:t>results </a:t>
            </a:r>
            <a:r>
              <a:rPr sz="2400" dirty="0">
                <a:latin typeface="Arial"/>
                <a:cs typeface="Arial"/>
              </a:rPr>
              <a:t>have</a:t>
            </a:r>
            <a:r>
              <a:rPr sz="2400" spc="-2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policy  </a:t>
            </a:r>
            <a:r>
              <a:rPr sz="2400" spc="-5" dirty="0">
                <a:latin typeface="Arial"/>
                <a:cs typeface="Arial"/>
              </a:rPr>
              <a:t>implications.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87716" y="6448256"/>
            <a:ext cx="245110" cy="18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96">
              <a:lnSpc>
                <a:spcPts val="1425"/>
              </a:lnSpc>
            </a:pPr>
            <a:r>
              <a:rPr sz="1200" dirty="0">
                <a:solidFill>
                  <a:srgbClr val="898989"/>
                </a:solidFill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541" y="362205"/>
            <a:ext cx="7704455" cy="4798695"/>
          </a:xfrm>
          <a:prstGeom prst="rect">
            <a:avLst/>
          </a:prstGeom>
        </p:spPr>
        <p:txBody>
          <a:bodyPr vert="horz" wrap="square" lIns="0" tIns="204446" rIns="0" bIns="0" rtlCol="0">
            <a:spAutoFit/>
          </a:bodyPr>
          <a:lstStyle/>
          <a:p>
            <a:pPr marL="2347320">
              <a:spcBef>
                <a:spcPts val="1610"/>
              </a:spcBef>
            </a:pPr>
            <a:r>
              <a:rPr sz="2400" b="1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Types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Research</a:t>
            </a:r>
            <a:r>
              <a:rPr sz="2400" b="1" u="heavy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Report</a:t>
            </a:r>
            <a:endParaRPr sz="2400">
              <a:latin typeface="Arial"/>
              <a:cs typeface="Arial"/>
            </a:endParaRPr>
          </a:p>
          <a:p>
            <a:pPr marL="469845" marR="5079" indent="-457146">
              <a:lnSpc>
                <a:spcPts val="2810"/>
              </a:lnSpc>
              <a:spcBef>
                <a:spcPts val="1664"/>
              </a:spcBef>
              <a:buChar char="•"/>
              <a:tabLst>
                <a:tab pos="469210" algn="l"/>
                <a:tab pos="469845" algn="l"/>
              </a:tabLst>
            </a:pPr>
            <a:r>
              <a:rPr sz="2400" spc="-5" dirty="0">
                <a:latin typeface="Arial"/>
                <a:cs typeface="Arial"/>
              </a:rPr>
              <a:t>Reports </a:t>
            </a:r>
            <a:r>
              <a:rPr sz="2400" dirty="0">
                <a:latin typeface="Arial"/>
                <a:cs typeface="Arial"/>
              </a:rPr>
              <a:t>used in business </a:t>
            </a:r>
            <a:r>
              <a:rPr sz="2400" spc="-5" dirty="0">
                <a:latin typeface="Arial"/>
                <a:cs typeface="Arial"/>
              </a:rPr>
              <a:t>situtation </a:t>
            </a:r>
            <a:r>
              <a:rPr sz="2400" dirty="0">
                <a:latin typeface="Arial"/>
                <a:cs typeface="Arial"/>
              </a:rPr>
              <a:t>may be of various  </a:t>
            </a:r>
            <a:r>
              <a:rPr sz="2400" spc="-5" dirty="0">
                <a:latin typeface="Arial"/>
                <a:cs typeface="Arial"/>
              </a:rPr>
              <a:t>types. These reports </a:t>
            </a:r>
            <a:r>
              <a:rPr sz="2400" dirty="0">
                <a:latin typeface="Arial"/>
                <a:cs typeface="Arial"/>
              </a:rPr>
              <a:t>could be </a:t>
            </a:r>
            <a:r>
              <a:rPr sz="2400" spc="-5" dirty="0">
                <a:latin typeface="Arial"/>
                <a:cs typeface="Arial"/>
              </a:rPr>
              <a:t>classified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as:</a:t>
            </a:r>
            <a:endParaRPr sz="2400">
              <a:latin typeface="Arial"/>
              <a:cs typeface="Arial"/>
            </a:endParaRPr>
          </a:p>
          <a:p>
            <a:pPr marL="526988" indent="-514290">
              <a:spcBef>
                <a:spcPts val="1425"/>
              </a:spcBef>
              <a:buAutoNum type="romanLcParenR"/>
              <a:tabLst>
                <a:tab pos="526354" algn="l"/>
                <a:tab pos="526988" algn="l"/>
              </a:tabLst>
            </a:pPr>
            <a:r>
              <a:rPr sz="2400" spc="-5" dirty="0">
                <a:latin typeface="Arial"/>
                <a:cs typeface="Arial"/>
              </a:rPr>
              <a:t>Formal-informal</a:t>
            </a:r>
            <a:endParaRPr sz="2400">
              <a:latin typeface="Arial"/>
              <a:cs typeface="Arial"/>
            </a:endParaRPr>
          </a:p>
          <a:p>
            <a:pPr marL="526988" indent="-514290">
              <a:spcBef>
                <a:spcPts val="1420"/>
              </a:spcBef>
              <a:buAutoNum type="romanLcParenR"/>
              <a:tabLst>
                <a:tab pos="526354" algn="l"/>
                <a:tab pos="526988" algn="l"/>
              </a:tabLst>
            </a:pPr>
            <a:r>
              <a:rPr sz="2400" spc="-10" dirty="0">
                <a:latin typeface="Arial"/>
                <a:cs typeface="Arial"/>
              </a:rPr>
              <a:t>Written </a:t>
            </a:r>
            <a:r>
              <a:rPr sz="2400" dirty="0">
                <a:latin typeface="Arial"/>
                <a:cs typeface="Arial"/>
              </a:rPr>
              <a:t>–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oral</a:t>
            </a:r>
            <a:endParaRPr sz="2400">
              <a:latin typeface="Arial"/>
              <a:cs typeface="Arial"/>
            </a:endParaRPr>
          </a:p>
          <a:p>
            <a:pPr marL="526988" indent="-514290">
              <a:spcBef>
                <a:spcPts val="1415"/>
              </a:spcBef>
              <a:buAutoNum type="romanLcParenR"/>
              <a:tabLst>
                <a:tab pos="526354" algn="l"/>
                <a:tab pos="526988" algn="l"/>
              </a:tabLst>
            </a:pPr>
            <a:r>
              <a:rPr sz="2400" spc="-5" dirty="0">
                <a:latin typeface="Arial"/>
                <a:cs typeface="Arial"/>
              </a:rPr>
              <a:t>Internal </a:t>
            </a:r>
            <a:r>
              <a:rPr sz="2400" dirty="0">
                <a:latin typeface="Arial"/>
                <a:cs typeface="Arial"/>
              </a:rPr>
              <a:t>–</a:t>
            </a:r>
            <a:r>
              <a:rPr sz="2400" spc="-5" dirty="0">
                <a:latin typeface="Arial"/>
                <a:cs typeface="Arial"/>
              </a:rPr>
              <a:t> External</a:t>
            </a:r>
            <a:endParaRPr sz="2400">
              <a:latin typeface="Arial"/>
              <a:cs typeface="Arial"/>
            </a:endParaRPr>
          </a:p>
          <a:p>
            <a:pPr marL="526988" indent="-514290">
              <a:spcBef>
                <a:spcPts val="1439"/>
              </a:spcBef>
              <a:buAutoNum type="romanLcParenR"/>
              <a:tabLst>
                <a:tab pos="526354" algn="l"/>
                <a:tab pos="526988" algn="l"/>
              </a:tabLst>
            </a:pPr>
            <a:r>
              <a:rPr sz="2400" spc="-5" dirty="0">
                <a:latin typeface="Arial"/>
                <a:cs typeface="Arial"/>
              </a:rPr>
              <a:t>Short </a:t>
            </a:r>
            <a:r>
              <a:rPr sz="2400" dirty="0">
                <a:latin typeface="Arial"/>
                <a:cs typeface="Arial"/>
              </a:rPr>
              <a:t>–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long</a:t>
            </a:r>
            <a:endParaRPr sz="2400">
              <a:latin typeface="Arial"/>
              <a:cs typeface="Arial"/>
            </a:endParaRPr>
          </a:p>
          <a:p>
            <a:pPr marL="526988" indent="-514290">
              <a:spcBef>
                <a:spcPts val="1415"/>
              </a:spcBef>
              <a:buAutoNum type="romanLcParenR"/>
              <a:tabLst>
                <a:tab pos="526354" algn="l"/>
                <a:tab pos="526988" algn="l"/>
              </a:tabLst>
            </a:pPr>
            <a:r>
              <a:rPr sz="2400" spc="-5" dirty="0">
                <a:latin typeface="Arial"/>
                <a:cs typeface="Arial"/>
              </a:rPr>
              <a:t>Informational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analytical</a:t>
            </a:r>
            <a:endParaRPr sz="2400">
              <a:latin typeface="Arial"/>
              <a:cs typeface="Arial"/>
            </a:endParaRPr>
          </a:p>
          <a:p>
            <a:pPr marL="526988" indent="-514290">
              <a:spcBef>
                <a:spcPts val="1509"/>
              </a:spcBef>
              <a:buAutoNum type="romanLcParenR"/>
              <a:tabLst>
                <a:tab pos="526354" algn="l"/>
                <a:tab pos="526988" algn="l"/>
              </a:tabLst>
            </a:pPr>
            <a:r>
              <a:rPr sz="2400" spc="-30" dirty="0">
                <a:latin typeface="Arial"/>
                <a:cs typeface="Arial"/>
              </a:rPr>
              <a:t>Technical </a:t>
            </a:r>
            <a:r>
              <a:rPr sz="2400" dirty="0">
                <a:latin typeface="Arial"/>
                <a:cs typeface="Arial"/>
              </a:rPr>
              <a:t>–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popular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3376</Words>
  <Application>Microsoft Office PowerPoint</Application>
  <PresentationFormat>On-screen Show (4:3)</PresentationFormat>
  <Paragraphs>470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58</vt:i4>
      </vt:variant>
    </vt:vector>
  </HeadingPairs>
  <TitlesOfParts>
    <vt:vector size="60" baseType="lpstr">
      <vt:lpstr>Office Theme</vt:lpstr>
      <vt:lpstr>1_Office Theme</vt:lpstr>
      <vt:lpstr>Research Report </vt:lpstr>
      <vt:lpstr>Jornals Lead by A.K. Mishra </vt:lpstr>
      <vt:lpstr>What is a Research Report?</vt:lpstr>
      <vt:lpstr>What is a Research Report?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Types of Research Report</vt:lpstr>
      <vt:lpstr>PowerPoint Presentation</vt:lpstr>
      <vt:lpstr>PowerPoint Presentation</vt:lpstr>
      <vt:lpstr>PowerPoint Presentation</vt:lpstr>
      <vt:lpstr>Targeting Your Audience</vt:lpstr>
      <vt:lpstr>PowerPoint Presentation</vt:lpstr>
      <vt:lpstr>Procedure for writing</vt:lpstr>
      <vt:lpstr>Suggested Format (General )</vt:lpstr>
      <vt:lpstr>PowerPoint Presentation</vt:lpstr>
      <vt:lpstr>PowerPoint Presentation</vt:lpstr>
      <vt:lpstr>Important aspects to be considered  in each section/sub-section</vt:lpstr>
      <vt:lpstr>Important aspects to be considered  in each section/sub-section</vt:lpstr>
      <vt:lpstr>2. Introduction</vt:lpstr>
      <vt:lpstr>2. Introduction</vt:lpstr>
      <vt:lpstr>2. Introduction</vt:lpstr>
      <vt:lpstr>2. Introduction</vt:lpstr>
      <vt:lpstr>2. Introduction</vt:lpstr>
      <vt:lpstr>Important aspects to be considered  in each section/sub-section</vt:lpstr>
      <vt:lpstr>Objectives of LR (American University Library)</vt:lpstr>
      <vt:lpstr>An effective LR should include the following  characteristics (Levy &amp; Ellis, 2006)</vt:lpstr>
      <vt:lpstr>Stages of LR (Lyons, 2003)</vt:lpstr>
      <vt:lpstr>Management of Literature</vt:lpstr>
      <vt:lpstr>4. Research methodology (Will be discussed in  detail later)</vt:lpstr>
      <vt:lpstr>4. Research methodology</vt:lpstr>
      <vt:lpstr>Important aspects to be considered  in each section/sub-section</vt:lpstr>
      <vt:lpstr>What is Referencing?</vt:lpstr>
      <vt:lpstr>Referencing</vt:lpstr>
      <vt:lpstr>Citations in text</vt:lpstr>
      <vt:lpstr>Citations in text</vt:lpstr>
      <vt:lpstr>References and Bibliography</vt:lpstr>
      <vt:lpstr>References and Bibliography</vt:lpstr>
      <vt:lpstr>To be noted…</vt:lpstr>
      <vt:lpstr>Research Methodology</vt:lpstr>
      <vt:lpstr>Research Methodology</vt:lpstr>
      <vt:lpstr>Research Design</vt:lpstr>
      <vt:lpstr>Research Design</vt:lpstr>
      <vt:lpstr>Study Area</vt:lpstr>
      <vt:lpstr>Study Population</vt:lpstr>
      <vt:lpstr>Sample Selection</vt:lpstr>
      <vt:lpstr>Methods of Data Collection</vt:lpstr>
      <vt:lpstr>Data Analysis</vt:lpstr>
      <vt:lpstr>Results and Discussions</vt:lpstr>
      <vt:lpstr>Conclusion and  Recommendations</vt:lpstr>
      <vt:lpstr>Academic Paper Writing</vt:lpstr>
      <vt:lpstr>Contents of Journal Article</vt:lpstr>
      <vt:lpstr>General Contents of an Journal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Research Report?</dc:title>
  <dc:creator>MBMAN</dc:creator>
  <cp:lastModifiedBy>Dell</cp:lastModifiedBy>
  <cp:revision>5</cp:revision>
  <dcterms:created xsi:type="dcterms:W3CDTF">2020-07-02T15:32:54Z</dcterms:created>
  <dcterms:modified xsi:type="dcterms:W3CDTF">2024-02-27T14:09:21Z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2020-07-02T00:00:00Z</vt:filetime>
  </property>
</Properties>
</file>