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5143500" cx="9144000"/>
  <p:notesSz cx="6858000" cy="9144000"/>
  <p:embeddedFontLst>
    <p:embeddedFont>
      <p:font typeface="Raleway"/>
      <p:regular r:id="rId22"/>
      <p:bold r:id="rId23"/>
      <p:italic r:id="rId24"/>
      <p:boldItalic r:id="rId25"/>
    </p:embeddedFont>
    <p:embeddedFont>
      <p:font typeface="Lato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30" roundtripDataSignature="AMtx7mglnrSx3RXiZ7A3zDFG00QF5OvX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EE9D93D-AEB1-4DF5-B7B8-116863A4C8D4}">
  <a:tblStyle styleId="{2EE9D93D-AEB1-4DF5-B7B8-116863A4C8D4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Raleway-regular.fntdata"/><Relationship Id="rId21" Type="http://schemas.openxmlformats.org/officeDocument/2006/relationships/slide" Target="slides/slide15.xml"/><Relationship Id="rId24" Type="http://schemas.openxmlformats.org/officeDocument/2006/relationships/font" Target="fonts/Raleway-italic.fntdata"/><Relationship Id="rId23" Type="http://schemas.openxmlformats.org/officeDocument/2006/relationships/font" Target="fonts/Raleway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Lato-regular.fntdata"/><Relationship Id="rId25" Type="http://schemas.openxmlformats.org/officeDocument/2006/relationships/font" Target="fonts/Raleway-boldItalic.fntdata"/><Relationship Id="rId28" Type="http://schemas.openxmlformats.org/officeDocument/2006/relationships/font" Target="fonts/Lato-italic.fntdata"/><Relationship Id="rId27" Type="http://schemas.openxmlformats.org/officeDocument/2006/relationships/font" Target="fonts/Lato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Lato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0" Type="http://customschemas.google.com/relationships/presentationmetadata" Target="meta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8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0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3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p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Fecher, B., Friesike, S. (2014). Open Science: One Term, Five Schools of Thought. In: Bartling, S., Friesike, S. (eds) Opening Science. Springer, Cham. https://doi.org/10.1007/978-3-319-00026-8_2</a:t>
            </a:r>
            <a:endParaRPr/>
          </a:p>
        </p:txBody>
      </p:sp>
      <p:sp>
        <p:nvSpPr>
          <p:cNvPr id="75" name="Google Shape;75;p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eb28b6f0d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eb28b6f0d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eb28b6f0da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eb28b6f0da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6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7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3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3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3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oogle Shape;58;p32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9" name="Google Shape;59;p32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0" name="Google Shape;60;p32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1" name="Google Shape;61;p32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2" name="Google Shape;62;p3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2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" name="Google Shape;20;p2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" name="Google Shape;21;p2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2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2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2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26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" name="Google Shape;27;p26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" name="Google Shape;28;p26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" name="Google Shape;29;p2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26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26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2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7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5" name="Google Shape;35;p2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Google Shape;37;p2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" name="Google Shape;38;p28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28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2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Google Shape;42;p29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3" name="Google Shape;43;p29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2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0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" name="Google Shape;47;p3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30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9" name="Google Shape;49;p30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3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3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Google Shape;53;p3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4" name="Google Shape;54;p31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5" name="Google Shape;55;p31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6" name="Google Shape;56;p3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22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2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orcid.org/0000-0003-1374-6015" TargetMode="External"/><Relationship Id="rId4" Type="http://schemas.openxmlformats.org/officeDocument/2006/relationships/image" Target="../media/image3.jpg"/><Relationship Id="rId5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doi.org/10.3389/frma.2022.912456" TargetMode="External"/><Relationship Id="rId4" Type="http://schemas.openxmlformats.org/officeDocument/2006/relationships/image" Target="../media/image5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i.org/10.1007/978-3-319-00026-8_2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8148"/>
              <a:buNone/>
            </a:pPr>
            <a:r>
              <a:rPr lang="en-US"/>
              <a:t>FAIRness, openness and its impact </a:t>
            </a:r>
            <a:r>
              <a:rPr lang="en-US" sz="3600"/>
              <a:t>  </a:t>
            </a:r>
            <a:endParaRPr sz="3600"/>
          </a:p>
        </p:txBody>
      </p:sp>
      <p:sp>
        <p:nvSpPr>
          <p:cNvPr id="68" name="Google Shape;68;p1"/>
          <p:cNvSpPr txBox="1"/>
          <p:nvPr>
            <p:ph idx="1" type="subTitle"/>
          </p:nvPr>
        </p:nvSpPr>
        <p:spPr>
          <a:xfrm>
            <a:off x="2390275" y="1988225"/>
            <a:ext cx="6331500" cy="2642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Nottingham Trent University Open Research Workshop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10th July 2024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Hugh Shanahan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Professor of Open Science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Royal Holloway, University of London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https://orcid.org/0000-0003-1374-6015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DOI for this talk 10.5281/zenodo.12706153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Licence - </a:t>
            </a:r>
            <a:r>
              <a:rPr lang="en-US"/>
              <a:t>Creative Commons Attribution 4.0 International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69" name="Google Shape;6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450" y="630225"/>
            <a:ext cx="2318824" cy="1158187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"/>
          <p:cNvSpPr txBox="1"/>
          <p:nvPr/>
        </p:nvSpPr>
        <p:spPr>
          <a:xfrm>
            <a:off x="324713" y="4499675"/>
            <a:ext cx="1812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URL for this talk</a:t>
            </a:r>
            <a:endParaRPr b="0" i="0" sz="1800" u="none" cap="none" strike="noStrike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71" name="Google Shape;71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450" y="2110587"/>
            <a:ext cx="2066925" cy="206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People are valued</a:t>
            </a:r>
            <a:endParaRPr/>
          </a:p>
        </p:txBody>
      </p:sp>
      <p:sp>
        <p:nvSpPr>
          <p:cNvPr id="157" name="Google Shape;157;p8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A set of roles become important particularly 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Data Stewards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Research Software Engineers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Researchers who don’t focus on papers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Training becomes essential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9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From geekery to something else</a:t>
            </a:r>
            <a:endParaRPr/>
          </a:p>
        </p:txBody>
      </p:sp>
      <p:sp>
        <p:nvSpPr>
          <p:cNvPr id="163" name="Google Shape;163;p9"/>
          <p:cNvSpPr/>
          <p:nvPr/>
        </p:nvSpPr>
        <p:spPr>
          <a:xfrm>
            <a:off x="510363" y="1396409"/>
            <a:ext cx="1580707" cy="822251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00244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Transparency </a:t>
            </a:r>
            <a:endParaRPr/>
          </a:p>
        </p:txBody>
      </p:sp>
      <p:cxnSp>
        <p:nvCxnSpPr>
          <p:cNvPr id="164" name="Google Shape;164;p9"/>
          <p:cNvCxnSpPr>
            <a:stCxn id="163" idx="3"/>
          </p:cNvCxnSpPr>
          <p:nvPr/>
        </p:nvCxnSpPr>
        <p:spPr>
          <a:xfrm>
            <a:off x="2091070" y="1807535"/>
            <a:ext cx="1212000" cy="885900"/>
          </a:xfrm>
          <a:prstGeom prst="straightConnector1">
            <a:avLst/>
          </a:prstGeom>
          <a:noFill/>
          <a:ln cap="flat" cmpd="sng" w="38100">
            <a:solidFill>
              <a:srgbClr val="00549A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65" name="Google Shape;165;p9"/>
          <p:cNvSpPr/>
          <p:nvPr/>
        </p:nvSpPr>
        <p:spPr>
          <a:xfrm>
            <a:off x="3303181" y="2282455"/>
            <a:ext cx="1580707" cy="822251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00244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Equity</a:t>
            </a:r>
            <a:endParaRPr/>
          </a:p>
        </p:txBody>
      </p:sp>
      <p:cxnSp>
        <p:nvCxnSpPr>
          <p:cNvPr id="166" name="Google Shape;166;p9"/>
          <p:cNvCxnSpPr/>
          <p:nvPr/>
        </p:nvCxnSpPr>
        <p:spPr>
          <a:xfrm>
            <a:off x="4883888" y="2693580"/>
            <a:ext cx="1212111" cy="886046"/>
          </a:xfrm>
          <a:prstGeom prst="straightConnector1">
            <a:avLst/>
          </a:prstGeom>
          <a:noFill/>
          <a:ln cap="flat" cmpd="sng" w="38100">
            <a:solidFill>
              <a:srgbClr val="00549A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67" name="Google Shape;167;p9"/>
          <p:cNvSpPr/>
          <p:nvPr/>
        </p:nvSpPr>
        <p:spPr>
          <a:xfrm>
            <a:off x="6103087" y="3221665"/>
            <a:ext cx="1580707" cy="822251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00244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Justice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0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Accessibility – tougher than you think</a:t>
            </a:r>
            <a:endParaRPr/>
          </a:p>
        </p:txBody>
      </p:sp>
      <p:sp>
        <p:nvSpPr>
          <p:cNvPr id="173" name="Google Shape;173;p10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All this predicated on assumptions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It’s all digital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We all have really good broadband connectivity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Not Necessarily True!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Access to Open Research resources</a:t>
            </a:r>
            <a:endParaRPr/>
          </a:p>
        </p:txBody>
      </p:sp>
      <p:sp>
        <p:nvSpPr>
          <p:cNvPr id="179" name="Google Shape;179;p11"/>
          <p:cNvSpPr txBox="1"/>
          <p:nvPr>
            <p:ph idx="1" type="body"/>
          </p:nvPr>
        </p:nvSpPr>
        <p:spPr>
          <a:xfrm>
            <a:off x="3600892" y="1672820"/>
            <a:ext cx="5130819" cy="292535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Access to Open Research resources varies across countries.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(ICT4D people – well d’uh)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More likely to get a time out if you are based in e.g. Sudan. 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Work pioneered by Louise Bezuidenhout, CWTS, University of Leiden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https://doi.org/10.3389/frma.2022.912456 </a:t>
            </a:r>
            <a:endParaRPr/>
          </a:p>
        </p:txBody>
      </p:sp>
      <p:pic>
        <p:nvPicPr>
          <p:cNvPr descr="A graph of a graph&#10;&#10;Description automatically generated" id="180" name="Google Shape;180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12289" y="1502734"/>
            <a:ext cx="2617680" cy="29253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2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i="1" lang="en-US"/>
              <a:t>Nobody said it would be easy,</a:t>
            </a:r>
            <a:br>
              <a:rPr i="1" lang="en-US"/>
            </a:br>
            <a:r>
              <a:rPr i="1" lang="en-US"/>
              <a:t>But no one said it would be this hard</a:t>
            </a:r>
            <a:br>
              <a:rPr lang="en-US"/>
            </a:br>
            <a:r>
              <a:rPr lang="en-US" sz="2000"/>
              <a:t>(Sheryl Crow – Tuesday Night Music Club, 1993)</a:t>
            </a:r>
            <a:endParaRPr/>
          </a:p>
        </p:txBody>
      </p:sp>
      <p:sp>
        <p:nvSpPr>
          <p:cNvPr id="186" name="Google Shape;186;p12"/>
          <p:cNvSpPr txBox="1"/>
          <p:nvPr>
            <p:ph idx="1" type="body"/>
          </p:nvPr>
        </p:nvSpPr>
        <p:spPr>
          <a:xfrm>
            <a:off x="248093" y="2055628"/>
            <a:ext cx="8483619" cy="25425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Easy to get down-heartened.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Fecher et al paper (2014) 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“In many instances Open Science appears to be somewhat like the proverbial electric car—an indeed sensible but expenseful thing which would do better to be parked in the neighbor’s garage; an idea everybody agrees upon but urges others to take the first step for”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3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i="1" lang="en-US"/>
              <a:t>But look how far we’ve come</a:t>
            </a:r>
            <a:endParaRPr i="1"/>
          </a:p>
        </p:txBody>
      </p:sp>
      <p:sp>
        <p:nvSpPr>
          <p:cNvPr id="192" name="Google Shape;192;p13"/>
          <p:cNvSpPr txBox="1"/>
          <p:nvPr>
            <p:ph idx="1" type="body"/>
          </p:nvPr>
        </p:nvSpPr>
        <p:spPr>
          <a:xfrm>
            <a:off x="2410112" y="1595776"/>
            <a:ext cx="6321600" cy="24091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FAIR data principles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Wide-spread adoption of tools such as GitHub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Recognition of Data Stewardship and RSE roles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OA progress (slowly……)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Data Management Plans essential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Reproducibility idenitifed as important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Rise of Metascience as a discipline.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93" name="Google Shape;193;p13"/>
          <p:cNvSpPr txBox="1"/>
          <p:nvPr/>
        </p:nvSpPr>
        <p:spPr>
          <a:xfrm>
            <a:off x="4699591" y="4004930"/>
            <a:ext cx="276389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I’m buying an EV this Autumn….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"/>
          <p:cNvSpPr txBox="1"/>
          <p:nvPr>
            <p:ph idx="12" type="sldNum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>
                <a:solidFill>
                  <a:srgbClr val="93939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>
              <a:solidFill>
                <a:srgbClr val="93939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2"/>
          <p:cNvSpPr txBox="1"/>
          <p:nvPr>
            <p:ph idx="4294967295" type="body"/>
          </p:nvPr>
        </p:nvSpPr>
        <p:spPr>
          <a:xfrm>
            <a:off x="37744" y="0"/>
            <a:ext cx="3150729" cy="172822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1800"/>
              <a:buNone/>
            </a:pPr>
            <a:r>
              <a:rPr b="1" lang="en-US" sz="3225">
                <a:solidFill>
                  <a:schemeClr val="accent1"/>
                </a:solidFill>
              </a:rPr>
              <a:t>Many Paths to Open Research</a:t>
            </a:r>
            <a:endParaRPr b="1" sz="3225">
              <a:solidFill>
                <a:schemeClr val="accent1"/>
              </a:solidFill>
            </a:endParaRPr>
          </a:p>
        </p:txBody>
      </p:sp>
      <p:sp>
        <p:nvSpPr>
          <p:cNvPr id="79" name="Google Shape;79;p2"/>
          <p:cNvSpPr txBox="1"/>
          <p:nvPr/>
        </p:nvSpPr>
        <p:spPr>
          <a:xfrm>
            <a:off x="269325" y="4672012"/>
            <a:ext cx="7937325" cy="438559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Diagram adapted from Fecher, B., Friesike, S. (2014). Open Science: One Term, Five Schools of Thought. In: Bartling, S., Friesike, S. (eds) Opening Science. Springer, Cham. </a:t>
            </a:r>
            <a:r>
              <a:rPr b="0" i="0" lang="en-US" sz="9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https://doi.org/10.1007/978-3-319-00026-8_2</a:t>
            </a:r>
            <a:r>
              <a:rPr b="0" i="0" lang="en-US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(CC BY NC) Reproduced with permission M. Teperek (2024).</a:t>
            </a:r>
            <a:endParaRPr b="0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0" name="Google Shape;80;p2"/>
          <p:cNvGrpSpPr/>
          <p:nvPr/>
        </p:nvGrpSpPr>
        <p:grpSpPr>
          <a:xfrm>
            <a:off x="3411319" y="2389519"/>
            <a:ext cx="2057420" cy="914366"/>
            <a:chOff x="4842547" y="3054629"/>
            <a:chExt cx="2875500" cy="1345200"/>
          </a:xfrm>
        </p:grpSpPr>
        <p:sp>
          <p:nvSpPr>
            <p:cNvPr id="81" name="Google Shape;81;p2"/>
            <p:cNvSpPr/>
            <p:nvPr/>
          </p:nvSpPr>
          <p:spPr>
            <a:xfrm>
              <a:off x="4842547" y="3054629"/>
              <a:ext cx="2875500" cy="1345200"/>
            </a:xfrm>
            <a:prstGeom prst="roundRect">
              <a:avLst>
                <a:gd fmla="val 49996" name="adj"/>
              </a:avLst>
            </a:prstGeom>
            <a:solidFill>
              <a:schemeClr val="lt2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50" lIns="68550" spcFirstLastPara="1" rIns="68550" wrap="square" tIns="685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2"/>
            <p:cNvSpPr txBox="1"/>
            <p:nvPr/>
          </p:nvSpPr>
          <p:spPr>
            <a:xfrm>
              <a:off x="5091875" y="3075135"/>
              <a:ext cx="2442600" cy="826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8550" lIns="68550" spcFirstLastPara="1" rIns="685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FAIR Data and Open Research</a:t>
              </a:r>
              <a:endPara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83" name="Google Shape;83;p2"/>
          <p:cNvGraphicFramePr/>
          <p:nvPr/>
        </p:nvGraphicFramePr>
        <p:xfrm>
          <a:off x="5946600" y="349130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{2EE9D93D-AEB1-4DF5-B7B8-116863A4C8D4}</a:tableStyleId>
              </a:tblPr>
              <a:tblGrid>
                <a:gridCol w="1331675"/>
              </a:tblGrid>
              <a:tr h="297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chemeClr val="lt1"/>
                          </a:solidFill>
                        </a:rPr>
                        <a:t>Public School</a:t>
                      </a:r>
                      <a:endParaRPr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68575" marB="68575" marR="68575" marL="68575">
                    <a:solidFill>
                      <a:schemeClr val="dk1"/>
                    </a:solidFill>
                  </a:tcPr>
                </a:tc>
              </a:tr>
              <a:tr h="617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/>
                        <a:t>Science must be accessible to citizens</a:t>
                      </a:r>
                      <a:endParaRPr sz="1100" u="none" cap="none" strike="noStrike"/>
                    </a:p>
                  </a:txBody>
                  <a:tcPr marT="68575" marB="68575" marR="68575" marL="68575"/>
                </a:tc>
              </a:tr>
            </a:tbl>
          </a:graphicData>
        </a:graphic>
      </p:graphicFrame>
      <p:graphicFrame>
        <p:nvGraphicFramePr>
          <p:cNvPr id="84" name="Google Shape;84;p2"/>
          <p:cNvGraphicFramePr/>
          <p:nvPr/>
        </p:nvGraphicFramePr>
        <p:xfrm>
          <a:off x="3893428" y="19374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{2EE9D93D-AEB1-4DF5-B7B8-116863A4C8D4}</a:tableStyleId>
              </a:tblPr>
              <a:tblGrid>
                <a:gridCol w="1331675"/>
              </a:tblGrid>
              <a:tr h="457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chemeClr val="lt1"/>
                          </a:solidFill>
                        </a:rPr>
                        <a:t>Infrastructure School</a:t>
                      </a:r>
                      <a:endParaRPr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68575" marB="68575" marR="68575" marL="68575">
                    <a:solidFill>
                      <a:schemeClr val="dk1"/>
                    </a:solidFill>
                  </a:tcPr>
                </a:tc>
              </a:tr>
              <a:tr h="777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/>
                        <a:t>Tools and services are needed to make research efficient and collaborative</a:t>
                      </a:r>
                      <a:endParaRPr sz="1100" u="none" cap="none" strike="noStrike"/>
                    </a:p>
                  </a:txBody>
                  <a:tcPr marT="68575" marB="68575" marR="68575" marL="68575"/>
                </a:tc>
              </a:tr>
            </a:tbl>
          </a:graphicData>
        </a:graphic>
      </p:graphicFrame>
      <p:graphicFrame>
        <p:nvGraphicFramePr>
          <p:cNvPr id="85" name="Google Shape;85;p2"/>
          <p:cNvGraphicFramePr/>
          <p:nvPr/>
        </p:nvGraphicFramePr>
        <p:xfrm>
          <a:off x="1327144" y="1728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{2EE9D93D-AEB1-4DF5-B7B8-116863A4C8D4}</a:tableStyleId>
              </a:tblPr>
              <a:tblGrid>
                <a:gridCol w="1331675"/>
              </a:tblGrid>
              <a:tr h="297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chemeClr val="lt1"/>
                          </a:solidFill>
                        </a:rPr>
                        <a:t>Pragmatic School</a:t>
                      </a:r>
                      <a:endParaRPr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68575" marB="68575" marR="68575" marL="68575">
                    <a:solidFill>
                      <a:schemeClr val="dk1"/>
                    </a:solidFill>
                  </a:tcPr>
                </a:tc>
              </a:tr>
              <a:tr h="777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/>
                        <a:t>Knowledge creation is more efficient if researchers collaborate</a:t>
                      </a:r>
                      <a:endParaRPr sz="1100" u="none" cap="none" strike="noStrike"/>
                    </a:p>
                  </a:txBody>
                  <a:tcPr marT="68575" marB="68575" marR="68575" marL="68575"/>
                </a:tc>
              </a:tr>
            </a:tbl>
          </a:graphicData>
        </a:graphic>
      </p:graphicFrame>
      <p:graphicFrame>
        <p:nvGraphicFramePr>
          <p:cNvPr id="86" name="Google Shape;86;p2"/>
          <p:cNvGraphicFramePr/>
          <p:nvPr/>
        </p:nvGraphicFramePr>
        <p:xfrm>
          <a:off x="1644769" y="335544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{2EE9D93D-AEB1-4DF5-B7B8-116863A4C8D4}</a:tableStyleId>
              </a:tblPr>
              <a:tblGrid>
                <a:gridCol w="1331675"/>
              </a:tblGrid>
              <a:tr h="297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chemeClr val="lt1"/>
                          </a:solidFill>
                        </a:rPr>
                        <a:t>Democratic School</a:t>
                      </a:r>
                      <a:endParaRPr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68575" marB="68575" marR="68575" marL="68575">
                    <a:solidFill>
                      <a:schemeClr val="dk1"/>
                    </a:solidFill>
                  </a:tcPr>
                </a:tc>
              </a:tr>
              <a:tr h="777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/>
                        <a:t>Access to knowledge should be equal and free to everyone</a:t>
                      </a:r>
                      <a:endParaRPr sz="1100" u="none" cap="none" strike="noStrike"/>
                    </a:p>
                  </a:txBody>
                  <a:tcPr marT="68575" marB="68575" marR="68575" marL="68575"/>
                </a:tc>
              </a:tr>
            </a:tbl>
          </a:graphicData>
        </a:graphic>
      </p:graphicFrame>
      <p:graphicFrame>
        <p:nvGraphicFramePr>
          <p:cNvPr id="87" name="Google Shape;87;p2"/>
          <p:cNvGraphicFramePr/>
          <p:nvPr/>
        </p:nvGraphicFramePr>
        <p:xfrm>
          <a:off x="6512344" y="151472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{2EE9D93D-AEB1-4DF5-B7B8-116863A4C8D4}</a:tableStyleId>
              </a:tblPr>
              <a:tblGrid>
                <a:gridCol w="1331675"/>
              </a:tblGrid>
              <a:tr h="457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chemeClr val="lt1"/>
                          </a:solidFill>
                        </a:rPr>
                        <a:t>Measurement School</a:t>
                      </a:r>
                      <a:endParaRPr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68575" marB="68575" marR="68575" marL="68575">
                    <a:solidFill>
                      <a:schemeClr val="dk1"/>
                    </a:solidFill>
                  </a:tcPr>
                </a:tc>
              </a:tr>
              <a:tr h="937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chemeClr val="folHlink"/>
                          </a:solidFill>
                        </a:rPr>
                        <a:t>Alternative ways to measure impact of scientific contributions need to be developed</a:t>
                      </a:r>
                      <a:endParaRPr sz="1100" u="none" cap="none" strike="noStrike"/>
                    </a:p>
                  </a:txBody>
                  <a:tcPr marT="68575" marB="68575" marR="68575" marL="68575"/>
                </a:tc>
              </a:tr>
            </a:tbl>
          </a:graphicData>
        </a:graphic>
      </p:graphicFrame>
      <p:sp>
        <p:nvSpPr>
          <p:cNvPr id="88" name="Google Shape;88;p2"/>
          <p:cNvSpPr/>
          <p:nvPr/>
        </p:nvSpPr>
        <p:spPr>
          <a:xfrm rot="5400000">
            <a:off x="4270360" y="1762856"/>
            <a:ext cx="577800" cy="382725"/>
          </a:xfrm>
          <a:prstGeom prst="stripedRightArrow">
            <a:avLst>
              <a:gd fmla="val 50000" name="adj1"/>
              <a:gd fmla="val 60562" name="adj2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50" lIns="68550" spcFirstLastPara="1" rIns="68550" wrap="square" tIns="685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2"/>
          <p:cNvSpPr/>
          <p:nvPr/>
        </p:nvSpPr>
        <p:spPr>
          <a:xfrm rot="9748936">
            <a:off x="5795050" y="2263835"/>
            <a:ext cx="577823" cy="382700"/>
          </a:xfrm>
          <a:prstGeom prst="stripedRightArrow">
            <a:avLst>
              <a:gd fmla="val 50000" name="adj1"/>
              <a:gd fmla="val 60562" name="adj2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50" lIns="68550" spcFirstLastPara="1" rIns="68550" wrap="square" tIns="685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2"/>
          <p:cNvSpPr/>
          <p:nvPr/>
        </p:nvSpPr>
        <p:spPr>
          <a:xfrm rot="-8722528">
            <a:off x="5439604" y="2955619"/>
            <a:ext cx="658136" cy="382652"/>
          </a:xfrm>
          <a:prstGeom prst="stripedRightArrow">
            <a:avLst>
              <a:gd fmla="val 50000" name="adj1"/>
              <a:gd fmla="val 60562" name="adj2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50" lIns="68550" spcFirstLastPara="1" rIns="68550" wrap="square" tIns="685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2"/>
          <p:cNvSpPr/>
          <p:nvPr/>
        </p:nvSpPr>
        <p:spPr>
          <a:xfrm rot="1183420">
            <a:off x="2799472" y="2263810"/>
            <a:ext cx="658031" cy="382753"/>
          </a:xfrm>
          <a:prstGeom prst="stripedRightArrow">
            <a:avLst>
              <a:gd fmla="val 50000" name="adj1"/>
              <a:gd fmla="val 60562" name="adj2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50" lIns="68550" spcFirstLastPara="1" rIns="68550" wrap="square" tIns="685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"/>
          <p:cNvSpPr/>
          <p:nvPr/>
        </p:nvSpPr>
        <p:spPr>
          <a:xfrm rot="-2701662">
            <a:off x="3015286" y="3199315"/>
            <a:ext cx="658034" cy="382793"/>
          </a:xfrm>
          <a:prstGeom prst="stripedRightArrow">
            <a:avLst>
              <a:gd fmla="val 50000" name="adj1"/>
              <a:gd fmla="val 60562" name="adj2"/>
            </a:avLst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50" lIns="68550" spcFirstLastPara="1" rIns="68550" wrap="square" tIns="685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What do we mean by FAIR data?</a:t>
            </a:r>
            <a:endParaRPr/>
          </a:p>
        </p:txBody>
      </p:sp>
      <p:pic>
        <p:nvPicPr>
          <p:cNvPr descr="A hand cursor and gears&#10;&#10;Description automatically generated" id="98" name="Google Shape;9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3711" y="1439403"/>
            <a:ext cx="7772400" cy="2641401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3"/>
          <p:cNvSpPr txBox="1"/>
          <p:nvPr/>
        </p:nvSpPr>
        <p:spPr>
          <a:xfrm>
            <a:off x="4770127" y="4308857"/>
            <a:ext cx="395172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Taken from https://roadtofair.hypotheses.org/47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FAIR Data principles, Open Data, Open Research – the TL;DR</a:t>
            </a:r>
            <a:endParaRPr/>
          </a:p>
        </p:txBody>
      </p:sp>
      <p:sp>
        <p:nvSpPr>
          <p:cNvPr id="105" name="Google Shape;105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FAIR - a set of principles (not standards!) for the efficient sharing of data.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Open data – data that is openly downloadable to anyone with an internet connection.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Open Research – transparency in the process of doing research.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Data can be FAIR and not Open and vice-vearsa.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Ideally – Open data should be FAIR.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eb28b6f0da_0_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Open != FAIR Eh???</a:t>
            </a:r>
            <a:endParaRPr/>
          </a:p>
        </p:txBody>
      </p:sp>
      <p:sp>
        <p:nvSpPr>
          <p:cNvPr id="111" name="Google Shape;111;g2eb28b6f0da_0_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Example Open, not FAIR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 put this talk onto a google drive, </a:t>
            </a:r>
            <a:r>
              <a:rPr lang="en-US"/>
              <a:t>everyone</a:t>
            </a:r>
            <a:r>
              <a:rPr lang="en-US"/>
              <a:t> can access it but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no one can find it (easily)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there’s no annotation of it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there’s no licence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it uses a proprietary standard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eb28b6f0da_0_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FAIR, not Open Example</a:t>
            </a:r>
            <a:endParaRPr/>
          </a:p>
        </p:txBody>
      </p:sp>
      <p:sp>
        <p:nvSpPr>
          <p:cNvPr id="117" name="Google Shape;117;g2eb28b6f0da_0_6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Two labs working together on a commercial basis.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Data is annotated and has Persistent Identifiers.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The two labs can </a:t>
            </a:r>
            <a:r>
              <a:rPr lang="en-US"/>
              <a:t>reuse the data.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Data is interoperable (uses a well understood standard)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Data can only be accessed through secure log in.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Never published.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Impacts</a:t>
            </a:r>
            <a:endParaRPr/>
          </a:p>
        </p:txBody>
      </p:sp>
      <p:sp>
        <p:nvSpPr>
          <p:cNvPr id="123" name="Google Shape;123;p5"/>
          <p:cNvSpPr txBox="1"/>
          <p:nvPr>
            <p:ph idx="1" type="body"/>
          </p:nvPr>
        </p:nvSpPr>
        <p:spPr>
          <a:xfrm>
            <a:off x="2410112" y="1595776"/>
            <a:ext cx="6129589" cy="71010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Research goes from something linear …</a:t>
            </a:r>
            <a:endParaRPr/>
          </a:p>
        </p:txBody>
      </p:sp>
      <p:grpSp>
        <p:nvGrpSpPr>
          <p:cNvPr id="124" name="Google Shape;124;p5"/>
          <p:cNvGrpSpPr/>
          <p:nvPr/>
        </p:nvGrpSpPr>
        <p:grpSpPr>
          <a:xfrm>
            <a:off x="1524000" y="2376139"/>
            <a:ext cx="6095999" cy="1106450"/>
            <a:chOff x="0" y="1836389"/>
            <a:chExt cx="6095999" cy="1106450"/>
          </a:xfrm>
        </p:grpSpPr>
        <p:sp>
          <p:nvSpPr>
            <p:cNvPr id="125" name="Google Shape;125;p5"/>
            <p:cNvSpPr/>
            <p:nvPr/>
          </p:nvSpPr>
          <p:spPr>
            <a:xfrm>
              <a:off x="0" y="1844767"/>
              <a:ext cx="1171277" cy="1098072"/>
            </a:xfrm>
            <a:prstGeom prst="roundRect">
              <a:avLst>
                <a:gd fmla="val 10000" name="adj"/>
              </a:avLst>
            </a:prstGeom>
            <a:solidFill>
              <a:srgbClr val="00579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5"/>
            <p:cNvSpPr txBox="1"/>
            <p:nvPr/>
          </p:nvSpPr>
          <p:spPr>
            <a:xfrm>
              <a:off x="32161" y="1876928"/>
              <a:ext cx="1106955" cy="10337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Formulate the research question</a:t>
              </a:r>
              <a:endParaRPr/>
            </a:p>
          </p:txBody>
        </p:sp>
        <p:sp>
          <p:nvSpPr>
            <p:cNvPr id="127" name="Google Shape;127;p5"/>
            <p:cNvSpPr/>
            <p:nvPr/>
          </p:nvSpPr>
          <p:spPr>
            <a:xfrm>
              <a:off x="1283758" y="2248565"/>
              <a:ext cx="238459" cy="290476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A8B3C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5"/>
            <p:cNvSpPr txBox="1"/>
            <p:nvPr/>
          </p:nvSpPr>
          <p:spPr>
            <a:xfrm>
              <a:off x="1283758" y="2306660"/>
              <a:ext cx="166921" cy="1742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5"/>
            <p:cNvSpPr/>
            <p:nvPr/>
          </p:nvSpPr>
          <p:spPr>
            <a:xfrm>
              <a:off x="1621201" y="1844767"/>
              <a:ext cx="1171277" cy="1098072"/>
            </a:xfrm>
            <a:prstGeom prst="roundRect">
              <a:avLst>
                <a:gd fmla="val 10000" name="adj"/>
              </a:avLst>
            </a:prstGeom>
            <a:solidFill>
              <a:srgbClr val="00579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5"/>
            <p:cNvSpPr txBox="1"/>
            <p:nvPr/>
          </p:nvSpPr>
          <p:spPr>
            <a:xfrm>
              <a:off x="1653362" y="1876928"/>
              <a:ext cx="1106955" cy="10337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Gather the data</a:t>
              </a:r>
              <a:endParaRPr/>
            </a:p>
          </p:txBody>
        </p:sp>
        <p:sp>
          <p:nvSpPr>
            <p:cNvPr id="131" name="Google Shape;131;p5"/>
            <p:cNvSpPr/>
            <p:nvPr/>
          </p:nvSpPr>
          <p:spPr>
            <a:xfrm>
              <a:off x="2914149" y="2248565"/>
              <a:ext cx="257942" cy="290476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A8B3C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5"/>
            <p:cNvSpPr txBox="1"/>
            <p:nvPr/>
          </p:nvSpPr>
          <p:spPr>
            <a:xfrm>
              <a:off x="2914149" y="2306660"/>
              <a:ext cx="180559" cy="1742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5"/>
            <p:cNvSpPr/>
            <p:nvPr/>
          </p:nvSpPr>
          <p:spPr>
            <a:xfrm>
              <a:off x="3279163" y="1844767"/>
              <a:ext cx="1171277" cy="1098072"/>
            </a:xfrm>
            <a:prstGeom prst="roundRect">
              <a:avLst>
                <a:gd fmla="val 10000" name="adj"/>
              </a:avLst>
            </a:prstGeom>
            <a:solidFill>
              <a:srgbClr val="00579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5"/>
            <p:cNvSpPr txBox="1"/>
            <p:nvPr/>
          </p:nvSpPr>
          <p:spPr>
            <a:xfrm>
              <a:off x="3311324" y="1876928"/>
              <a:ext cx="1106955" cy="10337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Analyse the data</a:t>
              </a:r>
              <a:endParaRPr/>
            </a:p>
          </p:txBody>
        </p:sp>
        <p:sp>
          <p:nvSpPr>
            <p:cNvPr id="135" name="Google Shape;135;p5"/>
            <p:cNvSpPr/>
            <p:nvPr/>
          </p:nvSpPr>
          <p:spPr>
            <a:xfrm rot="-17503">
              <a:off x="4569009" y="2244340"/>
              <a:ext cx="251372" cy="290476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A8B3C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5"/>
            <p:cNvSpPr txBox="1"/>
            <p:nvPr/>
          </p:nvSpPr>
          <p:spPr>
            <a:xfrm rot="-17503">
              <a:off x="4569009" y="2302627"/>
              <a:ext cx="175960" cy="1742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5"/>
            <p:cNvSpPr/>
            <p:nvPr/>
          </p:nvSpPr>
          <p:spPr>
            <a:xfrm>
              <a:off x="4924722" y="1836389"/>
              <a:ext cx="1171277" cy="1098072"/>
            </a:xfrm>
            <a:prstGeom prst="roundRect">
              <a:avLst>
                <a:gd fmla="val 10000" name="adj"/>
              </a:avLst>
            </a:prstGeom>
            <a:solidFill>
              <a:srgbClr val="00579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5"/>
            <p:cNvSpPr txBox="1"/>
            <p:nvPr/>
          </p:nvSpPr>
          <p:spPr>
            <a:xfrm>
              <a:off x="4956883" y="1868550"/>
              <a:ext cx="1106955" cy="10337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Publish</a:t>
              </a: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"/>
          <p:cNvSpPr txBox="1"/>
          <p:nvPr>
            <p:ph type="title"/>
          </p:nvPr>
        </p:nvSpPr>
        <p:spPr>
          <a:xfrm>
            <a:off x="2400250" y="446568"/>
            <a:ext cx="6321600" cy="56707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To this …</a:t>
            </a:r>
            <a:endParaRPr/>
          </a:p>
        </p:txBody>
      </p:sp>
      <p:sp>
        <p:nvSpPr>
          <p:cNvPr id="144" name="Google Shape;144;p6"/>
          <p:cNvSpPr txBox="1"/>
          <p:nvPr>
            <p:ph idx="1" type="body"/>
          </p:nvPr>
        </p:nvSpPr>
        <p:spPr>
          <a:xfrm>
            <a:off x="2410112" y="1013637"/>
            <a:ext cx="6321600" cy="35845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7647"/>
              <a:buChar char="●"/>
            </a:pPr>
            <a:r>
              <a:rPr lang="en-US"/>
              <a:t>Data Life Cycle (Digital Curation Centre_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7647"/>
              <a:buChar char="●"/>
            </a:pPr>
            <a:r>
              <a:rPr lang="en-US"/>
              <a:t>Similar things happen for Software, Protocols, Standards…</a:t>
            </a:r>
            <a:endParaRPr/>
          </a:p>
        </p:txBody>
      </p:sp>
      <p:pic>
        <p:nvPicPr>
          <p:cNvPr descr="A diagram of a process&#10;&#10;Description automatically generated" id="145" name="Google Shape;145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33284" y="1406814"/>
            <a:ext cx="3246474" cy="27981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Value in the research process …</a:t>
            </a:r>
            <a:endParaRPr/>
          </a:p>
        </p:txBody>
      </p:sp>
      <p:sp>
        <p:nvSpPr>
          <p:cNvPr id="151" name="Google Shape;151;p7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Crops up </a:t>
            </a:r>
            <a:r>
              <a:rPr i="1" lang="en-US"/>
              <a:t>Everywhere – not just the publications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Research becomes components to be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Tested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Reused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Assessed 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Compared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Developed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Extended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…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Software Engineering principles come into play.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