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975" r:id="rId1"/>
  </p:sldMasterIdLst>
  <p:notesMasterIdLst>
    <p:notesMasterId r:id="rId10"/>
  </p:notesMasterIdLst>
  <p:handoutMasterIdLst>
    <p:handoutMasterId r:id="rId11"/>
  </p:handoutMasterIdLst>
  <p:sldIdLst>
    <p:sldId id="4414" r:id="rId2"/>
    <p:sldId id="4413" r:id="rId3"/>
    <p:sldId id="4416" r:id="rId4"/>
    <p:sldId id="4415" r:id="rId5"/>
    <p:sldId id="4417" r:id="rId6"/>
    <p:sldId id="666" r:id="rId7"/>
    <p:sldId id="4418" r:id="rId8"/>
    <p:sldId id="4410" r:id="rId9"/>
  </p:sldIdLst>
  <p:sldSz cx="9144000" cy="5715000" type="screen16x10"/>
  <p:notesSz cx="7099300" cy="10234613"/>
  <p:embeddedFontLst>
    <p:embeddedFont>
      <p:font typeface="Lato" panose="020F0502020204030203" pitchFamily="34" charset="0"/>
      <p:regular r:id="rId12"/>
      <p:bold r:id="rId13"/>
      <p:italic r:id="rId14"/>
      <p:boldItalic r:id="rId15"/>
    </p:embeddedFont>
    <p:embeddedFont>
      <p:font typeface="Montserrat" pitchFamily="2" charset="0"/>
      <p:regular r:id="rId16"/>
      <p:bold r:id="rId17"/>
      <p:italic r:id="rId18"/>
      <p:boldItalic r:id="rId19"/>
    </p:embeddedFont>
  </p:embeddedFont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872" b="1" kern="1200">
        <a:solidFill>
          <a:schemeClr val="tx1"/>
        </a:solidFill>
        <a:latin typeface="Lato" panose="02020603050405020304" pitchFamily="18" charset="0"/>
      </a:defRPr>
    </a:lvl1pPr>
    <a:lvl2pPr marL="356616" algn="l" rtl="0" eaLnBrk="0" fontAlgn="base" hangingPunct="0">
      <a:spcBef>
        <a:spcPct val="0"/>
      </a:spcBef>
      <a:spcAft>
        <a:spcPct val="0"/>
      </a:spcAft>
      <a:defRPr sz="1872" b="1" kern="1200">
        <a:solidFill>
          <a:schemeClr val="tx1"/>
        </a:solidFill>
        <a:latin typeface="Lato" panose="02020603050405020304" pitchFamily="18" charset="0"/>
      </a:defRPr>
    </a:lvl2pPr>
    <a:lvl3pPr marL="713232" algn="l" rtl="0" eaLnBrk="0" fontAlgn="base" hangingPunct="0">
      <a:spcBef>
        <a:spcPct val="0"/>
      </a:spcBef>
      <a:spcAft>
        <a:spcPct val="0"/>
      </a:spcAft>
      <a:defRPr sz="1872" b="1" kern="1200">
        <a:solidFill>
          <a:schemeClr val="tx1"/>
        </a:solidFill>
        <a:latin typeface="Lato" panose="02020603050405020304" pitchFamily="18" charset="0"/>
      </a:defRPr>
    </a:lvl3pPr>
    <a:lvl4pPr marL="1069848" algn="l" rtl="0" eaLnBrk="0" fontAlgn="base" hangingPunct="0">
      <a:spcBef>
        <a:spcPct val="0"/>
      </a:spcBef>
      <a:spcAft>
        <a:spcPct val="0"/>
      </a:spcAft>
      <a:defRPr sz="1872" b="1" kern="1200">
        <a:solidFill>
          <a:schemeClr val="tx1"/>
        </a:solidFill>
        <a:latin typeface="Lato" panose="02020603050405020304" pitchFamily="18" charset="0"/>
      </a:defRPr>
    </a:lvl4pPr>
    <a:lvl5pPr marL="1426464" algn="l" rtl="0" eaLnBrk="0" fontAlgn="base" hangingPunct="0">
      <a:spcBef>
        <a:spcPct val="0"/>
      </a:spcBef>
      <a:spcAft>
        <a:spcPct val="0"/>
      </a:spcAft>
      <a:defRPr sz="1872" b="1" kern="1200">
        <a:solidFill>
          <a:schemeClr val="tx1"/>
        </a:solidFill>
        <a:latin typeface="Lato" panose="02020603050405020304" pitchFamily="18" charset="0"/>
      </a:defRPr>
    </a:lvl5pPr>
    <a:lvl6pPr marL="1783080" algn="l" defTabSz="713232" rtl="0" eaLnBrk="1" latinLnBrk="0" hangingPunct="1">
      <a:defRPr sz="1872" b="1" kern="1200">
        <a:solidFill>
          <a:schemeClr val="tx1"/>
        </a:solidFill>
        <a:latin typeface="Lato" panose="02020603050405020304" pitchFamily="18" charset="0"/>
      </a:defRPr>
    </a:lvl6pPr>
    <a:lvl7pPr marL="2139696" algn="l" defTabSz="713232" rtl="0" eaLnBrk="1" latinLnBrk="0" hangingPunct="1">
      <a:defRPr sz="1872" b="1" kern="1200">
        <a:solidFill>
          <a:schemeClr val="tx1"/>
        </a:solidFill>
        <a:latin typeface="Lato" panose="02020603050405020304" pitchFamily="18" charset="0"/>
      </a:defRPr>
    </a:lvl7pPr>
    <a:lvl8pPr marL="2496312" algn="l" defTabSz="713232" rtl="0" eaLnBrk="1" latinLnBrk="0" hangingPunct="1">
      <a:defRPr sz="1872" b="1" kern="1200">
        <a:solidFill>
          <a:schemeClr val="tx1"/>
        </a:solidFill>
        <a:latin typeface="Lato" panose="02020603050405020304" pitchFamily="18" charset="0"/>
      </a:defRPr>
    </a:lvl8pPr>
    <a:lvl9pPr marL="2852928" algn="l" defTabSz="713232" rtl="0" eaLnBrk="1" latinLnBrk="0" hangingPunct="1">
      <a:defRPr sz="1872" b="1" kern="1200">
        <a:solidFill>
          <a:schemeClr val="tx1"/>
        </a:solidFill>
        <a:latin typeface="Lato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6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0" name="Author" initials="A" lastIdx="79" clrIdx="8"/>
  <p:cmAuthor id="11" name="Joceline  Acevedo Hülsbusch" initials="JAH" lastIdx="4" clrIdx="9"/>
  <p:cmAuthor id="12" name="Gregor Hagedorn" initials="GH" lastIdx="129" clrIdx="10"/>
  <p:cmAuthor id="14" name="Johannes Etzkorn" initials="JE" lastIdx="23" clrIdx="11"/>
  <p:cmAuthor id="15" name="Alice Chodura" initials="AC" lastIdx="26" clrIdx="12"/>
  <p:cmAuthor id="16" name="Catherine Eckenbach" initials="CE" lastIdx="67" clrIdx="13"/>
  <p:cmAuthor id="17" name="Franz Thoren" initials="FT" lastIdx="218" clrIdx="14"/>
  <p:cmAuthor id="18" name="cg" initials="c" lastIdx="50" clrIdx="15"/>
  <p:cmAuthor id="19" name="u weber" initials="uw" lastIdx="22" clrIdx="16"/>
  <p:cmAuthor id="20" name="P" initials="P" lastIdx="3" clrIdx="17"/>
  <p:cmAuthor id="21" name="Ulrike Jordan" initials="UJ" lastIdx="8" clrIdx="18"/>
  <p:cmAuthor id="22" name="Autor" initials="A" lastIdx="12" clrIdx="19"/>
  <p:cmAuthor id="23" name="christine rueth" initials="cr" lastIdx="205" clrIdx="20">
    <p:extLst>
      <p:ext uri="{19B8F6BF-5375-455C-9EA6-DF929625EA0E}">
        <p15:presenceInfo xmlns:p15="http://schemas.microsoft.com/office/powerpoint/2012/main" userId="661d6d896c3ae9e9" providerId="Windows Live"/>
      </p:ext>
    </p:extLst>
  </p:cmAuthor>
  <p:cmAuthor id="24" name="Gerhards, Christoph" initials="GC" lastIdx="7" clrIdx="21">
    <p:extLst>
      <p:ext uri="{19B8F6BF-5375-455C-9EA6-DF929625EA0E}">
        <p15:presenceInfo xmlns:p15="http://schemas.microsoft.com/office/powerpoint/2012/main" userId="S-1-5-21-992575457-1255097450-3075696199-10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146FF"/>
    <a:srgbClr val="BBD329"/>
    <a:srgbClr val="1A5577"/>
    <a:srgbClr val="01456C"/>
    <a:srgbClr val="EA5D43"/>
    <a:srgbClr val="F49200"/>
    <a:srgbClr val="1D3022"/>
    <a:srgbClr val="00806F"/>
    <a:srgbClr val="8C4A98"/>
    <a:srgbClr val="BED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80319" autoAdjust="0"/>
  </p:normalViewPr>
  <p:slideViewPr>
    <p:cSldViewPr snapToGrid="0">
      <p:cViewPr varScale="1">
        <p:scale>
          <a:sx n="139" d="100"/>
          <a:sy n="139" d="100"/>
        </p:scale>
        <p:origin x="874" y="101"/>
      </p:cViewPr>
      <p:guideLst>
        <p:guide orient="horz" pos="1346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gor Hagedorn" userId="3c159147fc64e582" providerId="LiveId" clId="{7D0315E4-9C34-4EFF-ADB0-B08181DA40C3}"/>
    <pc:docChg chg="delSld modSld delSection modSection">
      <pc:chgData name="Gregor Hagedorn" userId="3c159147fc64e582" providerId="LiveId" clId="{7D0315E4-9C34-4EFF-ADB0-B08181DA40C3}" dt="2024-03-07T12:00:20.142" v="16" actId="478"/>
      <pc:docMkLst>
        <pc:docMk/>
      </pc:docMkLst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553393810" sldId="357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253158020" sldId="358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62428916" sldId="359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979742481" sldId="487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4167981223" sldId="489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657121257" sldId="490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409107855" sldId="509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84977110" sldId="510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096334301" sldId="545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252316584" sldId="556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2712661723" sldId="578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58959329" sldId="579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849059044" sldId="580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2624613769" sldId="582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98703951" sldId="583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746570255" sldId="584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583266651" sldId="590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619540508" sldId="591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295837504" sldId="593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535959529" sldId="599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550862821" sldId="642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689269189" sldId="652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2634671295" sldId="663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055473420" sldId="665"/>
        </pc:sldMkLst>
      </pc:sldChg>
      <pc:sldChg chg="addSp delSp modSp">
        <pc:chgData name="Gregor Hagedorn" userId="3c159147fc64e582" providerId="LiveId" clId="{7D0315E4-9C34-4EFF-ADB0-B08181DA40C3}" dt="2024-03-07T12:00:07.296" v="12" actId="478"/>
        <pc:sldMkLst>
          <pc:docMk/>
          <pc:sldMk cId="2965471013" sldId="666"/>
        </pc:sldMkLst>
        <pc:spChg chg="del">
          <ac:chgData name="Gregor Hagedorn" userId="3c159147fc64e582" providerId="LiveId" clId="{7D0315E4-9C34-4EFF-ADB0-B08181DA40C3}" dt="2024-03-07T12:00:04.668" v="11" actId="478"/>
          <ac:spMkLst>
            <pc:docMk/>
            <pc:sldMk cId="2965471013" sldId="666"/>
            <ac:spMk id="3" creationId="{00000000-0000-0000-0000-000000000000}"/>
          </ac:spMkLst>
        </pc:spChg>
        <pc:spChg chg="del">
          <ac:chgData name="Gregor Hagedorn" userId="3c159147fc64e582" providerId="LiveId" clId="{7D0315E4-9C34-4EFF-ADB0-B08181DA40C3}" dt="2024-03-07T12:00:04.668" v="11" actId="478"/>
          <ac:spMkLst>
            <pc:docMk/>
            <pc:sldMk cId="2965471013" sldId="666"/>
            <ac:spMk id="4" creationId="{00000000-0000-0000-0000-000000000000}"/>
          </ac:spMkLst>
        </pc:spChg>
        <pc:spChg chg="add del mod">
          <ac:chgData name="Gregor Hagedorn" userId="3c159147fc64e582" providerId="LiveId" clId="{7D0315E4-9C34-4EFF-ADB0-B08181DA40C3}" dt="2024-03-07T12:00:07.296" v="12" actId="478"/>
          <ac:spMkLst>
            <pc:docMk/>
            <pc:sldMk cId="2965471013" sldId="666"/>
            <ac:spMk id="6" creationId="{A0F35B82-4844-1E5C-C337-46BA585441BB}"/>
          </ac:spMkLst>
        </pc:spChg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906923878" sldId="678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412904461" sldId="2540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849485600" sldId="3652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632649440" sldId="3655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209011360" sldId="3657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486190987" sldId="3663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139019696" sldId="3749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916238249" sldId="3758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883330476" sldId="3771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006540742" sldId="3785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4129130527" sldId="3790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4207126586" sldId="3795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431625024" sldId="3799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436540851" sldId="3801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891315788" sldId="3802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177421458" sldId="3803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001693072" sldId="3809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783767060" sldId="3815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530659339" sldId="3818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964663505" sldId="3826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2112142653" sldId="3832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504069860" sldId="3871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976923060" sldId="3934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551527432" sldId="3936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436764103" sldId="3957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875726480" sldId="3965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96713394" sldId="4122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80745065" sldId="4174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599444716" sldId="4183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105556714" sldId="4185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65352552" sldId="4186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2929736410" sldId="4189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248130239" sldId="4190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696200912" sldId="4195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588029765" sldId="4196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624386877" sldId="4198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355883772" sldId="4200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856966566" sldId="4204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2115086157" sldId="4208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117824106" sldId="4209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2453138578" sldId="4212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618126960" sldId="4216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343747900" sldId="4217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449748392" sldId="4218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2817413656" sldId="4219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3794019076" sldId="4220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54870495" sldId="4221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134312045" sldId="4222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601384168" sldId="4227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025724619" sldId="4228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855136585" sldId="4229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880281913" sldId="4231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866635073" sldId="4261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4075399995" sldId="4262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967075312" sldId="4263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246015867" sldId="4265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644002521" sldId="4266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572670451" sldId="4272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137206379" sldId="4276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2290045607" sldId="4281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537396838" sldId="4282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187085697" sldId="4283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731483289" sldId="4294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020089820" sldId="4298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106554249" sldId="4301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813987732" sldId="4304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578143044" sldId="4307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440447423" sldId="4309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525210858" sldId="4310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473266274" sldId="4311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089818143" sldId="4314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029536561" sldId="4315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605548763" sldId="4317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587178700" sldId="4318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433772204" sldId="4320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399364496" sldId="4326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86981539" sldId="4327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201723999" sldId="4334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4288648694" sldId="4335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572798286" sldId="4337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732524047" sldId="4342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439207644" sldId="4346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618975473" sldId="4347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337189771" sldId="4354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2879387277" sldId="4361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76086907" sldId="4362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485225454" sldId="4363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455826508" sldId="4364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28757895" sldId="4367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310853575" sldId="4368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1374325674" sldId="4372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91396122" sldId="4373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800219499" sldId="4384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640676764" sldId="4385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696413690" sldId="4386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891461372" sldId="4387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273430915" sldId="4389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4115787666" sldId="4390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703184231" sldId="4391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667174440" sldId="4392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935365320" sldId="4393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691894280" sldId="4394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365976838" sldId="4397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821841141" sldId="4398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569825472" sldId="4399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762312286" sldId="4401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2165844354" sldId="4403"/>
        </pc:sldMkLst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1891891815" sldId="4404"/>
        </pc:sldMkLst>
      </pc:sldChg>
      <pc:sldChg chg="del">
        <pc:chgData name="Gregor Hagedorn" userId="3c159147fc64e582" providerId="LiveId" clId="{7D0315E4-9C34-4EFF-ADB0-B08181DA40C3}" dt="2024-03-07T11:58:34.729" v="2" actId="47"/>
        <pc:sldMkLst>
          <pc:docMk/>
          <pc:sldMk cId="976454074" sldId="4405"/>
        </pc:sldMkLst>
      </pc:sldChg>
      <pc:sldChg chg="addSp delSp modSp">
        <pc:chgData name="Gregor Hagedorn" userId="3c159147fc64e582" providerId="LiveId" clId="{7D0315E4-9C34-4EFF-ADB0-B08181DA40C3}" dt="2024-03-07T12:00:20.142" v="16" actId="478"/>
        <pc:sldMkLst>
          <pc:docMk/>
          <pc:sldMk cId="210531828" sldId="4410"/>
        </pc:sldMkLst>
        <pc:spChg chg="add del mod">
          <ac:chgData name="Gregor Hagedorn" userId="3c159147fc64e582" providerId="LiveId" clId="{7D0315E4-9C34-4EFF-ADB0-B08181DA40C3}" dt="2024-03-07T12:00:20.142" v="16" actId="478"/>
          <ac:spMkLst>
            <pc:docMk/>
            <pc:sldMk cId="210531828" sldId="4410"/>
            <ac:spMk id="2" creationId="{EDEF25C6-A6D7-4124-FCD5-09887BCC5C43}"/>
          </ac:spMkLst>
        </pc:spChg>
        <pc:spChg chg="del">
          <ac:chgData name="Gregor Hagedorn" userId="3c159147fc64e582" providerId="LiveId" clId="{7D0315E4-9C34-4EFF-ADB0-B08181DA40C3}" dt="2024-03-07T12:00:18.708" v="15" actId="478"/>
          <ac:spMkLst>
            <pc:docMk/>
            <pc:sldMk cId="210531828" sldId="4410"/>
            <ac:spMk id="3" creationId="{00000000-0000-0000-0000-000000000000}"/>
          </ac:spMkLst>
        </pc:spChg>
      </pc:sldChg>
      <pc:sldChg chg="del">
        <pc:chgData name="Gregor Hagedorn" userId="3c159147fc64e582" providerId="LiveId" clId="{7D0315E4-9C34-4EFF-ADB0-B08181DA40C3}" dt="2024-03-07T11:58:23.774" v="0" actId="47"/>
        <pc:sldMkLst>
          <pc:docMk/>
          <pc:sldMk cId="3957071929" sldId="4411"/>
        </pc:sldMkLst>
      </pc:sldChg>
      <pc:sldChg chg="addSp delSp modSp">
        <pc:chgData name="Gregor Hagedorn" userId="3c159147fc64e582" providerId="LiveId" clId="{7D0315E4-9C34-4EFF-ADB0-B08181DA40C3}" dt="2024-03-07T11:59:45.159" v="6" actId="478"/>
        <pc:sldMkLst>
          <pc:docMk/>
          <pc:sldMk cId="942281830" sldId="4413"/>
        </pc:sldMkLst>
        <pc:spChg chg="del">
          <ac:chgData name="Gregor Hagedorn" userId="3c159147fc64e582" providerId="LiveId" clId="{7D0315E4-9C34-4EFF-ADB0-B08181DA40C3}" dt="2024-03-07T11:59:43.078" v="5" actId="478"/>
          <ac:spMkLst>
            <pc:docMk/>
            <pc:sldMk cId="942281830" sldId="4413"/>
            <ac:spMk id="3" creationId="{00000000-0000-0000-0000-000000000000}"/>
          </ac:spMkLst>
        </pc:spChg>
        <pc:spChg chg="del">
          <ac:chgData name="Gregor Hagedorn" userId="3c159147fc64e582" providerId="LiveId" clId="{7D0315E4-9C34-4EFF-ADB0-B08181DA40C3}" dt="2024-03-07T11:59:43.078" v="5" actId="478"/>
          <ac:spMkLst>
            <pc:docMk/>
            <pc:sldMk cId="942281830" sldId="4413"/>
            <ac:spMk id="4" creationId="{00000000-0000-0000-0000-000000000000}"/>
          </ac:spMkLst>
        </pc:spChg>
        <pc:spChg chg="add del mod">
          <ac:chgData name="Gregor Hagedorn" userId="3c159147fc64e582" providerId="LiveId" clId="{7D0315E4-9C34-4EFF-ADB0-B08181DA40C3}" dt="2024-03-07T11:59:45.159" v="6" actId="478"/>
          <ac:spMkLst>
            <pc:docMk/>
            <pc:sldMk cId="942281830" sldId="4413"/>
            <ac:spMk id="6" creationId="{7C7780EB-DA3B-C98F-785D-BE5A48BBAAF6}"/>
          </ac:spMkLst>
        </pc:spChg>
      </pc:sldChg>
      <pc:sldChg chg="addSp delSp modSp">
        <pc:chgData name="Gregor Hagedorn" userId="3c159147fc64e582" providerId="LiveId" clId="{7D0315E4-9C34-4EFF-ADB0-B08181DA40C3}" dt="2024-03-07T11:59:38.702" v="4" actId="478"/>
        <pc:sldMkLst>
          <pc:docMk/>
          <pc:sldMk cId="1897706524" sldId="4414"/>
        </pc:sldMkLst>
        <pc:spChg chg="del">
          <ac:chgData name="Gregor Hagedorn" userId="3c159147fc64e582" providerId="LiveId" clId="{7D0315E4-9C34-4EFF-ADB0-B08181DA40C3}" dt="2024-03-07T11:59:36.678" v="3" actId="478"/>
          <ac:spMkLst>
            <pc:docMk/>
            <pc:sldMk cId="1897706524" sldId="4414"/>
            <ac:spMk id="5" creationId="{8732A1A1-3C60-99A6-FC4B-DEC6398439E7}"/>
          </ac:spMkLst>
        </pc:spChg>
        <pc:spChg chg="add del mod">
          <ac:chgData name="Gregor Hagedorn" userId="3c159147fc64e582" providerId="LiveId" clId="{7D0315E4-9C34-4EFF-ADB0-B08181DA40C3}" dt="2024-03-07T11:59:38.702" v="4" actId="478"/>
          <ac:spMkLst>
            <pc:docMk/>
            <pc:sldMk cId="1897706524" sldId="4414"/>
            <ac:spMk id="6" creationId="{3D45E4AF-9D4A-00B3-C374-9F55289FCF2A}"/>
          </ac:spMkLst>
        </pc:spChg>
        <pc:spChg chg="del">
          <ac:chgData name="Gregor Hagedorn" userId="3c159147fc64e582" providerId="LiveId" clId="{7D0315E4-9C34-4EFF-ADB0-B08181DA40C3}" dt="2024-03-07T11:59:36.678" v="3" actId="478"/>
          <ac:spMkLst>
            <pc:docMk/>
            <pc:sldMk cId="1897706524" sldId="4414"/>
            <ac:spMk id="7" creationId="{37F0CF3B-0112-E084-DE0A-FE6E365D5D4C}"/>
          </ac:spMkLst>
        </pc:spChg>
      </pc:sldChg>
      <pc:sldChg chg="addSp delSp modSp">
        <pc:chgData name="Gregor Hagedorn" userId="3c159147fc64e582" providerId="LiveId" clId="{7D0315E4-9C34-4EFF-ADB0-B08181DA40C3}" dt="2024-03-07T11:59:51.894" v="8" actId="478"/>
        <pc:sldMkLst>
          <pc:docMk/>
          <pc:sldMk cId="2659877634" sldId="4416"/>
        </pc:sldMkLst>
        <pc:spChg chg="del">
          <ac:chgData name="Gregor Hagedorn" userId="3c159147fc64e582" providerId="LiveId" clId="{7D0315E4-9C34-4EFF-ADB0-B08181DA40C3}" dt="2024-03-07T11:59:49.650" v="7" actId="478"/>
          <ac:spMkLst>
            <pc:docMk/>
            <pc:sldMk cId="2659877634" sldId="4416"/>
            <ac:spMk id="5" creationId="{8FCEC2CF-4080-EBB5-0D0A-88043983AEF0}"/>
          </ac:spMkLst>
        </pc:spChg>
        <pc:spChg chg="del">
          <ac:chgData name="Gregor Hagedorn" userId="3c159147fc64e582" providerId="LiveId" clId="{7D0315E4-9C34-4EFF-ADB0-B08181DA40C3}" dt="2024-03-07T11:59:49.650" v="7" actId="478"/>
          <ac:spMkLst>
            <pc:docMk/>
            <pc:sldMk cId="2659877634" sldId="4416"/>
            <ac:spMk id="7" creationId="{70BDF719-A02E-741B-2783-5A947C3D195C}"/>
          </ac:spMkLst>
        </pc:spChg>
        <pc:spChg chg="add del mod">
          <ac:chgData name="Gregor Hagedorn" userId="3c159147fc64e582" providerId="LiveId" clId="{7D0315E4-9C34-4EFF-ADB0-B08181DA40C3}" dt="2024-03-07T11:59:51.894" v="8" actId="478"/>
          <ac:spMkLst>
            <pc:docMk/>
            <pc:sldMk cId="2659877634" sldId="4416"/>
            <ac:spMk id="8" creationId="{78658B98-F500-1409-C4A4-A9E39E914B0E}"/>
          </ac:spMkLst>
        </pc:spChg>
      </pc:sldChg>
      <pc:sldChg chg="addSp delSp modSp">
        <pc:chgData name="Gregor Hagedorn" userId="3c159147fc64e582" providerId="LiveId" clId="{7D0315E4-9C34-4EFF-ADB0-B08181DA40C3}" dt="2024-03-07T11:59:59.579" v="10" actId="478"/>
        <pc:sldMkLst>
          <pc:docMk/>
          <pc:sldMk cId="2564769233" sldId="4417"/>
        </pc:sldMkLst>
        <pc:spChg chg="add del mod">
          <ac:chgData name="Gregor Hagedorn" userId="3c159147fc64e582" providerId="LiveId" clId="{7D0315E4-9C34-4EFF-ADB0-B08181DA40C3}" dt="2024-03-07T11:59:59.579" v="10" actId="478"/>
          <ac:spMkLst>
            <pc:docMk/>
            <pc:sldMk cId="2564769233" sldId="4417"/>
            <ac:spMk id="2" creationId="{F9B13983-A98E-8750-8896-5039CBD18A36}"/>
          </ac:spMkLst>
        </pc:spChg>
        <pc:spChg chg="del">
          <ac:chgData name="Gregor Hagedorn" userId="3c159147fc64e582" providerId="LiveId" clId="{7D0315E4-9C34-4EFF-ADB0-B08181DA40C3}" dt="2024-03-07T11:59:56.972" v="9" actId="478"/>
          <ac:spMkLst>
            <pc:docMk/>
            <pc:sldMk cId="2564769233" sldId="4417"/>
            <ac:spMk id="5" creationId="{7DAB713B-7489-68D5-C47F-804654E5D8A8}"/>
          </ac:spMkLst>
        </pc:spChg>
        <pc:spChg chg="del">
          <ac:chgData name="Gregor Hagedorn" userId="3c159147fc64e582" providerId="LiveId" clId="{7D0315E4-9C34-4EFF-ADB0-B08181DA40C3}" dt="2024-03-07T11:59:56.972" v="9" actId="478"/>
          <ac:spMkLst>
            <pc:docMk/>
            <pc:sldMk cId="2564769233" sldId="4417"/>
            <ac:spMk id="7" creationId="{E8008BEA-EE91-ED94-4749-CDF9B7609D31}"/>
          </ac:spMkLst>
        </pc:spChg>
      </pc:sldChg>
      <pc:sldChg chg="addSp delSp modSp">
        <pc:chgData name="Gregor Hagedorn" userId="3c159147fc64e582" providerId="LiveId" clId="{7D0315E4-9C34-4EFF-ADB0-B08181DA40C3}" dt="2024-03-07T12:00:14.570" v="14" actId="478"/>
        <pc:sldMkLst>
          <pc:docMk/>
          <pc:sldMk cId="2980281012" sldId="4418"/>
        </pc:sldMkLst>
        <pc:spChg chg="add del mod">
          <ac:chgData name="Gregor Hagedorn" userId="3c159147fc64e582" providerId="LiveId" clId="{7D0315E4-9C34-4EFF-ADB0-B08181DA40C3}" dt="2024-03-07T12:00:14.570" v="14" actId="478"/>
          <ac:spMkLst>
            <pc:docMk/>
            <pc:sldMk cId="2980281012" sldId="4418"/>
            <ac:spMk id="2" creationId="{9BE2E532-5F26-5EC8-5555-9DA50021363A}"/>
          </ac:spMkLst>
        </pc:spChg>
        <pc:spChg chg="del">
          <ac:chgData name="Gregor Hagedorn" userId="3c159147fc64e582" providerId="LiveId" clId="{7D0315E4-9C34-4EFF-ADB0-B08181DA40C3}" dt="2024-03-07T12:00:12.448" v="13" actId="478"/>
          <ac:spMkLst>
            <pc:docMk/>
            <pc:sldMk cId="2980281012" sldId="4418"/>
            <ac:spMk id="5" creationId="{3D131EBD-DA1F-40B2-BD92-94D25864871B}"/>
          </ac:spMkLst>
        </pc:spChg>
        <pc:spChg chg="del">
          <ac:chgData name="Gregor Hagedorn" userId="3c159147fc64e582" providerId="LiveId" clId="{7D0315E4-9C34-4EFF-ADB0-B08181DA40C3}" dt="2024-03-07T12:00:12.448" v="13" actId="478"/>
          <ac:spMkLst>
            <pc:docMk/>
            <pc:sldMk cId="2980281012" sldId="4418"/>
            <ac:spMk id="7" creationId="{F7D0D3D4-BA5A-EA50-5553-BDF0F5AF989A}"/>
          </ac:spMkLst>
        </pc:spChg>
      </pc:sldChg>
      <pc:sldMasterChg chg="delSldLayout">
        <pc:chgData name="Gregor Hagedorn" userId="3c159147fc64e582" providerId="LiveId" clId="{7D0315E4-9C34-4EFF-ADB0-B08181DA40C3}" dt="2024-03-07T11:58:34.729" v="2" actId="47"/>
        <pc:sldMasterMkLst>
          <pc:docMk/>
          <pc:sldMasterMk cId="2053765076" sldId="2147483975"/>
        </pc:sldMasterMkLst>
        <pc:sldLayoutChg chg="del">
          <pc:chgData name="Gregor Hagedorn" userId="3c159147fc64e582" providerId="LiveId" clId="{7D0315E4-9C34-4EFF-ADB0-B08181DA40C3}" dt="2024-03-07T11:58:23.774" v="0" actId="47"/>
          <pc:sldLayoutMkLst>
            <pc:docMk/>
            <pc:sldMasterMk cId="2053765076" sldId="2147483975"/>
            <pc:sldLayoutMk cId="3800924799" sldId="2147484039"/>
          </pc:sldLayoutMkLst>
        </pc:sldLayoutChg>
        <pc:sldLayoutChg chg="del">
          <pc:chgData name="Gregor Hagedorn" userId="3c159147fc64e582" providerId="LiveId" clId="{7D0315E4-9C34-4EFF-ADB0-B08181DA40C3}" dt="2024-03-07T11:58:34.729" v="2" actId="47"/>
          <pc:sldLayoutMkLst>
            <pc:docMk/>
            <pc:sldMasterMk cId="2053765076" sldId="2147483975"/>
            <pc:sldLayoutMk cId="2723774567" sldId="2147484048"/>
          </pc:sldLayoutMkLst>
        </pc:sldLayoutChg>
        <pc:sldLayoutChg chg="del">
          <pc:chgData name="Gregor Hagedorn" userId="3c159147fc64e582" providerId="LiveId" clId="{7D0315E4-9C34-4EFF-ADB0-B08181DA40C3}" dt="2024-03-07T11:58:23.774" v="0" actId="47"/>
          <pc:sldLayoutMkLst>
            <pc:docMk/>
            <pc:sldMasterMk cId="2053765076" sldId="2147483975"/>
            <pc:sldLayoutMk cId="196127631" sldId="2147484049"/>
          </pc:sldLayoutMkLst>
        </pc:sldLayoutChg>
        <pc:sldLayoutChg chg="del">
          <pc:chgData name="Gregor Hagedorn" userId="3c159147fc64e582" providerId="LiveId" clId="{7D0315E4-9C34-4EFF-ADB0-B08181DA40C3}" dt="2024-03-07T11:58:34.729" v="2" actId="47"/>
          <pc:sldLayoutMkLst>
            <pc:docMk/>
            <pc:sldMasterMk cId="2053765076" sldId="2147483975"/>
            <pc:sldLayoutMk cId="1080681529" sldId="2147484050"/>
          </pc:sldLayoutMkLst>
        </pc:sldLayoutChg>
        <pc:sldLayoutChg chg="del">
          <pc:chgData name="Gregor Hagedorn" userId="3c159147fc64e582" providerId="LiveId" clId="{7D0315E4-9C34-4EFF-ADB0-B08181DA40C3}" dt="2024-03-07T11:58:23.774" v="0" actId="47"/>
          <pc:sldLayoutMkLst>
            <pc:docMk/>
            <pc:sldMasterMk cId="2053765076" sldId="2147483975"/>
            <pc:sldLayoutMk cId="2111179018" sldId="2147484053"/>
          </pc:sldLayoutMkLst>
        </pc:sldLayoutChg>
        <pc:sldLayoutChg chg="del">
          <pc:chgData name="Gregor Hagedorn" userId="3c159147fc64e582" providerId="LiveId" clId="{7D0315E4-9C34-4EFF-ADB0-B08181DA40C3}" dt="2024-03-07T11:58:23.774" v="0" actId="47"/>
          <pc:sldLayoutMkLst>
            <pc:docMk/>
            <pc:sldMasterMk cId="2053765076" sldId="2147483975"/>
            <pc:sldLayoutMk cId="4279628112" sldId="2147484054"/>
          </pc:sldLayoutMkLst>
        </pc:sldLayoutChg>
        <pc:sldLayoutChg chg="del">
          <pc:chgData name="Gregor Hagedorn" userId="3c159147fc64e582" providerId="LiveId" clId="{7D0315E4-9C34-4EFF-ADB0-B08181DA40C3}" dt="2024-03-07T11:58:23.774" v="0" actId="47"/>
          <pc:sldLayoutMkLst>
            <pc:docMk/>
            <pc:sldMasterMk cId="2053765076" sldId="2147483975"/>
            <pc:sldLayoutMk cId="2894352497" sldId="214748405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977" cy="511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1" rIns="94743" bIns="47371" numCol="1" anchor="t" anchorCtr="0" compatLnSpc="1">
            <a:prstTxWarp prst="textNoShape">
              <a:avLst/>
            </a:prstTxWarp>
          </a:bodyPr>
          <a:lstStyle>
            <a:lvl1pPr defTabSz="947659" eaLnBrk="1" hangingPunct="1">
              <a:defRPr sz="1200" b="0">
                <a:latin typeface="Lato" pitchFamily="18" charset="0"/>
                <a:ea typeface="+mn-ea"/>
              </a:defRPr>
            </a:lvl1pPr>
          </a:lstStyle>
          <a:p>
            <a:pPr>
              <a:defRPr/>
            </a:pPr>
            <a:endParaRPr lang="en-GB" altLang="de-DE">
              <a:latin typeface="Lato" panose="020F0502020204030203" pitchFamily="34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325" y="1"/>
            <a:ext cx="3076977" cy="511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1" rIns="94743" bIns="47371" numCol="1" anchor="t" anchorCtr="0" compatLnSpc="1">
            <a:prstTxWarp prst="textNoShape">
              <a:avLst/>
            </a:prstTxWarp>
          </a:bodyPr>
          <a:lstStyle>
            <a:lvl1pPr algn="r" defTabSz="947659" eaLnBrk="1" hangingPunct="1">
              <a:defRPr sz="1200" b="0">
                <a:latin typeface="Lato" pitchFamily="18" charset="0"/>
                <a:ea typeface="+mn-ea"/>
              </a:defRPr>
            </a:lvl1pPr>
          </a:lstStyle>
          <a:p>
            <a:pPr>
              <a:defRPr/>
            </a:pPr>
            <a:endParaRPr lang="en-GB" altLang="de-DE">
              <a:latin typeface="Lato" panose="020F0502020204030203" pitchFamily="34" charset="0"/>
            </a:endParaRP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22637"/>
            <a:ext cx="3076977" cy="511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1" rIns="94743" bIns="47371" numCol="1" anchor="b" anchorCtr="0" compatLnSpc="1">
            <a:prstTxWarp prst="textNoShape">
              <a:avLst/>
            </a:prstTxWarp>
          </a:bodyPr>
          <a:lstStyle>
            <a:lvl1pPr defTabSz="947659" eaLnBrk="1" hangingPunct="1">
              <a:defRPr sz="1200" b="0">
                <a:latin typeface="Lato" pitchFamily="18" charset="0"/>
                <a:ea typeface="+mn-ea"/>
              </a:defRPr>
            </a:lvl1pPr>
          </a:lstStyle>
          <a:p>
            <a:pPr>
              <a:defRPr/>
            </a:pPr>
            <a:endParaRPr lang="en-GB" altLang="de-DE">
              <a:latin typeface="Lato" panose="020F0502020204030203" pitchFamily="34" charset="0"/>
            </a:endParaRPr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325" y="9722637"/>
            <a:ext cx="3076977" cy="511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1" rIns="94743" bIns="47371" numCol="1" anchor="b" anchorCtr="0" compatLnSpc="1">
            <a:prstTxWarp prst="textNoShape">
              <a:avLst/>
            </a:prstTxWarp>
          </a:bodyPr>
          <a:lstStyle>
            <a:lvl1pPr algn="r" defTabSz="947659" eaLnBrk="1" hangingPunct="1">
              <a:defRPr sz="1200" b="0" smtClean="0"/>
            </a:lvl1pPr>
          </a:lstStyle>
          <a:p>
            <a:pPr>
              <a:defRPr/>
            </a:pPr>
            <a:fld id="{1C68A134-2E2F-4452-94BF-257DD891AFD6}" type="slidenum">
              <a:rPr lang="en-GB" altLang="de-DE">
                <a:latin typeface="Lato" panose="020F0502020204030203" pitchFamily="34" charset="0"/>
              </a:rPr>
              <a:pPr>
                <a:defRPr/>
              </a:pPr>
              <a:t>‹#›</a:t>
            </a:fld>
            <a:endParaRPr lang="en-GB" altLang="de-DE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094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977" cy="511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1" rIns="94743" bIns="47371" numCol="1" anchor="t" anchorCtr="0" compatLnSpc="1">
            <a:prstTxWarp prst="textNoShape">
              <a:avLst/>
            </a:prstTxWarp>
          </a:bodyPr>
          <a:lstStyle>
            <a:lvl1pPr defTabSz="947659" eaLnBrk="1" hangingPunct="1">
              <a:defRPr sz="1200" b="0">
                <a:latin typeface="Lato" panose="020F0502020204030203" pitchFamily="34" charset="0"/>
                <a:ea typeface="+mn-ea"/>
              </a:defRPr>
            </a:lvl1pPr>
          </a:lstStyle>
          <a:p>
            <a:pPr>
              <a:defRPr/>
            </a:pPr>
            <a:endParaRPr lang="en-GB" alt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325" y="1"/>
            <a:ext cx="3076977" cy="511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1" rIns="94743" bIns="47371" numCol="1" anchor="t" anchorCtr="0" compatLnSpc="1">
            <a:prstTxWarp prst="textNoShape">
              <a:avLst/>
            </a:prstTxWarp>
          </a:bodyPr>
          <a:lstStyle>
            <a:lvl1pPr algn="r" defTabSz="947659" eaLnBrk="1" hangingPunct="1">
              <a:defRPr sz="1200" b="0">
                <a:latin typeface="Lato" panose="020F0502020204030203" pitchFamily="34" charset="0"/>
                <a:ea typeface="+mn-ea"/>
              </a:defRPr>
            </a:lvl1pPr>
          </a:lstStyle>
          <a:p>
            <a:pPr>
              <a:defRPr/>
            </a:pPr>
            <a:endParaRPr lang="en-GB" altLang="de-DE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77838" y="766763"/>
            <a:ext cx="6143625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37695" y="4861319"/>
            <a:ext cx="6233855" cy="4606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1" rIns="94743" bIns="473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noProof="0"/>
              <a:t>Click to edit Master text styles</a:t>
            </a:r>
          </a:p>
          <a:p>
            <a:pPr lvl="1"/>
            <a:r>
              <a:rPr lang="en-GB" altLang="de-DE" noProof="0"/>
              <a:t>Second level</a:t>
            </a:r>
          </a:p>
          <a:p>
            <a:pPr lvl="2"/>
            <a:r>
              <a:rPr lang="en-GB" altLang="de-DE" noProof="0"/>
              <a:t>Third level</a:t>
            </a:r>
          </a:p>
          <a:p>
            <a:pPr lvl="3"/>
            <a:r>
              <a:rPr lang="en-GB" altLang="de-DE" noProof="0"/>
              <a:t>Fourth level</a:t>
            </a:r>
          </a:p>
          <a:p>
            <a:pPr lvl="4"/>
            <a:r>
              <a:rPr lang="en-GB" altLang="de-DE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2637"/>
            <a:ext cx="3076977" cy="511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1" rIns="94743" bIns="47371" numCol="1" anchor="b" anchorCtr="0" compatLnSpc="1">
            <a:prstTxWarp prst="textNoShape">
              <a:avLst/>
            </a:prstTxWarp>
          </a:bodyPr>
          <a:lstStyle>
            <a:lvl1pPr defTabSz="947659" eaLnBrk="1" hangingPunct="1">
              <a:defRPr sz="1200" b="0">
                <a:latin typeface="Lato" panose="020F0502020204030203" pitchFamily="34" charset="0"/>
                <a:ea typeface="+mn-ea"/>
              </a:defRPr>
            </a:lvl1pPr>
          </a:lstStyle>
          <a:p>
            <a:pPr>
              <a:defRPr/>
            </a:pPr>
            <a:endParaRPr lang="en-GB" alt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25" y="9722637"/>
            <a:ext cx="3076977" cy="511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3" tIns="47371" rIns="94743" bIns="47371" numCol="1" anchor="b" anchorCtr="0" compatLnSpc="1">
            <a:prstTxWarp prst="textNoShape">
              <a:avLst/>
            </a:prstTxWarp>
          </a:bodyPr>
          <a:lstStyle>
            <a:lvl1pPr algn="r" defTabSz="947659" eaLnBrk="1" hangingPunct="1">
              <a:defRPr sz="1200" b="0" smtClean="0">
                <a:latin typeface="Lato" panose="020F0502020204030203" pitchFamily="34" charset="0"/>
              </a:defRPr>
            </a:lvl1pPr>
          </a:lstStyle>
          <a:p>
            <a:pPr>
              <a:defRPr/>
            </a:pPr>
            <a:fld id="{D5318925-1DBD-43D7-8B05-D650A8546298}" type="slidenum">
              <a:rPr lang="en-GB" altLang="de-DE" smtClean="0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579392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ts val="500"/>
      </a:spcAft>
      <a:defRPr sz="1000" kern="1200">
        <a:solidFill>
          <a:srgbClr val="000000"/>
        </a:solidFill>
        <a:latin typeface="Lato" panose="020F0502020204030203" pitchFamily="34" charset="0"/>
      </a:defRPr>
    </a:lvl1pPr>
    <a:lvl2pPr marL="356616" algn="l" rtl="0" eaLnBrk="0" fontAlgn="base" hangingPunct="0">
      <a:spcBef>
        <a:spcPct val="0"/>
      </a:spcBef>
      <a:spcAft>
        <a:spcPts val="500"/>
      </a:spcAft>
      <a:defRPr sz="1000" kern="1200">
        <a:solidFill>
          <a:srgbClr val="000000"/>
        </a:solidFill>
        <a:latin typeface="Lato" panose="020F0502020204030203" pitchFamily="34" charset="0"/>
      </a:defRPr>
    </a:lvl2pPr>
    <a:lvl3pPr marL="713232" algn="l" rtl="0" eaLnBrk="0" fontAlgn="base" hangingPunct="0">
      <a:spcBef>
        <a:spcPct val="0"/>
      </a:spcBef>
      <a:spcAft>
        <a:spcPts val="500"/>
      </a:spcAft>
      <a:defRPr sz="1000" kern="1200">
        <a:solidFill>
          <a:srgbClr val="000000"/>
        </a:solidFill>
        <a:latin typeface="Lato" panose="020F0502020204030203" pitchFamily="34" charset="0"/>
      </a:defRPr>
    </a:lvl3pPr>
    <a:lvl4pPr marL="1069848" algn="l" rtl="0" eaLnBrk="0" fontAlgn="base" hangingPunct="0">
      <a:spcBef>
        <a:spcPct val="0"/>
      </a:spcBef>
      <a:spcAft>
        <a:spcPts val="500"/>
      </a:spcAft>
      <a:defRPr sz="1000" kern="1200">
        <a:solidFill>
          <a:srgbClr val="000000"/>
        </a:solidFill>
        <a:latin typeface="Lato" panose="020F0502020204030203" pitchFamily="34" charset="0"/>
      </a:defRPr>
    </a:lvl4pPr>
    <a:lvl5pPr marL="1426464" algn="l" rtl="0" eaLnBrk="0" fontAlgn="base" hangingPunct="0">
      <a:spcBef>
        <a:spcPct val="0"/>
      </a:spcBef>
      <a:spcAft>
        <a:spcPts val="500"/>
      </a:spcAft>
      <a:defRPr sz="1000" kern="1200">
        <a:solidFill>
          <a:srgbClr val="000000"/>
        </a:solidFill>
        <a:latin typeface="Lato" panose="020F0502020204030203" pitchFamily="34" charset="0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CA46F-D2BC-4052-B65C-47209D2FF9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967BE6-4C04-D823-74B9-0B13AD1D22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BE2DB0-917F-376E-D31E-AFB896985A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noProof="0" dirty="0">
                <a:solidFill>
                  <a:srgbClr val="000000"/>
                </a:solidFill>
              </a:rPr>
              <a:t>CREDITS: </a:t>
            </a:r>
            <a:r>
              <a:rPr lang="de-DE" b="0" noProof="0" dirty="0">
                <a:solidFill>
                  <a:srgbClr val="000000"/>
                </a:solidFill>
              </a:rPr>
              <a:t>© Gregor Hagedorn, CC BY-SA 4.0</a:t>
            </a:r>
            <a:endParaRPr lang="de-DE" b="0" baseline="0" noProof="0" dirty="0">
              <a:solidFill>
                <a:srgbClr val="000000"/>
              </a:solidFill>
            </a:endParaRPr>
          </a:p>
          <a:p>
            <a:r>
              <a:rPr lang="de-DE" b="1" baseline="0" noProof="0" dirty="0">
                <a:solidFill>
                  <a:srgbClr val="000000"/>
                </a:solidFill>
              </a:rPr>
              <a:t>SOURCE: </a:t>
            </a:r>
            <a:endParaRPr lang="de-DE" sz="1100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D00E1D-E743-891F-32C0-76A1F69712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476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318925-1DBD-43D7-8B05-D650A8546298}" type="slidenum">
              <a:rPr kumimoji="0" lang="en-GB" alt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</a:rPr>
              <a:pPr marL="0" marR="0" lvl="0" indent="0" algn="r" defTabSz="9476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89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4221">
              <a:defRPr/>
            </a:pPr>
            <a:r>
              <a:rPr lang="en-US" b="1" dirty="0"/>
              <a:t>SPEAKER_NOTES:</a:t>
            </a:r>
            <a:r>
              <a:rPr lang="en-US" dirty="0"/>
              <a:t> </a:t>
            </a:r>
          </a:p>
          <a:p>
            <a:pPr defTabSz="954221">
              <a:defRPr/>
            </a:pPr>
            <a:r>
              <a:rPr lang="en-US" b="1" dirty="0"/>
              <a:t>DESCRIPTION:</a:t>
            </a:r>
            <a:endParaRPr lang="en-US" dirty="0"/>
          </a:p>
          <a:p>
            <a:pPr defTabSz="954221">
              <a:defRPr/>
            </a:pPr>
            <a:r>
              <a:rPr lang="en-US" b="1" dirty="0"/>
              <a:t>CREDITS:</a:t>
            </a:r>
            <a:r>
              <a:rPr lang="en-US" dirty="0"/>
              <a:t> © </a:t>
            </a:r>
            <a:r>
              <a:rPr lang="en-US" dirty="0" err="1"/>
              <a:t>G.Hagedorn</a:t>
            </a:r>
            <a:r>
              <a:rPr lang="en-US" dirty="0"/>
              <a:t>, Michael </a:t>
            </a:r>
            <a:r>
              <a:rPr lang="en-US" dirty="0" err="1"/>
              <a:t>Liebreich</a:t>
            </a:r>
            <a:r>
              <a:rPr lang="en-US" dirty="0"/>
              <a:t>, W.-P. </a:t>
            </a:r>
            <a:r>
              <a:rPr lang="en-US" dirty="0" err="1"/>
              <a:t>Schill</a:t>
            </a:r>
            <a:r>
              <a:rPr lang="en-US" dirty="0"/>
              <a:t>, M. Kittel, Adrian </a:t>
            </a:r>
            <a:r>
              <a:rPr lang="en-US" dirty="0" err="1"/>
              <a:t>Hiel</a:t>
            </a:r>
            <a:r>
              <a:rPr lang="en-US" dirty="0"/>
              <a:t>; translation &amp; current design by </a:t>
            </a:r>
            <a:r>
              <a:rPr lang="en-US" dirty="0" err="1"/>
              <a:t>G.Hagedorn</a:t>
            </a:r>
            <a:r>
              <a:rPr lang="en-US" dirty="0"/>
              <a:t>, translation partly based on </a:t>
            </a:r>
            <a:r>
              <a:rPr lang="en-US" baseline="0" dirty="0"/>
              <a:t>Wolf-Peter </a:t>
            </a:r>
            <a:r>
              <a:rPr lang="en-US" baseline="0" dirty="0" err="1"/>
              <a:t>Schill</a:t>
            </a:r>
            <a:r>
              <a:rPr lang="en-US" baseline="0" dirty="0"/>
              <a:t> &amp; Martin Kittel, estimates after Michael </a:t>
            </a:r>
            <a:r>
              <a:rPr lang="en-US" baseline="0" dirty="0" err="1"/>
              <a:t>Liebreich</a:t>
            </a:r>
            <a:r>
              <a:rPr lang="en-US" dirty="0"/>
              <a:t>/</a:t>
            </a:r>
            <a:r>
              <a:rPr lang="en-US" dirty="0" err="1"/>
              <a:t>Liebreich</a:t>
            </a:r>
            <a:r>
              <a:rPr lang="en-US" dirty="0"/>
              <a:t> Assoc., “Clean Hydrogen Ladder, Ver. 5.0, 2023” with concept credit to Adrian </a:t>
            </a:r>
            <a:r>
              <a:rPr lang="en-US" dirty="0" err="1"/>
              <a:t>Hiel</a:t>
            </a:r>
            <a:r>
              <a:rPr lang="en-US" dirty="0"/>
              <a:t>, Energy Cities. CC BY 4.0.</a:t>
            </a:r>
            <a:br>
              <a:rPr lang="en-US" dirty="0"/>
            </a:br>
            <a:r>
              <a:rPr lang="en-US" b="1" baseline="0" dirty="0"/>
              <a:t>NOTES: </a:t>
            </a:r>
            <a:r>
              <a:rPr lang="en-US" baseline="0" dirty="0" err="1"/>
              <a:t>Übersetzung</a:t>
            </a:r>
            <a:r>
              <a:rPr lang="en-US" baseline="0" dirty="0"/>
              <a:t> Gregor Hagedorn, </a:t>
            </a:r>
            <a:r>
              <a:rPr lang="en-US" baseline="0" dirty="0" err="1"/>
              <a:t>nach</a:t>
            </a:r>
            <a:r>
              <a:rPr lang="en-US" baseline="0" dirty="0"/>
              <a:t> den </a:t>
            </a:r>
            <a:r>
              <a:rPr lang="en-US" baseline="0" dirty="0" err="1"/>
              <a:t>Übersetzungen</a:t>
            </a:r>
            <a:r>
              <a:rPr lang="en-US" baseline="0" dirty="0"/>
              <a:t> der </a:t>
            </a:r>
            <a:r>
              <a:rPr lang="en-US" baseline="0" dirty="0" err="1"/>
              <a:t>Vorversion</a:t>
            </a:r>
            <a:r>
              <a:rPr lang="en-US" baseline="0" dirty="0"/>
              <a:t> 4.1: Wolf-Peter </a:t>
            </a:r>
            <a:r>
              <a:rPr lang="en-US" baseline="0" dirty="0" err="1"/>
              <a:t>Schill</a:t>
            </a:r>
            <a:r>
              <a:rPr lang="en-US" baseline="0" dirty="0"/>
              <a:t> twitter @WPSchill und Martin Kittel twitter @KittelMartin, 9 September 2021. Original von twitter </a:t>
            </a:r>
            <a:r>
              <a:rPr lang="en-US" baseline="0" dirty="0" err="1"/>
              <a:t>Siehe</a:t>
            </a:r>
            <a:r>
              <a:rPr lang="en-US" baseline="0" dirty="0"/>
              <a:t> </a:t>
            </a:r>
            <a:r>
              <a:rPr lang="en-US" baseline="0" dirty="0" err="1"/>
              <a:t>auch</a:t>
            </a:r>
            <a:endParaRPr lang="en-US" baseline="0" dirty="0"/>
          </a:p>
          <a:p>
            <a:pPr defTabSz="954221">
              <a:defRPr/>
            </a:pPr>
            <a:r>
              <a:rPr lang="en-US" baseline="0" dirty="0"/>
              <a:t>https://zenodo.org/record/5497945#.YTsPE50zY6S (deutsche </a:t>
            </a:r>
            <a:r>
              <a:rPr lang="en-US" baseline="0" dirty="0" err="1"/>
              <a:t>Übersetzung</a:t>
            </a:r>
            <a:r>
              <a:rPr lang="en-US" baseline="0" dirty="0"/>
              <a:t> WP </a:t>
            </a:r>
            <a:r>
              <a:rPr lang="en-US" baseline="0" dirty="0" err="1"/>
              <a:t>Schill</a:t>
            </a:r>
            <a:r>
              <a:rPr lang="en-US" baseline="0" dirty="0"/>
              <a:t> und M Kittel).</a:t>
            </a:r>
          </a:p>
          <a:p>
            <a:pPr defTabSz="954221">
              <a:defRPr/>
            </a:pPr>
            <a:r>
              <a:rPr lang="en-US" b="1" dirty="0"/>
              <a:t>SOURCES: </a:t>
            </a:r>
            <a:r>
              <a:rPr lang="en-US" dirty="0"/>
              <a:t>PDF </a:t>
            </a:r>
            <a:r>
              <a:rPr lang="en-US" dirty="0" err="1"/>
              <a:t>Liebreich</a:t>
            </a:r>
            <a:r>
              <a:rPr lang="en-US" dirty="0"/>
              <a:t>, 5.0, 2023-10-19, : https://drive.google.com/file/d/1oZ3k6RCf8Y9YLKorogDeEB1Sp8nMuxqi/view PPTX: https://docs.google.com/presentation/d/1hNnYliDUzfcVQrRNfXl4PWFIi3mV2JbG/edit, LinkedIn: https://www.linkedin.com/pulse/hydrogen-ladder-version-50-michael-liebreich/</a:t>
            </a:r>
          </a:p>
          <a:p>
            <a:pPr defTabSz="954221">
              <a:defRPr/>
            </a:pPr>
            <a:r>
              <a:rPr lang="en-US" b="1" dirty="0"/>
              <a:t>REVIEWED_BY:</a:t>
            </a:r>
            <a:endParaRPr lang="de-DE" b="1" dirty="0"/>
          </a:p>
        </p:txBody>
      </p:sp>
      <p:sp>
        <p:nvSpPr>
          <p:cNvPr id="4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477838" y="766763"/>
            <a:ext cx="6143625" cy="3840162"/>
          </a:xfrm>
        </p:spPr>
      </p:sp>
      <p:sp>
        <p:nvSpPr>
          <p:cNvPr id="5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6086986" y="9947310"/>
            <a:ext cx="1012316" cy="287304"/>
          </a:xfrm>
        </p:spPr>
        <p:txBody>
          <a:bodyPr/>
          <a:lstStyle/>
          <a:p>
            <a:pPr>
              <a:defRPr/>
            </a:pPr>
            <a:fld id="{D5318925-1DBD-43D7-8B05-D650A8546298}" type="slidenum">
              <a:rPr lang="en-GB" altLang="de-DE">
                <a:solidFill>
                  <a:srgbClr val="000000"/>
                </a:solidFill>
                <a:ea typeface="Lato" panose="020B0600070205080204" pitchFamily="34" charset="-128"/>
                <a:cs typeface="+mn-cs"/>
              </a:rPr>
              <a:pPr>
                <a:defRPr/>
              </a:pPr>
              <a:t>2</a:t>
            </a:fld>
            <a:endParaRPr lang="en-GB" altLang="de-DE">
              <a:solidFill>
                <a:srgbClr val="000000"/>
              </a:solidFill>
              <a:ea typeface="Lato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923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686D3-4148-55D4-69B2-88144E782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643617-3D6C-D97B-5D69-A0266EB5B6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48CEB4-57FE-3E61-1037-C6117C2357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noProof="0" dirty="0">
                <a:solidFill>
                  <a:srgbClr val="000000"/>
                </a:solidFill>
              </a:rPr>
              <a:t>CREDITS: </a:t>
            </a:r>
            <a:r>
              <a:rPr lang="de-DE" b="0" noProof="0" dirty="0">
                <a:solidFill>
                  <a:srgbClr val="000000"/>
                </a:solidFill>
              </a:rPr>
              <a:t>© Gregor Hagedorn, CC BY-SA 4.0</a:t>
            </a:r>
            <a:endParaRPr lang="de-DE" b="0" baseline="0" noProof="0" dirty="0">
              <a:solidFill>
                <a:srgbClr val="000000"/>
              </a:solidFill>
            </a:endParaRPr>
          </a:p>
          <a:p>
            <a:r>
              <a:rPr lang="de-DE" b="1" baseline="0" noProof="0" dirty="0">
                <a:solidFill>
                  <a:srgbClr val="000000"/>
                </a:solidFill>
              </a:rPr>
              <a:t>SOURCE: </a:t>
            </a:r>
            <a:endParaRPr lang="de-DE" sz="1100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40719-99CF-FD93-C85F-B1629CADD7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476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318925-1DBD-43D7-8B05-D650A8546298}" type="slidenum">
              <a:rPr kumimoji="0" lang="en-GB" alt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</a:rPr>
              <a:pPr marL="0" marR="0" lvl="0" indent="0" algn="r" defTabSz="9476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69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24E7F0-D905-DBE8-A696-E53FC6B2D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C616DF-3EEA-1A65-80D2-311468376E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4221">
              <a:defRPr/>
            </a:pPr>
            <a:r>
              <a:rPr lang="en-US" b="1" dirty="0"/>
              <a:t>SPEAKER_NOTES:</a:t>
            </a:r>
            <a:r>
              <a:rPr lang="en-US" dirty="0"/>
              <a:t> </a:t>
            </a:r>
          </a:p>
          <a:p>
            <a:pPr defTabSz="954221">
              <a:defRPr/>
            </a:pPr>
            <a:r>
              <a:rPr lang="en-US" b="1" dirty="0"/>
              <a:t>DESCRIPTION:</a:t>
            </a:r>
            <a:endParaRPr lang="en-US" dirty="0"/>
          </a:p>
          <a:p>
            <a:pPr defTabSz="954221">
              <a:defRPr/>
            </a:pPr>
            <a:r>
              <a:rPr lang="en-US" b="1" dirty="0"/>
              <a:t>CREDITS:</a:t>
            </a:r>
            <a:r>
              <a:rPr lang="en-US" dirty="0"/>
              <a:t> © </a:t>
            </a:r>
            <a:r>
              <a:rPr lang="en-US" dirty="0" err="1"/>
              <a:t>G.Hagedorn</a:t>
            </a:r>
            <a:r>
              <a:rPr lang="en-US" dirty="0"/>
              <a:t>, Michael </a:t>
            </a:r>
            <a:r>
              <a:rPr lang="en-US" dirty="0" err="1"/>
              <a:t>Liebreich</a:t>
            </a:r>
            <a:r>
              <a:rPr lang="en-US" dirty="0"/>
              <a:t>, W.-P. </a:t>
            </a:r>
            <a:r>
              <a:rPr lang="en-US" dirty="0" err="1"/>
              <a:t>Schill</a:t>
            </a:r>
            <a:r>
              <a:rPr lang="en-US" dirty="0"/>
              <a:t>, M. Kittel, Adrian </a:t>
            </a:r>
            <a:r>
              <a:rPr lang="en-US" dirty="0" err="1"/>
              <a:t>Hiel</a:t>
            </a:r>
            <a:r>
              <a:rPr lang="en-US" dirty="0"/>
              <a:t>; translation &amp; current design by </a:t>
            </a:r>
            <a:r>
              <a:rPr lang="en-US" dirty="0" err="1"/>
              <a:t>G.Hagedorn</a:t>
            </a:r>
            <a:r>
              <a:rPr lang="en-US" dirty="0"/>
              <a:t>, translation partly based on </a:t>
            </a:r>
            <a:r>
              <a:rPr lang="en-US" baseline="0" dirty="0"/>
              <a:t>Wolf-Peter </a:t>
            </a:r>
            <a:r>
              <a:rPr lang="en-US" baseline="0" dirty="0" err="1"/>
              <a:t>Schill</a:t>
            </a:r>
            <a:r>
              <a:rPr lang="en-US" baseline="0" dirty="0"/>
              <a:t> &amp; Martin Kittel, estimates after Michael </a:t>
            </a:r>
            <a:r>
              <a:rPr lang="en-US" baseline="0" dirty="0" err="1"/>
              <a:t>Liebreich</a:t>
            </a:r>
            <a:r>
              <a:rPr lang="en-US" dirty="0"/>
              <a:t>/</a:t>
            </a:r>
            <a:r>
              <a:rPr lang="en-US" dirty="0" err="1"/>
              <a:t>Liebreich</a:t>
            </a:r>
            <a:r>
              <a:rPr lang="en-US" dirty="0"/>
              <a:t> Assoc., “Clean Hydrogen Ladder, Ver. 5.0, 2023” with concept credit to Adrian </a:t>
            </a:r>
            <a:r>
              <a:rPr lang="en-US" dirty="0" err="1"/>
              <a:t>Hiel</a:t>
            </a:r>
            <a:r>
              <a:rPr lang="en-US" dirty="0"/>
              <a:t>, Energy Cities. CC BY 4.0.</a:t>
            </a:r>
            <a:br>
              <a:rPr lang="en-US" dirty="0"/>
            </a:br>
            <a:r>
              <a:rPr lang="en-US" b="1" baseline="0" dirty="0"/>
              <a:t>NOTES: </a:t>
            </a:r>
            <a:r>
              <a:rPr lang="en-US" baseline="0" dirty="0" err="1"/>
              <a:t>Übersetzung</a:t>
            </a:r>
            <a:r>
              <a:rPr lang="en-US" baseline="0" dirty="0"/>
              <a:t> Gregor Hagedorn, </a:t>
            </a:r>
            <a:r>
              <a:rPr lang="en-US" baseline="0" dirty="0" err="1"/>
              <a:t>nach</a:t>
            </a:r>
            <a:r>
              <a:rPr lang="en-US" baseline="0" dirty="0"/>
              <a:t> den </a:t>
            </a:r>
            <a:r>
              <a:rPr lang="en-US" baseline="0" dirty="0" err="1"/>
              <a:t>Übersetzungen</a:t>
            </a:r>
            <a:r>
              <a:rPr lang="en-US" baseline="0" dirty="0"/>
              <a:t> der </a:t>
            </a:r>
            <a:r>
              <a:rPr lang="en-US" baseline="0" dirty="0" err="1"/>
              <a:t>Vorversion</a:t>
            </a:r>
            <a:r>
              <a:rPr lang="en-US" baseline="0" dirty="0"/>
              <a:t> 4.1: Wolf-Peter </a:t>
            </a:r>
            <a:r>
              <a:rPr lang="en-US" baseline="0" dirty="0" err="1"/>
              <a:t>Schill</a:t>
            </a:r>
            <a:r>
              <a:rPr lang="en-US" baseline="0" dirty="0"/>
              <a:t> twitter @WPSchill und Martin Kittel twitter @KittelMartin, 9 September 2021. Original von twitter </a:t>
            </a:r>
            <a:r>
              <a:rPr lang="en-US" baseline="0" dirty="0" err="1"/>
              <a:t>Siehe</a:t>
            </a:r>
            <a:r>
              <a:rPr lang="en-US" baseline="0" dirty="0"/>
              <a:t> </a:t>
            </a:r>
            <a:r>
              <a:rPr lang="en-US" baseline="0" dirty="0" err="1"/>
              <a:t>auch</a:t>
            </a:r>
            <a:endParaRPr lang="en-US" baseline="0" dirty="0"/>
          </a:p>
          <a:p>
            <a:pPr defTabSz="954221">
              <a:defRPr/>
            </a:pPr>
            <a:r>
              <a:rPr lang="en-US" baseline="0" dirty="0"/>
              <a:t>https://zenodo.org/record/5497945#.YTsPE50zY6S (deutsche </a:t>
            </a:r>
            <a:r>
              <a:rPr lang="en-US" baseline="0" dirty="0" err="1"/>
              <a:t>Übersetzung</a:t>
            </a:r>
            <a:r>
              <a:rPr lang="en-US" baseline="0" dirty="0"/>
              <a:t> WP </a:t>
            </a:r>
            <a:r>
              <a:rPr lang="en-US" baseline="0" dirty="0" err="1"/>
              <a:t>Schill</a:t>
            </a:r>
            <a:r>
              <a:rPr lang="en-US" baseline="0" dirty="0"/>
              <a:t> und M Kittel).</a:t>
            </a:r>
          </a:p>
          <a:p>
            <a:pPr defTabSz="954221">
              <a:defRPr/>
            </a:pPr>
            <a:r>
              <a:rPr lang="en-US" b="1" dirty="0"/>
              <a:t>SOURCES: </a:t>
            </a:r>
            <a:r>
              <a:rPr lang="en-US" dirty="0"/>
              <a:t>PDF </a:t>
            </a:r>
            <a:r>
              <a:rPr lang="en-US" dirty="0" err="1"/>
              <a:t>Liebreich</a:t>
            </a:r>
            <a:r>
              <a:rPr lang="en-US" dirty="0"/>
              <a:t>, 5.0, 2023-10-19, : https://drive.google.com/file/d/1oZ3k6RCf8Y9YLKorogDeEB1Sp8nMuxqi/view PPTX: https://docs.google.com/presentation/d/1hNnYliDUzfcVQrRNfXl4PWFIi3mV2JbG/edit, LinkedIn: https://www.linkedin.com/pulse/hydrogen-ladder-version-50-michael-liebreich/</a:t>
            </a:r>
          </a:p>
          <a:p>
            <a:pPr defTabSz="954221">
              <a:defRPr/>
            </a:pPr>
            <a:r>
              <a:rPr lang="en-US" b="1" dirty="0"/>
              <a:t>REVIEWED_BY:</a:t>
            </a:r>
            <a:endParaRPr lang="de-DE" b="1" dirty="0"/>
          </a:p>
        </p:txBody>
      </p:sp>
      <p:sp>
        <p:nvSpPr>
          <p:cNvPr id="4" name="Folienbildplatzhalter 1">
            <a:extLst>
              <a:ext uri="{FF2B5EF4-FFF2-40B4-BE49-F238E27FC236}">
                <a16:creationId xmlns:a16="http://schemas.microsoft.com/office/drawing/2014/main" id="{389BCEDB-D0E9-33AF-45FE-EC67583502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77838" y="766763"/>
            <a:ext cx="6143625" cy="3840162"/>
          </a:xfrm>
        </p:spPr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7A10DFE-7EA5-0A8C-BF41-2DB6E6024E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086986" y="9947310"/>
            <a:ext cx="1012316" cy="287304"/>
          </a:xfrm>
        </p:spPr>
        <p:txBody>
          <a:bodyPr/>
          <a:lstStyle/>
          <a:p>
            <a:pPr>
              <a:defRPr/>
            </a:pPr>
            <a:fld id="{D5318925-1DBD-43D7-8B05-D650A8546298}" type="slidenum">
              <a:rPr lang="en-GB" altLang="de-DE">
                <a:solidFill>
                  <a:srgbClr val="000000"/>
                </a:solidFill>
                <a:ea typeface="Lato" panose="020B0600070205080204" pitchFamily="34" charset="-128"/>
                <a:cs typeface="+mn-cs"/>
              </a:rPr>
              <a:pPr>
                <a:defRPr/>
              </a:pPr>
              <a:t>4</a:t>
            </a:fld>
            <a:endParaRPr lang="en-GB" altLang="de-DE">
              <a:solidFill>
                <a:srgbClr val="000000"/>
              </a:solidFill>
              <a:ea typeface="Lato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312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7A746-386A-5E71-1EE9-EE5588282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5548C2-9E75-8068-CF2E-90EACC9B24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F8BA52-6977-DC5E-D403-4DCAD3A95D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noProof="0" dirty="0">
                <a:solidFill>
                  <a:srgbClr val="000000"/>
                </a:solidFill>
              </a:rPr>
              <a:t>CREDITS: </a:t>
            </a:r>
            <a:r>
              <a:rPr lang="de-DE" b="0" noProof="0" dirty="0">
                <a:solidFill>
                  <a:srgbClr val="000000"/>
                </a:solidFill>
              </a:rPr>
              <a:t>© Gregor Hagedorn, CC BY-SA 4.0</a:t>
            </a:r>
            <a:endParaRPr lang="de-DE" b="0" baseline="0" noProof="0" dirty="0">
              <a:solidFill>
                <a:srgbClr val="000000"/>
              </a:solidFill>
            </a:endParaRPr>
          </a:p>
          <a:p>
            <a:r>
              <a:rPr lang="de-DE" b="1" baseline="0" noProof="0" dirty="0">
                <a:solidFill>
                  <a:srgbClr val="000000"/>
                </a:solidFill>
              </a:rPr>
              <a:t>SOURCE: </a:t>
            </a:r>
            <a:endParaRPr lang="de-DE" sz="1100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A527C-D340-F22B-755C-C3B5D87232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476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318925-1DBD-43D7-8B05-D650A8546298}" type="slidenum">
              <a:rPr kumimoji="0" lang="en-GB" alt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</a:rPr>
              <a:pPr marL="0" marR="0" lvl="0" indent="0" algn="r" defTabSz="9476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228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4221">
              <a:defRPr/>
            </a:pPr>
            <a:r>
              <a:rPr lang="en-US" b="1" dirty="0"/>
              <a:t>SPEAKER_NOTES:</a:t>
            </a:r>
            <a:r>
              <a:rPr lang="en-US" dirty="0"/>
              <a:t> </a:t>
            </a:r>
          </a:p>
          <a:p>
            <a:pPr defTabSz="954221">
              <a:defRPr/>
            </a:pPr>
            <a:r>
              <a:rPr lang="en-US" b="1" dirty="0"/>
              <a:t>DESCRIPTION:</a:t>
            </a:r>
          </a:p>
          <a:p>
            <a:pPr marL="0" marR="0" lvl="0" indent="0" algn="l" defTabSz="95422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CREDITS:</a:t>
            </a:r>
            <a:r>
              <a:rPr lang="en-US" dirty="0"/>
              <a:t> © Michael </a:t>
            </a:r>
            <a:r>
              <a:rPr lang="en-US" dirty="0" err="1"/>
              <a:t>Liebreich</a:t>
            </a:r>
            <a:r>
              <a:rPr lang="en-US" dirty="0"/>
              <a:t>/</a:t>
            </a:r>
            <a:r>
              <a:rPr lang="en-US" dirty="0" err="1"/>
              <a:t>Liebreich</a:t>
            </a:r>
            <a:r>
              <a:rPr lang="en-US" dirty="0"/>
              <a:t> Assoc., Clean Hydrogen Ladder, Ver. 4.1, 2021. Concept credit: Adrian </a:t>
            </a:r>
            <a:r>
              <a:rPr lang="en-US" dirty="0" err="1"/>
              <a:t>Hiel</a:t>
            </a:r>
            <a:r>
              <a:rPr lang="en-US" dirty="0"/>
              <a:t>, Energy Cities. Translated by </a:t>
            </a:r>
            <a:r>
              <a:rPr lang="en-US" dirty="0" err="1"/>
              <a:t>G.Hagedorn</a:t>
            </a:r>
            <a:r>
              <a:rPr lang="en-US" dirty="0"/>
              <a:t>, W.-P. </a:t>
            </a:r>
            <a:r>
              <a:rPr lang="en-US" dirty="0" err="1"/>
              <a:t>Schill</a:t>
            </a:r>
            <a:r>
              <a:rPr lang="en-US" dirty="0"/>
              <a:t> &amp; M. Kittel; modified in design (not </a:t>
            </a:r>
            <a:r>
              <a:rPr lang="en-US" dirty="0" err="1"/>
              <a:t>priorization</a:t>
            </a:r>
            <a:r>
              <a:rPr lang="en-US" dirty="0"/>
              <a:t>) by </a:t>
            </a:r>
            <a:r>
              <a:rPr lang="en-US" dirty="0" err="1"/>
              <a:t>G.Hagedorn</a:t>
            </a:r>
            <a:r>
              <a:rPr lang="en-US" dirty="0"/>
              <a:t>. CC BY 4.0</a:t>
            </a:r>
          </a:p>
          <a:p>
            <a:pPr defTabSz="954221">
              <a:defRPr/>
            </a:pPr>
            <a:r>
              <a:rPr lang="en-US" b="1" baseline="0" dirty="0"/>
              <a:t>NOTES: </a:t>
            </a:r>
            <a:r>
              <a:rPr lang="en-US" baseline="0" dirty="0" err="1"/>
              <a:t>Übersetzung</a:t>
            </a:r>
            <a:r>
              <a:rPr lang="en-US" baseline="0" dirty="0"/>
              <a:t> version 4.1: Wolf-Peter Schill twitter @WPSchill und Martin Kittel twitter @KittelMartin, 9 September 2021. Original von twitter </a:t>
            </a:r>
            <a:r>
              <a:rPr lang="en-US" baseline="0" dirty="0" err="1"/>
              <a:t>Siehe</a:t>
            </a:r>
            <a:r>
              <a:rPr lang="en-US" baseline="0" dirty="0"/>
              <a:t> </a:t>
            </a:r>
            <a:r>
              <a:rPr lang="en-US" baseline="0" dirty="0" err="1"/>
              <a:t>auch</a:t>
            </a:r>
            <a:endParaRPr lang="en-US" baseline="0" dirty="0"/>
          </a:p>
          <a:p>
            <a:pPr defTabSz="954221">
              <a:defRPr/>
            </a:pPr>
            <a:r>
              <a:rPr lang="en-US" baseline="0" dirty="0"/>
              <a:t>https://zenodo.org/record/5497945#.YTsPE50zY6S (deutsche </a:t>
            </a:r>
            <a:r>
              <a:rPr lang="en-US" baseline="0" dirty="0" err="1"/>
              <a:t>Übersetzung</a:t>
            </a:r>
            <a:r>
              <a:rPr lang="en-US" baseline="0" dirty="0"/>
              <a:t> WP Schill und M Kittel.</a:t>
            </a:r>
          </a:p>
          <a:p>
            <a:pPr defTabSz="954221">
              <a:defRPr/>
            </a:pPr>
            <a:r>
              <a:rPr lang="en-US" b="1" dirty="0"/>
              <a:t>REVIEWED_BY:</a:t>
            </a:r>
            <a:endParaRPr lang="de-DE" b="1" dirty="0"/>
          </a:p>
        </p:txBody>
      </p:sp>
      <p:sp>
        <p:nvSpPr>
          <p:cNvPr id="4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477838" y="766763"/>
            <a:ext cx="6143625" cy="3840162"/>
          </a:xfrm>
        </p:spPr>
      </p:sp>
      <p:sp>
        <p:nvSpPr>
          <p:cNvPr id="5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6086986" y="9947310"/>
            <a:ext cx="1012316" cy="287304"/>
          </a:xfrm>
        </p:spPr>
        <p:txBody>
          <a:bodyPr/>
          <a:lstStyle/>
          <a:p>
            <a:pPr>
              <a:defRPr/>
            </a:pPr>
            <a:fld id="{D5318925-1DBD-43D7-8B05-D650A8546298}" type="slidenum">
              <a:rPr lang="en-GB" altLang="de-DE">
                <a:solidFill>
                  <a:srgbClr val="000000"/>
                </a:solidFill>
                <a:ea typeface="Lato" panose="020B0600070205080204" pitchFamily="34" charset="-128"/>
                <a:cs typeface="+mn-cs"/>
              </a:rPr>
              <a:pPr>
                <a:defRPr/>
              </a:pPr>
              <a:t>6</a:t>
            </a:fld>
            <a:endParaRPr lang="en-GB" altLang="de-DE">
              <a:solidFill>
                <a:srgbClr val="000000"/>
              </a:solidFill>
              <a:ea typeface="Lato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3151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B1AFB-033A-20F8-239D-A636CF6B7A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6304A3-C49A-3E2F-4B24-6E05DF85CE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7230EFE-DA16-DCCD-1878-F89FA3CC3B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noProof="0" dirty="0">
                <a:solidFill>
                  <a:srgbClr val="000000"/>
                </a:solidFill>
              </a:rPr>
              <a:t>CREDITS: </a:t>
            </a:r>
            <a:r>
              <a:rPr lang="de-DE" b="0" noProof="0" dirty="0">
                <a:solidFill>
                  <a:srgbClr val="000000"/>
                </a:solidFill>
              </a:rPr>
              <a:t>© Gregor Hagedorn, CC BY-SA 4.0</a:t>
            </a:r>
            <a:endParaRPr lang="de-DE" b="0" baseline="0" noProof="0" dirty="0">
              <a:solidFill>
                <a:srgbClr val="000000"/>
              </a:solidFill>
            </a:endParaRPr>
          </a:p>
          <a:p>
            <a:r>
              <a:rPr lang="de-DE" b="1" baseline="0" noProof="0" dirty="0">
                <a:solidFill>
                  <a:srgbClr val="000000"/>
                </a:solidFill>
              </a:rPr>
              <a:t>SOURCE: </a:t>
            </a:r>
            <a:endParaRPr lang="de-DE" sz="1100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D0E01-1CFD-0823-1FC4-2B92718AD8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476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318925-1DBD-43D7-8B05-D650A8546298}" type="slidenum">
              <a:rPr kumimoji="0" lang="en-GB" alt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</a:rPr>
              <a:pPr marL="0" marR="0" lvl="0" indent="0" algn="r" defTabSz="9476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841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4221">
              <a:defRPr/>
            </a:pPr>
            <a:r>
              <a:rPr lang="en-US" b="1" dirty="0"/>
              <a:t>SPEAKER_NOTES:</a:t>
            </a:r>
            <a:r>
              <a:rPr lang="en-US" dirty="0"/>
              <a:t> Original version with additional information</a:t>
            </a:r>
          </a:p>
          <a:p>
            <a:pPr defTabSz="954221">
              <a:defRPr/>
            </a:pPr>
            <a:r>
              <a:rPr lang="en-US" b="1" dirty="0"/>
              <a:t>DESCRIPTION:</a:t>
            </a:r>
          </a:p>
          <a:p>
            <a:pPr marL="0" marR="0" lvl="0" indent="0" algn="l" defTabSz="95422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CREDITS:</a:t>
            </a:r>
            <a:r>
              <a:rPr lang="en-US" dirty="0"/>
              <a:t> ©  Source: Michael </a:t>
            </a:r>
            <a:r>
              <a:rPr lang="en-US" dirty="0" err="1"/>
              <a:t>Liebreich</a:t>
            </a:r>
            <a:r>
              <a:rPr lang="en-US" dirty="0"/>
              <a:t>/</a:t>
            </a:r>
            <a:r>
              <a:rPr lang="en-US" dirty="0" err="1"/>
              <a:t>Liebreich</a:t>
            </a:r>
            <a:r>
              <a:rPr lang="en-US" dirty="0"/>
              <a:t> Associates, Clean Hydrogen Ladder, Version 5.0, 2023. Concept credit: Adrian </a:t>
            </a:r>
            <a:r>
              <a:rPr lang="en-US" dirty="0" err="1"/>
              <a:t>Hiel</a:t>
            </a:r>
            <a:r>
              <a:rPr lang="en-US" dirty="0"/>
              <a:t>, Energy Cities. CC BY 4.0 @MLCleaningUp @mliebreich, modified by G. Hagedorn by removing the ladder</a:t>
            </a:r>
          </a:p>
          <a:p>
            <a:pPr defTabSz="954221">
              <a:defRPr/>
            </a:pPr>
            <a:r>
              <a:rPr lang="en-US" b="1" dirty="0"/>
              <a:t>NOTES: </a:t>
            </a:r>
            <a:r>
              <a:rPr lang="en-US" b="0" dirty="0"/>
              <a:t>Removing the ladder was necessary because it appeared as non-transparent image in my PowerPoint version Office 365, thus partly obscuring the A to G scale behind it.</a:t>
            </a:r>
          </a:p>
          <a:p>
            <a:pPr defTabSz="954221">
              <a:defRPr/>
            </a:pPr>
            <a:r>
              <a:rPr lang="en-US" b="1" dirty="0"/>
              <a:t>REVIEWED_BY:</a:t>
            </a:r>
            <a:endParaRPr lang="de-DE" b="1" dirty="0"/>
          </a:p>
        </p:txBody>
      </p:sp>
      <p:sp>
        <p:nvSpPr>
          <p:cNvPr id="4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477838" y="766763"/>
            <a:ext cx="6143625" cy="3840162"/>
          </a:xfrm>
        </p:spPr>
      </p:sp>
      <p:sp>
        <p:nvSpPr>
          <p:cNvPr id="5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6086986" y="9947310"/>
            <a:ext cx="1012316" cy="287304"/>
          </a:xfrm>
        </p:spPr>
        <p:txBody>
          <a:bodyPr/>
          <a:lstStyle/>
          <a:p>
            <a:pPr>
              <a:defRPr/>
            </a:pPr>
            <a:fld id="{D5318925-1DBD-43D7-8B05-D650A8546298}" type="slidenum">
              <a:rPr lang="en-GB" altLang="de-DE">
                <a:solidFill>
                  <a:srgbClr val="000000"/>
                </a:solidFill>
                <a:ea typeface="Lato" panose="020B0600070205080204" pitchFamily="34" charset="-128"/>
                <a:cs typeface="+mn-cs"/>
              </a:rPr>
              <a:pPr>
                <a:defRPr/>
              </a:pPr>
              <a:t>8</a:t>
            </a:fld>
            <a:endParaRPr lang="en-GB" altLang="de-DE">
              <a:solidFill>
                <a:srgbClr val="000000"/>
              </a:solidFill>
              <a:ea typeface="Lato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987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-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818"/>
            <a:ext cx="9144000" cy="492443"/>
          </a:xfrm>
        </p:spPr>
        <p:txBody>
          <a:bodyPr wrap="square" lIns="36000" tIns="0" rIns="36000" bIns="0" anchor="t" anchorCtr="0">
            <a:spAutoFit/>
          </a:bodyPr>
          <a:lstStyle>
            <a:lvl1pPr>
              <a:defRPr sz="3200"/>
            </a:lvl1pPr>
          </a:lstStyle>
          <a:p>
            <a:r>
              <a:rPr lang="en-US"/>
              <a:t>Click to </a:t>
            </a:r>
            <a:r>
              <a:rPr lang="de-DE" noProof="0" err="1"/>
              <a:t>edit</a:t>
            </a:r>
            <a:r>
              <a:rPr lang="en-US"/>
              <a:t> Master title style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99461" y="5652654"/>
            <a:ext cx="7341903" cy="61555"/>
          </a:xfrm>
        </p:spPr>
        <p:txBody>
          <a:bodyPr wrap="square" lIns="0" tIns="0" rIns="0" bIns="0">
            <a:spAutoFit/>
          </a:bodyPr>
          <a:lstStyle>
            <a:lvl1pPr marL="0" indent="0" algn="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6320764" y="2832054"/>
            <a:ext cx="5580000" cy="61200"/>
          </a:xfrm>
        </p:spPr>
        <p:txBody>
          <a:bodyPr vert="horz" wrap="square" lIns="0" tIns="0" rIns="0" bIns="0">
            <a:spAutoFit/>
          </a:bodyPr>
          <a:lstStyle>
            <a:lvl1pPr marL="0" indent="0" algn="ct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71475" y="1047750"/>
            <a:ext cx="8643938" cy="2163120"/>
          </a:xfrm>
        </p:spPr>
        <p:txBody>
          <a:bodyPr/>
          <a:lstStyle/>
          <a:p>
            <a:pPr lvl="0"/>
            <a:r>
              <a:rPr lang="de-DE" noProof="0"/>
              <a:t>Edit Master </a:t>
            </a:r>
            <a:r>
              <a:rPr lang="de-DE" noProof="0" err="1"/>
              <a:t>text</a:t>
            </a:r>
            <a:r>
              <a:rPr lang="de-DE" noProof="0"/>
              <a:t> </a:t>
            </a:r>
            <a:r>
              <a:rPr lang="de-DE" noProof="0" err="1"/>
              <a:t>styles</a:t>
            </a:r>
            <a:endParaRPr lang="de-DE" noProof="0"/>
          </a:p>
          <a:p>
            <a:pPr lvl="1"/>
            <a:r>
              <a:rPr lang="de-DE" noProof="0"/>
              <a:t>Second </a:t>
            </a:r>
            <a:r>
              <a:rPr lang="de-DE" noProof="0" err="1"/>
              <a:t>level</a:t>
            </a:r>
            <a:endParaRPr lang="de-DE" noProof="0"/>
          </a:p>
          <a:p>
            <a:pPr lvl="2"/>
            <a:r>
              <a:rPr lang="de-DE" noProof="0"/>
              <a:t>Third </a:t>
            </a:r>
            <a:r>
              <a:rPr lang="de-DE" noProof="0" err="1"/>
              <a:t>level</a:t>
            </a:r>
            <a:endParaRPr lang="de-DE" noProof="0"/>
          </a:p>
          <a:p>
            <a:pPr lvl="3"/>
            <a:r>
              <a:rPr lang="de-DE" noProof="0" err="1"/>
              <a:t>Fourth</a:t>
            </a:r>
            <a:r>
              <a:rPr lang="de-DE" noProof="0"/>
              <a:t> </a:t>
            </a:r>
            <a:r>
              <a:rPr lang="de-DE" noProof="0" err="1"/>
              <a:t>level</a:t>
            </a:r>
            <a:endParaRPr lang="de-DE" noProof="0"/>
          </a:p>
          <a:p>
            <a:pPr lvl="4"/>
            <a:r>
              <a:rPr lang="de-DE" noProof="0" err="1"/>
              <a:t>Fifth</a:t>
            </a:r>
            <a:r>
              <a:rPr lang="de-DE" noProof="0"/>
              <a:t> </a:t>
            </a:r>
            <a:r>
              <a:rPr lang="de-DE" noProof="0" err="1"/>
              <a:t>level</a:t>
            </a:r>
            <a:endParaRPr lang="de-DE" noProof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de-DE" noProof="1"/>
              <a:t>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-611257" y="3868341"/>
            <a:ext cx="603602" cy="1415772"/>
          </a:xfrm>
        </p:spPr>
        <p:txBody>
          <a:bodyPr lIns="0" tIns="0" rIns="0" bIns="0"/>
          <a:lstStyle>
            <a:lvl1pPr>
              <a:defRPr sz="18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VAR:</a:t>
            </a:r>
          </a:p>
          <a:p>
            <a:pPr lvl="0"/>
            <a:r>
              <a:rPr lang="en-US"/>
              <a:t>Talk</a:t>
            </a:r>
          </a:p>
          <a:p>
            <a:pPr lvl="0"/>
            <a:r>
              <a:rPr lang="en-US"/>
              <a:t>Full</a:t>
            </a:r>
          </a:p>
          <a:p>
            <a:pPr lvl="0"/>
            <a:r>
              <a:rPr lang="en-US"/>
              <a:t>Ani.</a:t>
            </a:r>
          </a:p>
        </p:txBody>
      </p:sp>
    </p:spTree>
    <p:extLst>
      <p:ext uri="{BB962C8B-B14F-4D97-AF65-F5344CB8AC3E}">
        <p14:creationId xmlns:p14="http://schemas.microsoft.com/office/powerpoint/2010/main" val="189546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noten-Folie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818"/>
            <a:ext cx="9144000" cy="492443"/>
          </a:xfrm>
        </p:spPr>
        <p:txBody>
          <a:bodyPr wrap="square" lIns="36000" tIns="0" rIns="36000" bIns="0" anchor="t" anchorCtr="0">
            <a:spAutoFit/>
          </a:bodyPr>
          <a:lstStyle>
            <a:lvl1pPr>
              <a:defRPr sz="3200"/>
            </a:lvl1pPr>
          </a:lstStyle>
          <a:p>
            <a:r>
              <a:rPr lang="de-DE" noProof="0"/>
              <a:t>Click </a:t>
            </a:r>
            <a:r>
              <a:rPr lang="de-DE" noProof="0" err="1"/>
              <a:t>to</a:t>
            </a:r>
            <a:r>
              <a:rPr lang="de-DE" noProof="0"/>
              <a:t> </a:t>
            </a:r>
            <a:r>
              <a:rPr lang="de-DE" noProof="0" err="1"/>
              <a:t>edit</a:t>
            </a:r>
            <a:r>
              <a:rPr lang="de-DE" noProof="0"/>
              <a:t>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99461" y="5652654"/>
            <a:ext cx="7341903" cy="61555"/>
          </a:xfrm>
        </p:spPr>
        <p:txBody>
          <a:bodyPr wrap="square" lIns="0" tIns="0" rIns="0" bIns="0">
            <a:spAutoFit/>
          </a:bodyPr>
          <a:lstStyle>
            <a:lvl1pPr marL="0" indent="0" algn="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70823" y="923329"/>
            <a:ext cx="8777270" cy="444701"/>
          </a:xfrm>
        </p:spPr>
        <p:txBody>
          <a:bodyPr/>
          <a:lstStyle>
            <a:lvl1pPr marL="1074738" indent="-1074738">
              <a:defRPr sz="1000"/>
            </a:lvl1pPr>
          </a:lstStyle>
          <a:p>
            <a:pPr lvl="0"/>
            <a:r>
              <a:rPr lang="de-DE" noProof="1"/>
              <a:t>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de-DE" noProof="1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652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ufolie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080"/>
            <a:ext cx="9144000" cy="952500"/>
          </a:xfrm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94412" y="1189038"/>
            <a:ext cx="8288642" cy="2021066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spcAft>
                <a:spcPts val="1000"/>
              </a:spcAft>
              <a:buNone/>
              <a:defRPr sz="2200">
                <a:solidFill>
                  <a:schemeClr val="bg1"/>
                </a:solidFill>
              </a:defRPr>
            </a:lvl1pPr>
            <a:lvl2pPr marL="342900" indent="0">
              <a:spcBef>
                <a:spcPts val="0"/>
              </a:spcBef>
              <a:spcAft>
                <a:spcPts val="1000"/>
              </a:spcAft>
              <a:buNone/>
              <a:defRPr sz="2000">
                <a:solidFill>
                  <a:schemeClr val="bg1"/>
                </a:solidFill>
              </a:defRPr>
            </a:lvl2pPr>
            <a:lvl3pPr marL="685800" indent="0">
              <a:spcBef>
                <a:spcPts val="0"/>
              </a:spcBef>
              <a:spcAft>
                <a:spcPts val="1000"/>
              </a:spcAft>
              <a:buNone/>
              <a:defRPr>
                <a:solidFill>
                  <a:schemeClr val="bg1"/>
                </a:solidFill>
              </a:defRPr>
            </a:lvl3pPr>
            <a:lvl4pPr marL="1028700" indent="0">
              <a:spcBef>
                <a:spcPts val="0"/>
              </a:spcBef>
              <a:spcAft>
                <a:spcPts val="1000"/>
              </a:spcAft>
              <a:buNone/>
              <a:defRPr sz="1600">
                <a:solidFill>
                  <a:schemeClr val="bg1"/>
                </a:solidFill>
              </a:defRPr>
            </a:lvl4pPr>
            <a:lvl5pPr marL="1371600" indent="0">
              <a:spcBef>
                <a:spcPts val="0"/>
              </a:spcBef>
              <a:spcAft>
                <a:spcPts val="1000"/>
              </a:spcAft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cxnSp>
        <p:nvCxnSpPr>
          <p:cNvPr id="10" name="Gerade Verbindung mit Pfeil 5">
            <a:extLst>
              <a:ext uri="{FF2B5EF4-FFF2-40B4-BE49-F238E27FC236}">
                <a16:creationId xmlns:a16="http://schemas.microsoft.com/office/drawing/2014/main" id="{2025BEA7-4388-D147-8C77-99CDCBC88AA3}"/>
              </a:ext>
            </a:extLst>
          </p:cNvPr>
          <p:cNvCxnSpPr>
            <a:cxnSpLocks/>
          </p:cNvCxnSpPr>
          <p:nvPr/>
        </p:nvCxnSpPr>
        <p:spPr>
          <a:xfrm>
            <a:off x="-18610" y="1008978"/>
            <a:ext cx="9181214" cy="9414"/>
          </a:xfrm>
          <a:prstGeom prst="straightConnector1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Gerade Verbindung mit Pfeil 5">
            <a:extLst>
              <a:ext uri="{FF2B5EF4-FFF2-40B4-BE49-F238E27FC236}">
                <a16:creationId xmlns:a16="http://schemas.microsoft.com/office/drawing/2014/main" id="{2025BEA7-4388-D147-8C77-99CDCBC88AA3}"/>
              </a:ext>
            </a:extLst>
          </p:cNvPr>
          <p:cNvCxnSpPr>
            <a:cxnSpLocks/>
          </p:cNvCxnSpPr>
          <p:nvPr/>
        </p:nvCxnSpPr>
        <p:spPr>
          <a:xfrm>
            <a:off x="-18610" y="1008978"/>
            <a:ext cx="9181214" cy="9414"/>
          </a:xfrm>
          <a:prstGeom prst="straightConnector1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2025BEA7-4388-D147-8C77-99CDCBC88AA3}"/>
              </a:ext>
            </a:extLst>
          </p:cNvPr>
          <p:cNvCxnSpPr>
            <a:cxnSpLocks/>
          </p:cNvCxnSpPr>
          <p:nvPr userDrawn="1"/>
        </p:nvCxnSpPr>
        <p:spPr>
          <a:xfrm>
            <a:off x="-18610" y="1008978"/>
            <a:ext cx="9181214" cy="9414"/>
          </a:xfrm>
          <a:prstGeom prst="straightConnector1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6228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ufolie-2spaltig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267"/>
            <a:ext cx="9144000" cy="952500"/>
          </a:xfrm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26192" y="1189038"/>
            <a:ext cx="4340995" cy="960227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526279" y="1189038"/>
            <a:ext cx="4505661" cy="798644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1pPr>
            <a:lvl2pPr marL="3429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8" name="Gerade Verbindung mit Pfeil 5">
            <a:extLst>
              <a:ext uri="{FF2B5EF4-FFF2-40B4-BE49-F238E27FC236}">
                <a16:creationId xmlns:a16="http://schemas.microsoft.com/office/drawing/2014/main" id="{2025BEA7-4388-D147-8C77-99CDCBC88AA3}"/>
              </a:ext>
            </a:extLst>
          </p:cNvPr>
          <p:cNvCxnSpPr>
            <a:cxnSpLocks/>
          </p:cNvCxnSpPr>
          <p:nvPr/>
        </p:nvCxnSpPr>
        <p:spPr>
          <a:xfrm>
            <a:off x="-18610" y="1008978"/>
            <a:ext cx="9181214" cy="9414"/>
          </a:xfrm>
          <a:prstGeom prst="straightConnector1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2025BEA7-4388-D147-8C77-99CDCBC88AA3}"/>
              </a:ext>
            </a:extLst>
          </p:cNvPr>
          <p:cNvCxnSpPr>
            <a:cxnSpLocks/>
          </p:cNvCxnSpPr>
          <p:nvPr/>
        </p:nvCxnSpPr>
        <p:spPr>
          <a:xfrm>
            <a:off x="-18610" y="1008978"/>
            <a:ext cx="9181214" cy="9414"/>
          </a:xfrm>
          <a:prstGeom prst="straightConnector1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5">
            <a:extLst>
              <a:ext uri="{FF2B5EF4-FFF2-40B4-BE49-F238E27FC236}">
                <a16:creationId xmlns:a16="http://schemas.microsoft.com/office/drawing/2014/main" id="{2025BEA7-4388-D147-8C77-99CDCBC88AA3}"/>
              </a:ext>
            </a:extLst>
          </p:cNvPr>
          <p:cNvCxnSpPr>
            <a:cxnSpLocks/>
          </p:cNvCxnSpPr>
          <p:nvPr userDrawn="1"/>
        </p:nvCxnSpPr>
        <p:spPr>
          <a:xfrm>
            <a:off x="-18610" y="1008978"/>
            <a:ext cx="9181214" cy="9414"/>
          </a:xfrm>
          <a:prstGeom prst="straightConnector1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756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-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818"/>
            <a:ext cx="9144000" cy="492443"/>
          </a:xfrm>
        </p:spPr>
        <p:txBody>
          <a:bodyPr wrap="square" lIns="36000" tIns="0" rIns="36000" bIns="0" anchor="t" anchorCtr="0">
            <a:sp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99461" y="5652654"/>
            <a:ext cx="7341903" cy="61555"/>
          </a:xfrm>
        </p:spPr>
        <p:txBody>
          <a:bodyPr wrap="square" lIns="0" tIns="0" rIns="0" bIns="0">
            <a:spAutoFit/>
          </a:bodyPr>
          <a:lstStyle>
            <a:lvl1pPr marL="0" indent="0" algn="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6320764" y="2820390"/>
            <a:ext cx="5580000" cy="61200"/>
          </a:xfrm>
        </p:spPr>
        <p:txBody>
          <a:bodyPr vert="horz" wrap="square" lIns="0" tIns="0" rIns="0" bIns="0">
            <a:spAutoFit/>
          </a:bodyPr>
          <a:lstStyle>
            <a:lvl1pPr marL="0" indent="0" algn="ct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71475" y="1047750"/>
            <a:ext cx="8643938" cy="4329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noProof="1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-611257" y="3868341"/>
            <a:ext cx="603602" cy="1415772"/>
          </a:xfrm>
        </p:spPr>
        <p:txBody>
          <a:bodyPr lIns="0" tIns="0" rIns="0" bIns="0"/>
          <a:lstStyle>
            <a:lvl1pPr>
              <a:defRPr sz="18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VAR:</a:t>
            </a:r>
          </a:p>
          <a:p>
            <a:pPr lvl="0"/>
            <a:r>
              <a:rPr lang="en-US"/>
              <a:t>Talk</a:t>
            </a:r>
          </a:p>
          <a:p>
            <a:pPr lvl="0"/>
            <a:r>
              <a:rPr lang="en-US"/>
              <a:t>Full</a:t>
            </a:r>
          </a:p>
          <a:p>
            <a:pPr lvl="0"/>
            <a:r>
              <a:rPr lang="en-US"/>
              <a:t>Ani.</a:t>
            </a:r>
          </a:p>
        </p:txBody>
      </p:sp>
    </p:spTree>
    <p:extLst>
      <p:ext uri="{BB962C8B-B14F-4D97-AF65-F5344CB8AC3E}">
        <p14:creationId xmlns:p14="http://schemas.microsoft.com/office/powerpoint/2010/main" val="58925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-D-Nur-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818"/>
            <a:ext cx="9144000" cy="492443"/>
          </a:xfrm>
        </p:spPr>
        <p:txBody>
          <a:bodyPr wrap="square" lIns="36000" tIns="0" rIns="36000" bIns="0" anchor="t" anchorCtr="0">
            <a:spAutoFit/>
          </a:bodyPr>
          <a:lstStyle>
            <a:lvl1pPr>
              <a:defRPr sz="3200"/>
            </a:lvl1pPr>
          </a:lstStyle>
          <a:p>
            <a:r>
              <a:rPr lang="en-US"/>
              <a:t>Click to </a:t>
            </a:r>
            <a:r>
              <a:rPr lang="de-DE" noProof="0" err="1"/>
              <a:t>edit</a:t>
            </a:r>
            <a:r>
              <a:rPr lang="en-US"/>
              <a:t> Master title style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99461" y="5652654"/>
            <a:ext cx="7341903" cy="61555"/>
          </a:xfrm>
        </p:spPr>
        <p:txBody>
          <a:bodyPr wrap="square" lIns="0" tIns="0" rIns="0" bIns="0">
            <a:spAutoFit/>
          </a:bodyPr>
          <a:lstStyle>
            <a:lvl1pPr marL="0" indent="0" algn="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6320764" y="2832054"/>
            <a:ext cx="5580000" cy="61200"/>
          </a:xfrm>
        </p:spPr>
        <p:txBody>
          <a:bodyPr vert="horz" wrap="square" lIns="0" tIns="0" rIns="0" bIns="0">
            <a:spAutoFit/>
          </a:bodyPr>
          <a:lstStyle>
            <a:lvl1pPr marL="0" indent="0" algn="ct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de-DE" noProof="1"/>
              <a:t>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-611257" y="3868341"/>
            <a:ext cx="603602" cy="1415772"/>
          </a:xfrm>
        </p:spPr>
        <p:txBody>
          <a:bodyPr lIns="0" tIns="0" rIns="0" bIns="0"/>
          <a:lstStyle>
            <a:lvl1pPr>
              <a:defRPr sz="18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VAR:</a:t>
            </a:r>
          </a:p>
          <a:p>
            <a:pPr lvl="0"/>
            <a:r>
              <a:rPr lang="en-US"/>
              <a:t>Talk</a:t>
            </a:r>
          </a:p>
          <a:p>
            <a:pPr lvl="0"/>
            <a:r>
              <a:rPr lang="en-US"/>
              <a:t>Full</a:t>
            </a:r>
          </a:p>
          <a:p>
            <a:pPr lvl="0"/>
            <a:r>
              <a:rPr lang="en-US"/>
              <a:t>Ani.</a:t>
            </a:r>
          </a:p>
        </p:txBody>
      </p:sp>
    </p:spTree>
    <p:extLst>
      <p:ext uri="{BB962C8B-B14F-4D97-AF65-F5344CB8AC3E}">
        <p14:creationId xmlns:p14="http://schemas.microsoft.com/office/powerpoint/2010/main" val="118212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-HintergrundHellgrau"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818"/>
            <a:ext cx="9144000" cy="492443"/>
          </a:xfrm>
        </p:spPr>
        <p:txBody>
          <a:bodyPr wrap="square" lIns="36000" tIns="0" rIns="36000" bIns="0" anchor="t" anchorCtr="0">
            <a:spAutoFit/>
          </a:bodyPr>
          <a:lstStyle>
            <a:lvl1pPr>
              <a:defRPr sz="3200"/>
            </a:lvl1pPr>
          </a:lstStyle>
          <a:p>
            <a:r>
              <a:rPr lang="de-DE" noProof="0"/>
              <a:t>Click </a:t>
            </a:r>
            <a:r>
              <a:rPr lang="de-DE" noProof="0" err="1"/>
              <a:t>to</a:t>
            </a:r>
            <a:r>
              <a:rPr lang="de-DE" noProof="0"/>
              <a:t> </a:t>
            </a:r>
            <a:r>
              <a:rPr lang="de-DE" noProof="0" err="1"/>
              <a:t>edit</a:t>
            </a:r>
            <a:r>
              <a:rPr lang="de-DE" noProof="0"/>
              <a:t>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99461" y="5652654"/>
            <a:ext cx="7341903" cy="61555"/>
          </a:xfrm>
        </p:spPr>
        <p:txBody>
          <a:bodyPr wrap="square" lIns="0" tIns="0" rIns="0" bIns="0">
            <a:spAutoFit/>
          </a:bodyPr>
          <a:lstStyle>
            <a:lvl1pPr marL="0" indent="0" algn="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6320764" y="2832054"/>
            <a:ext cx="5580000" cy="61200"/>
          </a:xfrm>
        </p:spPr>
        <p:txBody>
          <a:bodyPr vert="horz" wrap="square" lIns="0" tIns="0" rIns="0" bIns="0">
            <a:spAutoFit/>
          </a:bodyPr>
          <a:lstStyle>
            <a:lvl1pPr marL="0" indent="0" algn="ct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71475" y="1047750"/>
            <a:ext cx="8643938" cy="2163120"/>
          </a:xfrm>
        </p:spPr>
        <p:txBody>
          <a:bodyPr/>
          <a:lstStyle/>
          <a:p>
            <a:pPr lvl="0"/>
            <a:r>
              <a:rPr lang="de-DE" noProof="0"/>
              <a:t>Edit Master </a:t>
            </a:r>
            <a:r>
              <a:rPr lang="de-DE" noProof="0" err="1"/>
              <a:t>text</a:t>
            </a:r>
            <a:r>
              <a:rPr lang="de-DE" noProof="0"/>
              <a:t> </a:t>
            </a:r>
            <a:r>
              <a:rPr lang="de-DE" noProof="0" err="1"/>
              <a:t>styles</a:t>
            </a:r>
            <a:endParaRPr lang="de-DE" noProof="0"/>
          </a:p>
          <a:p>
            <a:pPr lvl="1"/>
            <a:r>
              <a:rPr lang="de-DE" noProof="0"/>
              <a:t>Second </a:t>
            </a:r>
            <a:r>
              <a:rPr lang="de-DE" noProof="0" err="1"/>
              <a:t>level</a:t>
            </a:r>
            <a:endParaRPr lang="de-DE" noProof="0"/>
          </a:p>
          <a:p>
            <a:pPr lvl="2"/>
            <a:r>
              <a:rPr lang="de-DE" noProof="0"/>
              <a:t>Third </a:t>
            </a:r>
            <a:r>
              <a:rPr lang="de-DE" noProof="0" err="1"/>
              <a:t>level</a:t>
            </a:r>
            <a:endParaRPr lang="de-DE" noProof="0"/>
          </a:p>
          <a:p>
            <a:pPr lvl="3"/>
            <a:r>
              <a:rPr lang="de-DE" noProof="0" err="1"/>
              <a:t>Fourth</a:t>
            </a:r>
            <a:r>
              <a:rPr lang="de-DE" noProof="0"/>
              <a:t> </a:t>
            </a:r>
            <a:r>
              <a:rPr lang="de-DE" noProof="0" err="1"/>
              <a:t>level</a:t>
            </a:r>
            <a:endParaRPr lang="de-DE" noProof="0"/>
          </a:p>
          <a:p>
            <a:pPr lvl="4"/>
            <a:r>
              <a:rPr lang="de-DE" noProof="0" err="1"/>
              <a:t>Fifth</a:t>
            </a:r>
            <a:r>
              <a:rPr lang="de-DE" noProof="0"/>
              <a:t> </a:t>
            </a:r>
            <a:r>
              <a:rPr lang="de-DE" noProof="0" err="1"/>
              <a:t>level</a:t>
            </a:r>
            <a:endParaRPr lang="de-DE" noProof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de-DE" noProof="1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-611257" y="3868341"/>
            <a:ext cx="603602" cy="1415772"/>
          </a:xfrm>
        </p:spPr>
        <p:txBody>
          <a:bodyPr lIns="0" tIns="0" rIns="0" bIns="0"/>
          <a:lstStyle>
            <a:lvl1pPr>
              <a:defRPr sz="18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VAR:</a:t>
            </a:r>
          </a:p>
          <a:p>
            <a:pPr lvl="0"/>
            <a:r>
              <a:rPr lang="en-US"/>
              <a:t>Talk</a:t>
            </a:r>
          </a:p>
          <a:p>
            <a:pPr lvl="0"/>
            <a:r>
              <a:rPr lang="en-US"/>
              <a:t>Full</a:t>
            </a:r>
          </a:p>
          <a:p>
            <a:pPr lvl="0"/>
            <a:r>
              <a:rPr lang="en-US"/>
              <a:t>Ani.</a:t>
            </a:r>
          </a:p>
        </p:txBody>
      </p:sp>
    </p:spTree>
    <p:extLst>
      <p:ext uri="{BB962C8B-B14F-4D97-AF65-F5344CB8AC3E}">
        <p14:creationId xmlns:p14="http://schemas.microsoft.com/office/powerpoint/2010/main" val="33327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99461" y="5652654"/>
            <a:ext cx="7341903" cy="61555"/>
          </a:xfrm>
        </p:spPr>
        <p:txBody>
          <a:bodyPr wrap="square" lIns="0" tIns="0" rIns="0" bIns="0">
            <a:spAutoFit/>
          </a:bodyPr>
          <a:lstStyle>
            <a:lvl1pPr marL="0" indent="0" algn="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de-DE" noProof="1"/>
              <a:t>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-611257" y="3868341"/>
            <a:ext cx="603602" cy="1415772"/>
          </a:xfrm>
        </p:spPr>
        <p:txBody>
          <a:bodyPr lIns="0" tIns="0" rIns="0" bIns="0"/>
          <a:lstStyle>
            <a:lvl1pPr>
              <a:defRPr sz="18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VAR:</a:t>
            </a:r>
          </a:p>
          <a:p>
            <a:pPr lvl="0"/>
            <a:r>
              <a:rPr lang="en-US"/>
              <a:t>Talk</a:t>
            </a:r>
          </a:p>
          <a:p>
            <a:pPr lvl="0"/>
            <a:r>
              <a:rPr lang="en-US"/>
              <a:t>Full</a:t>
            </a:r>
          </a:p>
          <a:p>
            <a:pPr lvl="0"/>
            <a:r>
              <a:rPr lang="en-US"/>
              <a:t>Ani.</a:t>
            </a:r>
          </a:p>
        </p:txBody>
      </p:sp>
    </p:spTree>
    <p:extLst>
      <p:ext uri="{BB962C8B-B14F-4D97-AF65-F5344CB8AC3E}">
        <p14:creationId xmlns:p14="http://schemas.microsoft.com/office/powerpoint/2010/main" val="375345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mitransparenter Titel für Ganzbild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806" y="302147"/>
            <a:ext cx="8594388" cy="850384"/>
          </a:xfrm>
          <a:solidFill>
            <a:srgbClr val="10253F">
              <a:alpha val="25098"/>
            </a:srgbClr>
          </a:solidFill>
          <a:ln w="25400" cap="flat" cmpd="sng" algn="ctr">
            <a:noFill/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144000" rIns="91440" bIns="180000" numCol="1" rtlCol="0" anchor="t" anchorCtr="0" compatLnSpc="1">
            <a:prstTxWarp prst="textNoShape">
              <a:avLst/>
            </a:prstTxWarp>
            <a:spAutoFit/>
          </a:bodyPr>
          <a:lstStyle>
            <a:lvl1pPr>
              <a:defRPr lang="de-DE" sz="3400" dirty="0">
                <a:solidFill>
                  <a:schemeClr val="bg1"/>
                </a:solidFill>
                <a:effectLst>
                  <a:outerShdw blurRad="63500" dist="25400" dir="5400000" algn="t" rotWithShape="0">
                    <a:prstClr val="black">
                      <a:alpha val="25000"/>
                    </a:prstClr>
                  </a:outerShdw>
                </a:effectLst>
                <a:latin typeface="+mj-lt"/>
                <a:ea typeface="+mn-ea"/>
              </a:defRPr>
            </a:lvl1pPr>
          </a:lstStyle>
          <a:p>
            <a:pPr marL="182880" lvl="0" defTabSz="914286">
              <a:spcAft>
                <a:spcPts val="200"/>
              </a:spcAft>
            </a:pPr>
            <a:r>
              <a:rPr lang="de-DE" noProof="0"/>
              <a:t>Click </a:t>
            </a:r>
            <a:r>
              <a:rPr lang="de-DE" noProof="0" err="1"/>
              <a:t>to</a:t>
            </a:r>
            <a:r>
              <a:rPr lang="de-DE" noProof="0"/>
              <a:t> </a:t>
            </a:r>
            <a:r>
              <a:rPr lang="de-DE" noProof="0" err="1"/>
              <a:t>edit</a:t>
            </a:r>
            <a:r>
              <a:rPr lang="de-DE" noProof="0"/>
              <a:t>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99461" y="5652654"/>
            <a:ext cx="7341903" cy="61555"/>
          </a:xfrm>
        </p:spPr>
        <p:txBody>
          <a:bodyPr wrap="square" lIns="0" tIns="0" rIns="0" bIns="0">
            <a:spAutoFit/>
          </a:bodyPr>
          <a:lstStyle>
            <a:lvl1pPr marL="0" indent="0" algn="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084699" y="163199"/>
            <a:ext cx="61555" cy="246221"/>
          </a:xfrm>
        </p:spPr>
        <p:txBody>
          <a:bodyPr vert="horz" wrap="square" lIns="0" tIns="0" rIns="0" bIns="0">
            <a:spAutoFit/>
          </a:bodyPr>
          <a:lstStyle>
            <a:lvl1pPr marL="0" indent="0" algn="l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de-DE" noProof="1"/>
              <a:t>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-611257" y="3868341"/>
            <a:ext cx="603602" cy="1415772"/>
          </a:xfrm>
        </p:spPr>
        <p:txBody>
          <a:bodyPr lIns="0" tIns="0" rIns="0" bIns="0"/>
          <a:lstStyle>
            <a:lvl1pPr>
              <a:defRPr sz="18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VAR:</a:t>
            </a:r>
          </a:p>
          <a:p>
            <a:pPr lvl="0"/>
            <a:r>
              <a:rPr lang="en-US"/>
              <a:t>Talk</a:t>
            </a:r>
          </a:p>
          <a:p>
            <a:pPr lvl="0"/>
            <a:r>
              <a:rPr lang="en-US"/>
              <a:t>Full</a:t>
            </a:r>
          </a:p>
          <a:p>
            <a:pPr lvl="0"/>
            <a:r>
              <a:rPr lang="en-US"/>
              <a:t>Ani.</a:t>
            </a:r>
          </a:p>
        </p:txBody>
      </p:sp>
    </p:spTree>
    <p:extLst>
      <p:ext uri="{BB962C8B-B14F-4D97-AF65-F5344CB8AC3E}">
        <p14:creationId xmlns:p14="http://schemas.microsoft.com/office/powerpoint/2010/main" val="346449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iss-Zentriert-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37" y="2549724"/>
            <a:ext cx="8865326" cy="615553"/>
          </a:xfrm>
        </p:spPr>
        <p:txBody>
          <a:bodyPr wrap="square" lIns="36000" tIns="0" rIns="36000" bIns="0" anchor="ctr" anchorCtr="0">
            <a:spAutoFit/>
          </a:bodyPr>
          <a:lstStyle>
            <a:lvl1pPr>
              <a:defRPr sz="4000"/>
            </a:lvl1pPr>
          </a:lstStyle>
          <a:p>
            <a:r>
              <a:rPr lang="en-US"/>
              <a:t>Click to </a:t>
            </a:r>
            <a:r>
              <a:rPr lang="de-DE" noProof="0" err="1"/>
              <a:t>edit</a:t>
            </a:r>
            <a:r>
              <a:rPr lang="en-US"/>
              <a:t> Master title style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99461" y="5652654"/>
            <a:ext cx="7341903" cy="61555"/>
          </a:xfrm>
        </p:spPr>
        <p:txBody>
          <a:bodyPr wrap="square" lIns="0" tIns="0" rIns="0" bIns="0">
            <a:spAutoFit/>
          </a:bodyPr>
          <a:lstStyle>
            <a:lvl1pPr marL="0" indent="0" algn="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de-DE" noProof="1"/>
              <a:t>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-611257" y="3868341"/>
            <a:ext cx="603602" cy="1415772"/>
          </a:xfrm>
        </p:spPr>
        <p:txBody>
          <a:bodyPr lIns="0" tIns="0" rIns="0" bIns="0"/>
          <a:lstStyle>
            <a:lvl1pPr>
              <a:defRPr sz="18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VAR:</a:t>
            </a:r>
          </a:p>
          <a:p>
            <a:pPr lvl="0"/>
            <a:r>
              <a:rPr lang="en-US"/>
              <a:t>Talk</a:t>
            </a:r>
          </a:p>
          <a:p>
            <a:pPr lvl="0"/>
            <a:r>
              <a:rPr lang="en-US"/>
              <a:t>Full</a:t>
            </a:r>
          </a:p>
          <a:p>
            <a:pPr lvl="0"/>
            <a:r>
              <a:rPr lang="en-US"/>
              <a:t>Ani.</a:t>
            </a:r>
          </a:p>
        </p:txBody>
      </p:sp>
    </p:spTree>
    <p:extLst>
      <p:ext uri="{BB962C8B-B14F-4D97-AF65-F5344CB8AC3E}">
        <p14:creationId xmlns:p14="http://schemas.microsoft.com/office/powerpoint/2010/main" val="28814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folie = Intern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1538"/>
            <a:ext cx="9144000" cy="492443"/>
          </a:xfrm>
        </p:spPr>
        <p:txBody>
          <a:bodyPr wrap="square" lIns="36000" tIns="0" rIns="36000" bIns="0" anchor="t" anchorCtr="0">
            <a:spAutoFit/>
          </a:bodyPr>
          <a:lstStyle>
            <a:lvl1pPr>
              <a:defRPr sz="32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71870" y="968995"/>
            <a:ext cx="8325854" cy="1918474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200">
                <a:solidFill>
                  <a:schemeClr val="tx1"/>
                </a:solidFill>
              </a:defRPr>
            </a:lvl1pPr>
            <a:lvl2pPr marL="342900" indent="0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2pPr>
            <a:lvl3pPr marL="685800" indent="0">
              <a:spcBef>
                <a:spcPts val="0"/>
              </a:spcBef>
              <a:spcAft>
                <a:spcPts val="800"/>
              </a:spcAft>
              <a:buNone/>
              <a:defRPr>
                <a:solidFill>
                  <a:schemeClr val="tx1"/>
                </a:solidFill>
              </a:defRPr>
            </a:lvl3pPr>
            <a:lvl4pPr marL="1028700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1"/>
                </a:solidFill>
              </a:defRPr>
            </a:lvl4pPr>
            <a:lvl5pPr marL="1371600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99461" y="5652654"/>
            <a:ext cx="7341903" cy="61555"/>
          </a:xfrm>
        </p:spPr>
        <p:txBody>
          <a:bodyPr wrap="square" lIns="0" tIns="0" rIns="0" bIns="0">
            <a:spAutoFit/>
          </a:bodyPr>
          <a:lstStyle>
            <a:lvl1pPr marL="0" indent="0" algn="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6320764" y="2796570"/>
            <a:ext cx="5580000" cy="61200"/>
          </a:xfrm>
        </p:spPr>
        <p:txBody>
          <a:bodyPr vert="horz" wrap="square" lIns="0" tIns="0" rIns="0" bIns="0">
            <a:spAutoFit/>
          </a:bodyPr>
          <a:lstStyle>
            <a:lvl1pPr marL="0" indent="0" algn="ct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-611257" y="3868341"/>
            <a:ext cx="603602" cy="1415772"/>
          </a:xfrm>
        </p:spPr>
        <p:txBody>
          <a:bodyPr lIns="0" tIns="0" rIns="0" bIns="0"/>
          <a:lstStyle>
            <a:lvl1pPr>
              <a:defRPr sz="18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VAR:</a:t>
            </a:r>
          </a:p>
          <a:p>
            <a:pPr lvl="0"/>
            <a:r>
              <a:rPr lang="en-US"/>
              <a:t>Talk</a:t>
            </a:r>
          </a:p>
          <a:p>
            <a:pPr lvl="0"/>
            <a:r>
              <a:rPr lang="en-US"/>
              <a:t>Full</a:t>
            </a:r>
          </a:p>
          <a:p>
            <a:pPr lvl="0"/>
            <a:r>
              <a:rPr lang="en-US"/>
              <a:t>Ani.</a:t>
            </a:r>
          </a:p>
        </p:txBody>
      </p:sp>
    </p:spTree>
    <p:extLst>
      <p:ext uri="{BB962C8B-B14F-4D97-AF65-F5344CB8AC3E}">
        <p14:creationId xmlns:p14="http://schemas.microsoft.com/office/powerpoint/2010/main" val="166922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folie-für-Druck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267"/>
            <a:ext cx="9144000" cy="952500"/>
          </a:xfrm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cxnSp>
        <p:nvCxnSpPr>
          <p:cNvPr id="5" name="Gerade Verbindung mit Pfeil 5">
            <a:extLst>
              <a:ext uri="{FF2B5EF4-FFF2-40B4-BE49-F238E27FC236}">
                <a16:creationId xmlns:a16="http://schemas.microsoft.com/office/drawing/2014/main" id="{2025BEA7-4388-D147-8C77-99CDCBC88AA3}"/>
              </a:ext>
            </a:extLst>
          </p:cNvPr>
          <p:cNvCxnSpPr>
            <a:cxnSpLocks/>
          </p:cNvCxnSpPr>
          <p:nvPr/>
        </p:nvCxnSpPr>
        <p:spPr>
          <a:xfrm>
            <a:off x="-18610" y="1008978"/>
            <a:ext cx="9181214" cy="9414"/>
          </a:xfrm>
          <a:prstGeom prst="straightConnector1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94412" y="1189038"/>
            <a:ext cx="8288642" cy="2116953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200">
                <a:solidFill>
                  <a:schemeClr val="tx1"/>
                </a:solidFill>
              </a:defRPr>
            </a:lvl1pPr>
            <a:lvl2pPr marL="342900" indent="0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2pPr>
            <a:lvl3pPr marL="685800" indent="0">
              <a:spcBef>
                <a:spcPts val="0"/>
              </a:spcBef>
              <a:spcAft>
                <a:spcPts val="800"/>
              </a:spcAft>
              <a:buNone/>
              <a:defRPr>
                <a:solidFill>
                  <a:schemeClr val="tx1"/>
                </a:solidFill>
              </a:defRPr>
            </a:lvl3pPr>
            <a:lvl4pPr marL="1028700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1"/>
                </a:solidFill>
              </a:defRPr>
            </a:lvl4pPr>
            <a:lvl5pPr marL="1371600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2025BEA7-4388-D147-8C77-99CDCBC88AA3}"/>
              </a:ext>
            </a:extLst>
          </p:cNvPr>
          <p:cNvCxnSpPr>
            <a:cxnSpLocks/>
          </p:cNvCxnSpPr>
          <p:nvPr/>
        </p:nvCxnSpPr>
        <p:spPr>
          <a:xfrm>
            <a:off x="-18610" y="1008978"/>
            <a:ext cx="9181214" cy="9414"/>
          </a:xfrm>
          <a:prstGeom prst="straightConnector1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Gerade Verbindung mit Pfeil 5">
            <a:extLst>
              <a:ext uri="{FF2B5EF4-FFF2-40B4-BE49-F238E27FC236}">
                <a16:creationId xmlns:a16="http://schemas.microsoft.com/office/drawing/2014/main" id="{2025BEA7-4388-D147-8C77-99CDCBC88AA3}"/>
              </a:ext>
            </a:extLst>
          </p:cNvPr>
          <p:cNvCxnSpPr>
            <a:cxnSpLocks/>
          </p:cNvCxnSpPr>
          <p:nvPr userDrawn="1"/>
        </p:nvCxnSpPr>
        <p:spPr>
          <a:xfrm>
            <a:off x="-18610" y="1008978"/>
            <a:ext cx="9181214" cy="9414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846659"/>
          </a:xfrm>
        </p:spPr>
        <p:txBody>
          <a:bodyPr lIns="0" tIns="0" rIns="0" bIns="0"/>
          <a:lstStyle>
            <a:lvl1pPr>
              <a:defRPr sz="2000" b="0">
                <a:solidFill>
                  <a:srgbClr val="FF0000"/>
                </a:solidFill>
              </a:defRPr>
            </a:lvl1pPr>
            <a:lvl2pPr>
              <a:defRPr sz="2200" b="1">
                <a:solidFill>
                  <a:srgbClr val="FF0000"/>
                </a:solidFill>
              </a:defRPr>
            </a:lvl2pPr>
            <a:lvl3pPr>
              <a:defRPr sz="2200" b="1">
                <a:solidFill>
                  <a:srgbClr val="FF0000"/>
                </a:solidFill>
              </a:defRPr>
            </a:lvl3pPr>
            <a:lvl4pPr>
              <a:defRPr sz="2200" b="1">
                <a:solidFill>
                  <a:srgbClr val="FF0000"/>
                </a:solidFill>
              </a:defRPr>
            </a:lvl4pPr>
            <a:lvl5pPr>
              <a:defRPr sz="2200" b="1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99461" y="5652654"/>
            <a:ext cx="7341903" cy="61555"/>
          </a:xfrm>
        </p:spPr>
        <p:txBody>
          <a:bodyPr wrap="square" lIns="0" tIns="0" rIns="0" bIns="0">
            <a:spAutoFit/>
          </a:bodyPr>
          <a:lstStyle>
            <a:lvl1pPr marL="0" indent="0" algn="r">
              <a:defRPr sz="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1"/>
              <a:t>CREDITS</a:t>
            </a:r>
          </a:p>
        </p:txBody>
      </p:sp>
    </p:spTree>
    <p:extLst>
      <p:ext uri="{BB962C8B-B14F-4D97-AF65-F5344CB8AC3E}">
        <p14:creationId xmlns:p14="http://schemas.microsoft.com/office/powerpoint/2010/main" val="362882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28865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333501"/>
            <a:ext cx="8510588" cy="216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144000" rIns="144000" bIns="144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5376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84" r:id="rId2"/>
    <p:sldLayoutId id="2147484003" r:id="rId3"/>
    <p:sldLayoutId id="2147483986" r:id="rId4"/>
    <p:sldLayoutId id="2147484004" r:id="rId5"/>
    <p:sldLayoutId id="2147483988" r:id="rId6"/>
    <p:sldLayoutId id="2147483994" r:id="rId7"/>
    <p:sldLayoutId id="2147483978" r:id="rId8"/>
    <p:sldLayoutId id="2147483983" r:id="rId9"/>
    <p:sldLayoutId id="2147483989" r:id="rId10"/>
    <p:sldLayoutId id="2147483981" r:id="rId11"/>
    <p:sldLayoutId id="2147483982" r:id="rId12"/>
  </p:sldLayoutIdLst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lang="de-DE" altLang="de-DE" sz="3600" b="1" kern="1200" dirty="0">
          <a:solidFill>
            <a:schemeClr val="tx1"/>
          </a:solidFill>
          <a:latin typeface="+mj-lt"/>
          <a:ea typeface="Lato Semibold" panose="020F0502020204030203" pitchFamily="34" charset="0"/>
          <a:cs typeface="Lato Semibold" panose="020F0502020204030203" pitchFamily="34" charset="0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Lato" pitchFamily="34" charset="0"/>
          <a:ea typeface="Lato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Lato" pitchFamily="34" charset="0"/>
          <a:ea typeface="Lato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Lato" pitchFamily="34" charset="0"/>
          <a:ea typeface="Lato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Lato" pitchFamily="34" charset="0"/>
          <a:ea typeface="Lato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Lato" pitchFamily="34" charset="0"/>
          <a:ea typeface="Lato" pitchFamily="34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Lato" pitchFamily="34" charset="0"/>
          <a:ea typeface="Lato" pitchFamily="34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Lato" pitchFamily="34" charset="0"/>
          <a:ea typeface="Lato" pitchFamily="34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Lato" pitchFamily="34" charset="0"/>
          <a:ea typeface="Lato" pitchFamily="34" charset="-128"/>
        </a:defRPr>
      </a:lvl9pPr>
    </p:titleStyle>
    <p:bodyStyle>
      <a:lvl1pPr marL="0" indent="0" algn="l" defTabSz="342900" rtl="0" eaLnBrk="1" fontAlgn="base" hangingPunct="1">
        <a:spcBef>
          <a:spcPts val="0"/>
        </a:spcBef>
        <a:spcAft>
          <a:spcPts val="800"/>
        </a:spcAft>
        <a:buFont typeface="Lato" panose="020B0604020202020204" pitchFamily="34" charset="0"/>
        <a:buNone/>
        <a:defRPr lang="de-DE" altLang="de-DE" sz="2400" kern="1200" dirty="0" smtClean="0">
          <a:solidFill>
            <a:schemeClr val="tx1"/>
          </a:solidFill>
          <a:latin typeface="+mn-lt"/>
          <a:ea typeface="Lato" panose="020F0502020204030203" pitchFamily="34" charset="0"/>
          <a:cs typeface="Lato" panose="020F0502020204030203" pitchFamily="34" charset="0"/>
        </a:defRPr>
      </a:lvl1pPr>
      <a:lvl2pPr marL="557213" indent="-214313" algn="l" defTabSz="342900" rtl="0" eaLnBrk="1" fontAlgn="base" hangingPunct="1">
        <a:spcBef>
          <a:spcPts val="0"/>
        </a:spcBef>
        <a:spcAft>
          <a:spcPts val="800"/>
        </a:spcAft>
        <a:buFont typeface="Lato" panose="020B0604020202020204" pitchFamily="34" charset="0"/>
        <a:buChar char="–"/>
        <a:defRPr lang="de-DE" altLang="de-DE" sz="2100" kern="1200" dirty="0" smtClean="0">
          <a:solidFill>
            <a:schemeClr val="tx1"/>
          </a:solidFill>
          <a:latin typeface="+mn-lt"/>
          <a:ea typeface="Lato" panose="020F0502020204030203" pitchFamily="34" charset="0"/>
          <a:cs typeface="Lato" panose="020F0502020204030203" pitchFamily="34" charset="0"/>
        </a:defRPr>
      </a:lvl2pPr>
      <a:lvl3pPr marL="895350" indent="-209550" algn="l" defTabSz="342900" rtl="0" eaLnBrk="1" fontAlgn="base" hangingPunct="1">
        <a:spcBef>
          <a:spcPts val="0"/>
        </a:spcBef>
        <a:spcAft>
          <a:spcPts val="800"/>
        </a:spcAft>
        <a:buFont typeface="Lato" panose="020F0502020204030203" pitchFamily="34" charset="0"/>
        <a:buChar char="•"/>
        <a:tabLst>
          <a:tab pos="895350" algn="l"/>
        </a:tabLst>
        <a:defRPr lang="de-DE" altLang="de-DE" sz="1800" kern="1200" dirty="0" smtClean="0">
          <a:solidFill>
            <a:schemeClr val="tx1"/>
          </a:solidFill>
          <a:latin typeface="+mn-lt"/>
          <a:ea typeface="Lato" panose="020F0502020204030203" pitchFamily="34" charset="0"/>
          <a:cs typeface="Lato" panose="020F0502020204030203" pitchFamily="34" charset="0"/>
        </a:defRPr>
      </a:lvl3pPr>
      <a:lvl4pPr marL="1200150" indent="-171450" algn="l" defTabSz="342900" rtl="0" eaLnBrk="1" fontAlgn="base" hangingPunct="1">
        <a:spcBef>
          <a:spcPts val="0"/>
        </a:spcBef>
        <a:spcAft>
          <a:spcPts val="800"/>
        </a:spcAft>
        <a:buFont typeface="Lato" panose="020B0604020202020204" pitchFamily="34" charset="0"/>
        <a:buChar char="–"/>
        <a:defRPr lang="de-DE" altLang="de-DE" sz="1600" kern="1200" dirty="0" smtClean="0">
          <a:solidFill>
            <a:schemeClr val="tx1"/>
          </a:solidFill>
          <a:latin typeface="+mn-lt"/>
          <a:ea typeface="Lato" panose="020F0502020204030203" pitchFamily="34" charset="0"/>
          <a:cs typeface="Lato" panose="020F0502020204030203" pitchFamily="34" charset="0"/>
        </a:defRPr>
      </a:lvl4pPr>
      <a:lvl5pPr marL="1371600" indent="0" algn="l" defTabSz="342900" rtl="0" eaLnBrk="1" fontAlgn="base" hangingPunct="1">
        <a:spcBef>
          <a:spcPts val="0"/>
        </a:spcBef>
        <a:spcAft>
          <a:spcPts val="800"/>
        </a:spcAft>
        <a:buFont typeface="Lato" panose="020B0604020202020204" pitchFamily="34" charset="0"/>
        <a:buNone/>
        <a:defRPr lang="de-DE" altLang="de-DE" sz="1600" kern="1200" dirty="0" smtClean="0">
          <a:solidFill>
            <a:schemeClr val="tx1"/>
          </a:solidFill>
          <a:latin typeface="+mn-lt"/>
          <a:ea typeface="Lato" panose="020F0502020204030203" pitchFamily="34" charset="0"/>
          <a:cs typeface="Lato" panose="020F0502020204030203" pitchFamily="34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Lato"/>
        <a:buChar char="•"/>
        <a:defRPr sz="1500" kern="1200">
          <a:solidFill>
            <a:schemeClr val="tx1"/>
          </a:solidFill>
          <a:latin typeface="+mn-lt"/>
          <a:ea typeface="+mn-ea"/>
        </a:defRPr>
      </a:lvl6pPr>
      <a:lvl7pPr marL="2228850" indent="-171450" algn="l" defTabSz="342900" rtl="0" eaLnBrk="1" latinLnBrk="0" hangingPunct="1">
        <a:spcBef>
          <a:spcPct val="20000"/>
        </a:spcBef>
        <a:buFont typeface="Lato"/>
        <a:buChar char="•"/>
        <a:defRPr sz="1500" kern="1200">
          <a:solidFill>
            <a:schemeClr val="tx1"/>
          </a:solidFill>
          <a:latin typeface="+mn-lt"/>
          <a:ea typeface="+mn-ea"/>
        </a:defRPr>
      </a:lvl7pPr>
      <a:lvl8pPr marL="2571750" indent="-171450" algn="l" defTabSz="342900" rtl="0" eaLnBrk="1" latinLnBrk="0" hangingPunct="1">
        <a:spcBef>
          <a:spcPct val="20000"/>
        </a:spcBef>
        <a:buFont typeface="Lato"/>
        <a:buChar char="•"/>
        <a:defRPr sz="1500" kern="1200">
          <a:solidFill>
            <a:schemeClr val="tx1"/>
          </a:solidFill>
          <a:latin typeface="+mn-lt"/>
          <a:ea typeface="+mn-ea"/>
        </a:defRPr>
      </a:lvl8pPr>
      <a:lvl9pPr marL="2914650" indent="-171450" algn="l" defTabSz="342900" rtl="0" eaLnBrk="1" latinLnBrk="0" hangingPunct="1">
        <a:spcBef>
          <a:spcPct val="20000"/>
        </a:spcBef>
        <a:buFont typeface="Lato"/>
        <a:buChar char="•"/>
        <a:defRPr sz="1500" kern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pulse/hydrogen-ladder-version-50-michael-liebreic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creativecommons.org/licenses/by/4.0/deed.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0FB8A0-C6DC-5A9E-E5D6-0236CB79C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784B37-6DE8-98A1-3745-7981AA0D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Einsatzbereiche sauberen Wasserstoffs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9D988A-D62C-829C-4D72-D3846160C9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4120" y="1063552"/>
            <a:ext cx="8206244" cy="4179056"/>
          </a:xfrm>
        </p:spPr>
        <p:txBody>
          <a:bodyPr/>
          <a:lstStyle/>
          <a:p>
            <a:pPr marL="457200" indent="-457200">
              <a:buFont typeface="Lato" panose="020B0604020202020204" pitchFamily="34" charset="0"/>
              <a:buAutoNum type="arabicPeriod"/>
            </a:pPr>
            <a:r>
              <a:rPr lang="en-GB" sz="1800" dirty="0"/>
              <a:t>Die von Michael </a:t>
            </a:r>
            <a:r>
              <a:rPr lang="en-GB" sz="1800" dirty="0" err="1"/>
              <a:t>Liebreich</a:t>
            </a:r>
            <a:r>
              <a:rPr lang="en-GB" sz="1800" dirty="0"/>
              <a:t>/</a:t>
            </a:r>
            <a:r>
              <a:rPr lang="en-GB" sz="1800" dirty="0" err="1"/>
              <a:t>Liebreich</a:t>
            </a:r>
            <a:r>
              <a:rPr lang="en-GB" sz="1800" dirty="0"/>
              <a:t> Associates </a:t>
            </a:r>
            <a:r>
              <a:rPr lang="en-GB" sz="1800" dirty="0" err="1"/>
              <a:t>erstellte</a:t>
            </a:r>
            <a:r>
              <a:rPr lang="en-GB" sz="1800" dirty="0"/>
              <a:t> </a:t>
            </a:r>
            <a:r>
              <a:rPr lang="de-DE" sz="1800" dirty="0"/>
              <a:t>„</a:t>
            </a:r>
            <a:r>
              <a:rPr lang="en-GB" sz="1800" dirty="0"/>
              <a:t>Clean Hydrogen Ladder, Version 5.0, 2023“, Concept credit: Adrian </a:t>
            </a:r>
            <a:r>
              <a:rPr lang="en-GB" sz="1800" dirty="0" err="1"/>
              <a:t>Hiel</a:t>
            </a:r>
            <a:r>
              <a:rPr lang="en-GB" sz="1800" dirty="0"/>
              <a:t>, Energy Cities </a:t>
            </a:r>
            <a:r>
              <a:rPr lang="en-GB" sz="1800" dirty="0" err="1"/>
              <a:t>steht</a:t>
            </a:r>
            <a:r>
              <a:rPr lang="en-GB" sz="1800" dirty="0"/>
              <a:t> </a:t>
            </a:r>
            <a:r>
              <a:rPr lang="en-GB" sz="1800" dirty="0" err="1"/>
              <a:t>unter</a:t>
            </a:r>
            <a:r>
              <a:rPr lang="en-GB" sz="1800" dirty="0"/>
              <a:t> CC BY 4.0 </a:t>
            </a:r>
            <a:r>
              <a:rPr lang="en-GB" sz="1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(creativecommons.org/licenses/by/4.0)</a:t>
            </a:r>
            <a:r>
              <a:rPr lang="en-GB" sz="1800" dirty="0"/>
              <a:t> und </a:t>
            </a:r>
            <a:r>
              <a:rPr lang="en-GB" sz="1800" dirty="0" err="1"/>
              <a:t>ist</a:t>
            </a:r>
            <a:r>
              <a:rPr lang="en-GB" sz="1800" dirty="0"/>
              <a:t> </a:t>
            </a:r>
            <a:r>
              <a:rPr lang="en-GB" sz="1800" dirty="0" err="1"/>
              <a:t>hier</a:t>
            </a:r>
            <a:r>
              <a:rPr lang="en-GB" sz="1800" dirty="0"/>
              <a:t> </a:t>
            </a:r>
            <a:r>
              <a:rPr lang="en-US" altLang="de-DE" sz="1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https://www.linkedin.com/pulse/hydrogen-ladder-version-50-michael-liebreich </a:t>
            </a:r>
            <a:r>
              <a:rPr lang="de-DE" altLang="de-DE" sz="1800" dirty="0"/>
              <a:t>publiziert. </a:t>
            </a:r>
            <a:endParaRPr lang="en-US" sz="1800" dirty="0"/>
          </a:p>
          <a:p>
            <a:pPr marL="457200" indent="-457200">
              <a:buFont typeface="Lato" panose="020B0604020202020204" pitchFamily="34" charset="0"/>
              <a:buAutoNum type="arabicPeriod"/>
            </a:pPr>
            <a:r>
              <a:rPr lang="en-US" sz="1800" dirty="0" err="1"/>
              <a:t>Hier</a:t>
            </a:r>
            <a:r>
              <a:rPr lang="en-US" sz="1800" dirty="0"/>
              <a:t> </a:t>
            </a:r>
            <a:r>
              <a:rPr lang="en-US" sz="1800" dirty="0" err="1"/>
              <a:t>wird</a:t>
            </a:r>
            <a:r>
              <a:rPr lang="en-US" sz="1800" dirty="0"/>
              <a:t> </a:t>
            </a:r>
            <a:r>
              <a:rPr lang="en-US" sz="1800" dirty="0" err="1"/>
              <a:t>eine</a:t>
            </a:r>
            <a:r>
              <a:rPr lang="en-US" sz="1800" dirty="0"/>
              <a:t> </a:t>
            </a:r>
            <a:r>
              <a:rPr lang="en-US" sz="1800" dirty="0" err="1"/>
              <a:t>modifizierte</a:t>
            </a:r>
            <a:r>
              <a:rPr lang="en-US" sz="1800" dirty="0"/>
              <a:t> (</a:t>
            </a:r>
            <a:r>
              <a:rPr lang="en-US" sz="1800" dirty="0" err="1"/>
              <a:t>übersetzte</a:t>
            </a:r>
            <a:r>
              <a:rPr lang="en-US" sz="1800" dirty="0"/>
              <a:t> und </a:t>
            </a:r>
            <a:r>
              <a:rPr lang="en-US" sz="1800" dirty="0" err="1"/>
              <a:t>vereinfachte</a:t>
            </a:r>
            <a:r>
              <a:rPr lang="en-US" sz="1800" dirty="0"/>
              <a:t>) Version auf Deutsch </a:t>
            </a:r>
            <a:r>
              <a:rPr lang="en-US" sz="1800" dirty="0" err="1"/>
              <a:t>publiziert</a:t>
            </a:r>
            <a:r>
              <a:rPr lang="en-US" sz="1800" dirty="0"/>
              <a:t>.</a:t>
            </a:r>
            <a:endParaRPr lang="de-DE" altLang="de-DE" sz="1800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de-DE" sz="1800" dirty="0"/>
              <a:t>Die neue Fassung wurde von Gregor Hagedorn erstellt und basiert neben der oben zitierten Fassung von Michael Liebreich und Adrian Hiel auf einer früheren Übersetzung der Version 4.1 von Wolf-Peter Schill &amp; Martin Kittel. </a:t>
            </a:r>
            <a:r>
              <a:rPr lang="de-DE" sz="1800" dirty="0" err="1"/>
              <a:t>Credits</a:t>
            </a:r>
            <a:r>
              <a:rPr lang="de-DE" sz="1800" dirty="0"/>
              <a:t> sind daher:</a:t>
            </a:r>
            <a:br>
              <a:rPr lang="de-DE" sz="1800" dirty="0"/>
            </a:br>
            <a:br>
              <a:rPr lang="en-US" sz="800" dirty="0"/>
            </a:br>
            <a:r>
              <a:rPr lang="en-US" sz="1200" dirty="0"/>
              <a:t>© </a:t>
            </a:r>
            <a:r>
              <a:rPr lang="en-US" sz="1200" dirty="0" err="1"/>
              <a:t>G.Hagedorn</a:t>
            </a:r>
            <a:r>
              <a:rPr lang="en-US" sz="1200" dirty="0"/>
              <a:t>, Michael </a:t>
            </a:r>
            <a:r>
              <a:rPr lang="en-US" sz="1200" dirty="0" err="1"/>
              <a:t>Liebreich</a:t>
            </a:r>
            <a:r>
              <a:rPr lang="en-US" sz="1200" dirty="0"/>
              <a:t>, W.-P. </a:t>
            </a:r>
            <a:r>
              <a:rPr lang="en-US" sz="1200" dirty="0" err="1"/>
              <a:t>Schill</a:t>
            </a:r>
            <a:r>
              <a:rPr lang="en-US" sz="1200" dirty="0"/>
              <a:t>, M. Kittel, Adrian </a:t>
            </a:r>
            <a:r>
              <a:rPr lang="en-US" sz="1200" dirty="0" err="1"/>
              <a:t>Hiel</a:t>
            </a:r>
            <a:r>
              <a:rPr lang="en-US" sz="1200" dirty="0"/>
              <a:t>; translation &amp; current design by </a:t>
            </a:r>
            <a:r>
              <a:rPr lang="en-US" sz="1200" dirty="0" err="1"/>
              <a:t>G.Hagedorn</a:t>
            </a:r>
            <a:r>
              <a:rPr lang="en-US" sz="1200" dirty="0"/>
              <a:t>, translation partly based on </a:t>
            </a:r>
            <a:r>
              <a:rPr lang="en-US" sz="1200" baseline="0" dirty="0"/>
              <a:t>Wolf-Peter </a:t>
            </a:r>
            <a:r>
              <a:rPr lang="en-US" sz="1200" baseline="0" dirty="0" err="1"/>
              <a:t>Schill</a:t>
            </a:r>
            <a:r>
              <a:rPr lang="en-US" sz="1200" baseline="0" dirty="0"/>
              <a:t> &amp; Martin Kittel, estimates after Michael </a:t>
            </a:r>
            <a:r>
              <a:rPr lang="en-US" sz="1200" baseline="0" dirty="0" err="1"/>
              <a:t>Liebreich</a:t>
            </a:r>
            <a:r>
              <a:rPr lang="en-US" sz="1200" dirty="0"/>
              <a:t>/</a:t>
            </a:r>
            <a:r>
              <a:rPr lang="en-US" sz="1200" dirty="0" err="1"/>
              <a:t>Liebreich</a:t>
            </a:r>
            <a:r>
              <a:rPr lang="en-US" sz="1200" dirty="0"/>
              <a:t> Assoc., “Clean Hydrogen Ladder, Ver. 5.0, 2023” with concept credit to Adrian </a:t>
            </a:r>
            <a:r>
              <a:rPr lang="en-US" sz="1200" dirty="0" err="1"/>
              <a:t>Hiel</a:t>
            </a:r>
            <a:r>
              <a:rPr lang="en-US" sz="1200" dirty="0"/>
              <a:t>, Energy Cities. CC BY 4.0.</a:t>
            </a:r>
            <a:endParaRPr lang="de-DE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A6C86-C542-4EAA-95C0-30B82854FFC4}"/>
              </a:ext>
            </a:extLst>
          </p:cNvPr>
          <p:cNvSpPr txBox="1"/>
          <p:nvPr/>
        </p:nvSpPr>
        <p:spPr bwMode="auto">
          <a:xfrm>
            <a:off x="5441668" y="5618879"/>
            <a:ext cx="3662737" cy="7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 algn="r">
              <a:buFont typeface="Lato" panose="05000000000000000000" pitchFamily="2" charset="2"/>
              <a:buNone/>
            </a:pPr>
            <a:r>
              <a:rPr lang="en-US" sz="500" b="0" dirty="0">
                <a:solidFill>
                  <a:schemeClr val="bg1">
                    <a:lumMod val="65000"/>
                  </a:schemeClr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© Gregor Hagedorn, CC BY-SA 4.0</a:t>
            </a:r>
          </a:p>
        </p:txBody>
      </p:sp>
    </p:spTree>
    <p:extLst>
      <p:ext uri="{BB962C8B-B14F-4D97-AF65-F5344CB8AC3E}">
        <p14:creationId xmlns:p14="http://schemas.microsoft.com/office/powerpoint/2010/main" val="1897706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hteck 42">
            <a:extLst>
              <a:ext uri="{FF2B5EF4-FFF2-40B4-BE49-F238E27FC236}">
                <a16:creationId xmlns:a16="http://schemas.microsoft.com/office/drawing/2014/main" id="{49E7B30D-761A-4107-A5AF-C3CB65617403}"/>
              </a:ext>
            </a:extLst>
          </p:cNvPr>
          <p:cNvSpPr/>
          <p:nvPr/>
        </p:nvSpPr>
        <p:spPr bwMode="auto">
          <a:xfrm>
            <a:off x="415697" y="5253102"/>
            <a:ext cx="2007281" cy="384721"/>
          </a:xfrm>
          <a:prstGeom prst="rect">
            <a:avLst/>
          </a:prstGeom>
          <a:solidFill>
            <a:schemeClr val="bg1"/>
          </a:solidFill>
        </p:spPr>
        <p:txBody>
          <a:bodyPr wrap="none" anchor="ctr">
            <a:spAutoFit/>
          </a:bodyPr>
          <a:lstStyle/>
          <a:p>
            <a:r>
              <a:rPr lang="de-DE" sz="1900" dirty="0">
                <a:solidFill>
                  <a:srgbClr val="D41821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Unwirtschaftlich</a:t>
            </a:r>
            <a:endParaRPr lang="de-DE" sz="1900" dirty="0">
              <a:solidFill>
                <a:srgbClr val="D41821"/>
              </a:solidFill>
              <a:latin typeface="+mn-lt"/>
            </a:endParaRPr>
          </a:p>
        </p:txBody>
      </p:sp>
      <p:sp>
        <p:nvSpPr>
          <p:cNvPr id="72" name="Rechteck 41">
            <a:extLst>
              <a:ext uri="{FF2B5EF4-FFF2-40B4-BE49-F238E27FC236}">
                <a16:creationId xmlns:a16="http://schemas.microsoft.com/office/drawing/2014/main" id="{B5E866F5-E797-4039-B47C-B904B976736E}"/>
              </a:ext>
            </a:extLst>
          </p:cNvPr>
          <p:cNvSpPr/>
          <p:nvPr/>
        </p:nvSpPr>
        <p:spPr bwMode="auto">
          <a:xfrm>
            <a:off x="415697" y="766198"/>
            <a:ext cx="1612942" cy="38472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de-DE" sz="1900" dirty="0">
                <a:solidFill>
                  <a:srgbClr val="2C9648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Alternativlos</a:t>
            </a:r>
            <a:endParaRPr lang="de-DE" sz="1900" dirty="0">
              <a:solidFill>
                <a:srgbClr val="2C9648"/>
              </a:solidFill>
              <a:latin typeface="+mn-lt"/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133C9C64-7CE0-4CDE-8EE2-35E68A3FEB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56352" y="79435"/>
            <a:ext cx="8031296" cy="776287"/>
          </a:xfrm>
        </p:spPr>
        <p:txBody>
          <a:bodyPr/>
          <a:lstStyle/>
          <a:p>
            <a:r>
              <a:rPr lang="de-DE" sz="2600" dirty="0"/>
              <a:t>Einsatzbereiche sauberen Wasserstoffs</a:t>
            </a:r>
            <a:br>
              <a:rPr lang="de-DE" sz="2600" dirty="0"/>
            </a:br>
            <a:r>
              <a:rPr lang="de-DE" sz="1500" dirty="0">
                <a:solidFill>
                  <a:schemeClr val="bg1">
                    <a:lumMod val="50000"/>
                  </a:schemeClr>
                </a:solidFill>
              </a:rPr>
              <a:t>(Schätzungen nach M. Liebreich 2023, Version 5.0)</a:t>
            </a:r>
          </a:p>
        </p:txBody>
      </p:sp>
      <p:sp>
        <p:nvSpPr>
          <p:cNvPr id="2" name="Richtungspfeil 1"/>
          <p:cNvSpPr/>
          <p:nvPr/>
        </p:nvSpPr>
        <p:spPr>
          <a:xfrm>
            <a:off x="498488" y="1195097"/>
            <a:ext cx="690525" cy="416292"/>
          </a:xfrm>
          <a:prstGeom prst="homePlate">
            <a:avLst/>
          </a:prstGeom>
          <a:solidFill>
            <a:srgbClr val="30A550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A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75582" y="1174643"/>
            <a:ext cx="6052197" cy="457200"/>
            <a:chOff x="1031357" y="1025922"/>
            <a:chExt cx="6052197" cy="468000"/>
          </a:xfrm>
        </p:grpSpPr>
        <p:sp>
          <p:nvSpPr>
            <p:cNvPr id="19" name="Rechteck: abgerundete Ecken 4"/>
            <p:cNvSpPr/>
            <p:nvPr/>
          </p:nvSpPr>
          <p:spPr bwMode="auto">
            <a:xfrm>
              <a:off x="1031357" y="1025922"/>
              <a:ext cx="1147396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Düngemittel</a:t>
              </a:r>
              <a:endParaRPr lang="de-DE" sz="1350" dirty="0"/>
            </a:p>
          </p:txBody>
        </p:sp>
        <p:sp>
          <p:nvSpPr>
            <p:cNvPr id="26" name="Rechteck: abgerundete Ecken 6">
              <a:extLst>
                <a:ext uri="{FF2B5EF4-FFF2-40B4-BE49-F238E27FC236}">
                  <a16:creationId xmlns:a16="http://schemas.microsoft.com/office/drawing/2014/main" id="{181C7E70-C3D8-4689-BD96-959CDA045EAE}"/>
                </a:ext>
              </a:extLst>
            </p:cNvPr>
            <p:cNvSpPr/>
            <p:nvPr/>
          </p:nvSpPr>
          <p:spPr bwMode="auto">
            <a:xfrm>
              <a:off x="2227079" y="1025922"/>
              <a:ext cx="1066953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Hydrierung</a:t>
              </a:r>
              <a:endParaRPr lang="de-DE" sz="1350" dirty="0"/>
            </a:p>
          </p:txBody>
        </p:sp>
        <p:sp>
          <p:nvSpPr>
            <p:cNvPr id="31" name="Rechteck: abgerundete Ecken 8">
              <a:extLst>
                <a:ext uri="{FF2B5EF4-FFF2-40B4-BE49-F238E27FC236}">
                  <a16:creationId xmlns:a16="http://schemas.microsoft.com/office/drawing/2014/main" id="{BE5EAA94-2687-4F97-B0C8-D5E3B328389B}"/>
                </a:ext>
              </a:extLst>
            </p:cNvPr>
            <p:cNvSpPr/>
            <p:nvPr/>
          </p:nvSpPr>
          <p:spPr bwMode="auto">
            <a:xfrm>
              <a:off x="3342358" y="1025922"/>
              <a:ext cx="1431314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Entschwefelung</a:t>
              </a:r>
              <a:endParaRPr lang="de-DE" sz="1350" dirty="0"/>
            </a:p>
          </p:txBody>
        </p:sp>
        <p:sp>
          <p:nvSpPr>
            <p:cNvPr id="37" name="Rechteck: abgerundete Ecken 11">
              <a:extLst>
                <a:ext uri="{FF2B5EF4-FFF2-40B4-BE49-F238E27FC236}">
                  <a16:creationId xmlns:a16="http://schemas.microsoft.com/office/drawing/2014/main" id="{865CBD8C-0F4B-4493-B1A7-739D2A02B057}"/>
                </a:ext>
              </a:extLst>
            </p:cNvPr>
            <p:cNvSpPr/>
            <p:nvPr/>
          </p:nvSpPr>
          <p:spPr bwMode="auto">
            <a:xfrm>
              <a:off x="6137734" y="1025922"/>
              <a:ext cx="94582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Methanol</a:t>
              </a:r>
              <a:endParaRPr lang="de-DE" sz="1350" dirty="0"/>
            </a:p>
          </p:txBody>
        </p:sp>
        <p:sp>
          <p:nvSpPr>
            <p:cNvPr id="38" name="Rechteck: abgerundete Ecken 12">
              <a:extLst>
                <a:ext uri="{FF2B5EF4-FFF2-40B4-BE49-F238E27FC236}">
                  <a16:creationId xmlns:a16="http://schemas.microsoft.com/office/drawing/2014/main" id="{C9CA9765-723C-437A-8294-B734255E49E7}"/>
                </a:ext>
              </a:extLst>
            </p:cNvPr>
            <p:cNvSpPr/>
            <p:nvPr/>
          </p:nvSpPr>
          <p:spPr bwMode="auto">
            <a:xfrm>
              <a:off x="4821998" y="1025922"/>
              <a:ext cx="1267412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Hydrocracken</a:t>
              </a:r>
              <a:endParaRPr lang="de-DE" sz="1350" dirty="0"/>
            </a:p>
          </p:txBody>
        </p:sp>
      </p:grpSp>
      <p:sp>
        <p:nvSpPr>
          <p:cNvPr id="20" name="Richtungspfeil 19"/>
          <p:cNvSpPr/>
          <p:nvPr/>
        </p:nvSpPr>
        <p:spPr>
          <a:xfrm>
            <a:off x="504334" y="1710332"/>
            <a:ext cx="828631" cy="416292"/>
          </a:xfrm>
          <a:prstGeom prst="homePlate">
            <a:avLst/>
          </a:prstGeom>
          <a:solidFill>
            <a:srgbClr val="51B848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B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578F566-43F3-4F69-2EDD-03A9A6472EB0}"/>
              </a:ext>
            </a:extLst>
          </p:cNvPr>
          <p:cNvGrpSpPr/>
          <p:nvPr/>
        </p:nvGrpSpPr>
        <p:grpSpPr>
          <a:xfrm>
            <a:off x="1419723" y="1689878"/>
            <a:ext cx="5713702" cy="457200"/>
            <a:chOff x="1276507" y="1769798"/>
            <a:chExt cx="5713702" cy="468000"/>
          </a:xfrm>
        </p:grpSpPr>
        <p:sp>
          <p:nvSpPr>
            <p:cNvPr id="27" name="Rechteck: abgerundete Ecken 7">
              <a:extLst>
                <a:ext uri="{FF2B5EF4-FFF2-40B4-BE49-F238E27FC236}">
                  <a16:creationId xmlns:a16="http://schemas.microsoft.com/office/drawing/2014/main" id="{07471F50-023A-4907-BED9-47A510A29FDA}"/>
                </a:ext>
              </a:extLst>
            </p:cNvPr>
            <p:cNvSpPr/>
            <p:nvPr/>
          </p:nvSpPr>
          <p:spPr bwMode="auto">
            <a:xfrm>
              <a:off x="1276507" y="1769798"/>
              <a:ext cx="824364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Schiff-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fahrt*</a:t>
              </a:r>
              <a:endParaRPr lang="de-DE" sz="1350" dirty="0"/>
            </a:p>
          </p:txBody>
        </p:sp>
        <p:sp>
          <p:nvSpPr>
            <p:cNvPr id="33" name="Rechteck: abgerundete Ecken 9">
              <a:extLst>
                <a:ext uri="{FF2B5EF4-FFF2-40B4-BE49-F238E27FC236}">
                  <a16:creationId xmlns:a16="http://schemas.microsoft.com/office/drawing/2014/main" id="{2AE8E171-2A8E-45C9-B9A7-BC688763B207}"/>
                </a:ext>
              </a:extLst>
            </p:cNvPr>
            <p:cNvSpPr/>
            <p:nvPr/>
          </p:nvSpPr>
          <p:spPr bwMode="auto">
            <a:xfrm>
              <a:off x="2146733" y="1769798"/>
              <a:ext cx="1411949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Langstrecken-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Luftfahrt*</a:t>
              </a:r>
              <a:endParaRPr lang="de-DE" sz="1350" dirty="0"/>
            </a:p>
          </p:txBody>
        </p:sp>
        <p:sp>
          <p:nvSpPr>
            <p:cNvPr id="35" name="Rechteck: abgerundete Ecken 10">
              <a:extLst>
                <a:ext uri="{FF2B5EF4-FFF2-40B4-BE49-F238E27FC236}">
                  <a16:creationId xmlns:a16="http://schemas.microsoft.com/office/drawing/2014/main" id="{E43DF707-3075-47D8-B4BF-E18D465A07B2}"/>
                </a:ext>
              </a:extLst>
            </p:cNvPr>
            <p:cNvSpPr/>
            <p:nvPr/>
          </p:nvSpPr>
          <p:spPr bwMode="auto">
            <a:xfrm>
              <a:off x="3604544" y="1769798"/>
              <a:ext cx="1163323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Chemische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Rohstoffe</a:t>
              </a:r>
              <a:endParaRPr lang="de-DE" sz="1350" dirty="0"/>
            </a:p>
          </p:txBody>
        </p:sp>
        <p:sp>
          <p:nvSpPr>
            <p:cNvPr id="39" name="Rechteck: abgerundete Ecken 13">
              <a:extLst>
                <a:ext uri="{FF2B5EF4-FFF2-40B4-BE49-F238E27FC236}">
                  <a16:creationId xmlns:a16="http://schemas.microsoft.com/office/drawing/2014/main" id="{15178002-FBA9-4E64-8D1E-73D941DAE56F}"/>
                </a:ext>
              </a:extLst>
            </p:cNvPr>
            <p:cNvSpPr/>
            <p:nvPr/>
          </p:nvSpPr>
          <p:spPr bwMode="auto">
            <a:xfrm>
              <a:off x="4813729" y="1769798"/>
              <a:ext cx="741471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Eisen/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Stahl</a:t>
              </a:r>
              <a:endParaRPr lang="de-DE" sz="1350" dirty="0"/>
            </a:p>
          </p:txBody>
        </p:sp>
        <p:sp>
          <p:nvSpPr>
            <p:cNvPr id="40" name="Rechteck: abgerundete Ecken 14">
              <a:extLst>
                <a:ext uri="{FF2B5EF4-FFF2-40B4-BE49-F238E27FC236}">
                  <a16:creationId xmlns:a16="http://schemas.microsoft.com/office/drawing/2014/main" id="{8DD19F4C-F61E-4E26-B2BD-C427D8F5318C}"/>
                </a:ext>
              </a:extLst>
            </p:cNvPr>
            <p:cNvSpPr/>
            <p:nvPr/>
          </p:nvSpPr>
          <p:spPr bwMode="auto">
            <a:xfrm>
              <a:off x="5601061" y="1769798"/>
              <a:ext cx="1389148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Langfrist-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Stromspeicher</a:t>
              </a:r>
              <a:endParaRPr lang="de-DE" sz="1350" dirty="0"/>
            </a:p>
          </p:txBody>
        </p:sp>
      </p:grpSp>
      <p:sp>
        <p:nvSpPr>
          <p:cNvPr id="21" name="Richtungspfeil 20"/>
          <p:cNvSpPr/>
          <p:nvPr/>
        </p:nvSpPr>
        <p:spPr>
          <a:xfrm>
            <a:off x="504334" y="2225567"/>
            <a:ext cx="966736" cy="416292"/>
          </a:xfrm>
          <a:prstGeom prst="homePlate">
            <a:avLst/>
          </a:prstGeom>
          <a:solidFill>
            <a:srgbClr val="BED730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C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64935" y="2205113"/>
            <a:ext cx="5568490" cy="457200"/>
            <a:chOff x="1320710" y="2084844"/>
            <a:chExt cx="5568490" cy="468000"/>
          </a:xfrm>
        </p:grpSpPr>
        <p:sp>
          <p:nvSpPr>
            <p:cNvPr id="41" name="Rechteck: abgerundete Ecken 15">
              <a:extLst>
                <a:ext uri="{FF2B5EF4-FFF2-40B4-BE49-F238E27FC236}">
                  <a16:creationId xmlns:a16="http://schemas.microsoft.com/office/drawing/2014/main" id="{7B6D13E9-D8D4-49A8-8AF0-710C29C37103}"/>
                </a:ext>
              </a:extLst>
            </p:cNvPr>
            <p:cNvSpPr/>
            <p:nvPr/>
          </p:nvSpPr>
          <p:spPr bwMode="auto">
            <a:xfrm>
              <a:off x="1320710" y="2084844"/>
              <a:ext cx="1593091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Küsten- &amp;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Binnenschifffahrt</a:t>
              </a:r>
            </a:p>
          </p:txBody>
        </p:sp>
        <p:sp>
          <p:nvSpPr>
            <p:cNvPr id="42" name="Rechteck: abgerundete Ecken 16">
              <a:extLst>
                <a:ext uri="{FF2B5EF4-FFF2-40B4-BE49-F238E27FC236}">
                  <a16:creationId xmlns:a16="http://schemas.microsoft.com/office/drawing/2014/main" id="{07AD88CE-789D-44BB-A5D0-75F71CDD4925}"/>
                </a:ext>
              </a:extLst>
            </p:cNvPr>
            <p:cNvSpPr/>
            <p:nvPr/>
          </p:nvSpPr>
          <p:spPr bwMode="auto">
            <a:xfrm>
              <a:off x="2964053" y="2084844"/>
              <a:ext cx="1411949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Mobile Geräte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 &amp; Maschinen</a:t>
              </a:r>
              <a:endParaRPr lang="de-DE" sz="1350" dirty="0"/>
            </a:p>
          </p:txBody>
        </p:sp>
        <p:sp>
          <p:nvSpPr>
            <p:cNvPr id="44" name="Rechteck: abgerundete Ecken 18">
              <a:extLst>
                <a:ext uri="{FF2B5EF4-FFF2-40B4-BE49-F238E27FC236}">
                  <a16:creationId xmlns:a16="http://schemas.microsoft.com/office/drawing/2014/main" id="{0A28CD30-45F4-44E6-96B1-09E7BA40A1FC}"/>
                </a:ext>
              </a:extLst>
            </p:cNvPr>
            <p:cNvSpPr/>
            <p:nvPr/>
          </p:nvSpPr>
          <p:spPr bwMode="auto">
            <a:xfrm>
              <a:off x="4426254" y="2084844"/>
              <a:ext cx="1163323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Oldtimer-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Fahrzeuge*</a:t>
              </a:r>
              <a:endParaRPr lang="de-DE" sz="1350" dirty="0"/>
            </a:p>
          </p:txBody>
        </p:sp>
        <p:sp>
          <p:nvSpPr>
            <p:cNvPr id="45" name="Rechteck: abgerundete Ecken 19">
              <a:extLst>
                <a:ext uri="{FF2B5EF4-FFF2-40B4-BE49-F238E27FC236}">
                  <a16:creationId xmlns:a16="http://schemas.microsoft.com/office/drawing/2014/main" id="{7BAE4660-35D4-491C-917A-603521558BF5}"/>
                </a:ext>
              </a:extLst>
            </p:cNvPr>
            <p:cNvSpPr/>
            <p:nvPr/>
          </p:nvSpPr>
          <p:spPr bwMode="auto">
            <a:xfrm>
              <a:off x="5639830" y="2084844"/>
              <a:ext cx="124937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Aufwertung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von Biogas</a:t>
              </a:r>
              <a:endParaRPr lang="de-DE" sz="1350" dirty="0"/>
            </a:p>
          </p:txBody>
        </p:sp>
      </p:grpSp>
      <p:sp>
        <p:nvSpPr>
          <p:cNvPr id="22" name="Richtungspfeil 21"/>
          <p:cNvSpPr/>
          <p:nvPr/>
        </p:nvSpPr>
        <p:spPr>
          <a:xfrm>
            <a:off x="504334" y="2740802"/>
            <a:ext cx="1104841" cy="416292"/>
          </a:xfrm>
          <a:prstGeom prst="homePlate">
            <a:avLst/>
          </a:prstGeom>
          <a:solidFill>
            <a:srgbClr val="FFF200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487A9B8-D73C-5D5C-93EF-2D7AF56E8B5F}"/>
              </a:ext>
            </a:extLst>
          </p:cNvPr>
          <p:cNvGrpSpPr/>
          <p:nvPr/>
        </p:nvGrpSpPr>
        <p:grpSpPr>
          <a:xfrm>
            <a:off x="1681245" y="2720348"/>
            <a:ext cx="5500080" cy="457200"/>
            <a:chOff x="2979725" y="2939534"/>
            <a:chExt cx="5500080" cy="468000"/>
          </a:xfrm>
        </p:grpSpPr>
        <p:sp>
          <p:nvSpPr>
            <p:cNvPr id="47" name="Rechteck: abgerundete Ecken 21">
              <a:extLst>
                <a:ext uri="{FF2B5EF4-FFF2-40B4-BE49-F238E27FC236}">
                  <a16:creationId xmlns:a16="http://schemas.microsoft.com/office/drawing/2014/main" id="{DCB514C8-3FC7-4F8E-8A18-2377948EB587}"/>
                </a:ext>
              </a:extLst>
            </p:cNvPr>
            <p:cNvSpPr/>
            <p:nvPr/>
          </p:nvSpPr>
          <p:spPr bwMode="auto">
            <a:xfrm>
              <a:off x="2979725" y="2939534"/>
              <a:ext cx="1833244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ECE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Fernverkehr-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Lkw und Reisebusse</a:t>
              </a:r>
              <a:endParaRPr lang="de-DE" sz="1350" dirty="0"/>
            </a:p>
          </p:txBody>
        </p:sp>
        <p:sp>
          <p:nvSpPr>
            <p:cNvPr id="48" name="Rechteck: abgerundete Ecken 22">
              <a:extLst>
                <a:ext uri="{FF2B5EF4-FFF2-40B4-BE49-F238E27FC236}">
                  <a16:creationId xmlns:a16="http://schemas.microsoft.com/office/drawing/2014/main" id="{FE11CA90-05CB-49C8-826E-E7D1623F0BB8}"/>
                </a:ext>
              </a:extLst>
            </p:cNvPr>
            <p:cNvSpPr/>
            <p:nvPr/>
          </p:nvSpPr>
          <p:spPr bwMode="auto">
            <a:xfrm>
              <a:off x="4869179" y="2939534"/>
              <a:ext cx="1833244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ECE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Industrielle Hoch-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temperaturwärme</a:t>
              </a:r>
              <a:endParaRPr lang="de-DE" sz="1350" dirty="0"/>
            </a:p>
          </p:txBody>
        </p:sp>
        <p:sp>
          <p:nvSpPr>
            <p:cNvPr id="49" name="Rechteck: abgerundete Ecken 23">
              <a:extLst>
                <a:ext uri="{FF2B5EF4-FFF2-40B4-BE49-F238E27FC236}">
                  <a16:creationId xmlns:a16="http://schemas.microsoft.com/office/drawing/2014/main" id="{C9694BA7-9D87-41B0-9F45-AB9B6F6534A9}"/>
                </a:ext>
              </a:extLst>
            </p:cNvPr>
            <p:cNvSpPr/>
            <p:nvPr/>
          </p:nvSpPr>
          <p:spPr bwMode="auto">
            <a:xfrm>
              <a:off x="6758633" y="2939534"/>
              <a:ext cx="1721172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ECE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Stromgeneratoren</a:t>
              </a:r>
              <a:endParaRPr lang="de-DE" sz="1350" dirty="0"/>
            </a:p>
          </p:txBody>
        </p:sp>
      </p:grpSp>
      <p:sp>
        <p:nvSpPr>
          <p:cNvPr id="23" name="Richtungspfeil 22"/>
          <p:cNvSpPr/>
          <p:nvPr/>
        </p:nvSpPr>
        <p:spPr>
          <a:xfrm>
            <a:off x="504334" y="3256037"/>
            <a:ext cx="1242946" cy="416292"/>
          </a:xfrm>
          <a:prstGeom prst="homePlate">
            <a:avLst/>
          </a:prstGeom>
          <a:solidFill>
            <a:srgbClr val="FDB813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807998" y="3235583"/>
            <a:ext cx="5860279" cy="457200"/>
            <a:chOff x="1563773" y="3146464"/>
            <a:chExt cx="5860279" cy="433520"/>
          </a:xfrm>
        </p:grpSpPr>
        <p:sp>
          <p:nvSpPr>
            <p:cNvPr id="50" name="Rechteck: abgerundete Ecken 24">
              <a:extLst>
                <a:ext uri="{FF2B5EF4-FFF2-40B4-BE49-F238E27FC236}">
                  <a16:creationId xmlns:a16="http://schemas.microsoft.com/office/drawing/2014/main" id="{B84EB660-8587-477A-82AE-7A092082EACF}"/>
                </a:ext>
              </a:extLst>
            </p:cNvPr>
            <p:cNvSpPr/>
            <p:nvPr/>
          </p:nvSpPr>
          <p:spPr bwMode="auto">
            <a:xfrm>
              <a:off x="1563773" y="3146464"/>
              <a:ext cx="1303299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Regionaler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Lkw-Verkehr</a:t>
              </a:r>
              <a:endParaRPr lang="de-DE" sz="1350" dirty="0"/>
            </a:p>
          </p:txBody>
        </p:sp>
        <p:sp>
          <p:nvSpPr>
            <p:cNvPr id="52" name="Rechteck: abgerundete Ecken 26">
              <a:extLst>
                <a:ext uri="{FF2B5EF4-FFF2-40B4-BE49-F238E27FC236}">
                  <a16:creationId xmlns:a16="http://schemas.microsoft.com/office/drawing/2014/main" id="{69B0F83C-5A39-48CD-B246-AC385FECDC85}"/>
                </a:ext>
              </a:extLst>
            </p:cNvPr>
            <p:cNvSpPr/>
            <p:nvPr/>
          </p:nvSpPr>
          <p:spPr bwMode="auto">
            <a:xfrm>
              <a:off x="2913801" y="3146464"/>
              <a:ext cx="1260606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Gewerbliche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Heizwärme</a:t>
              </a:r>
              <a:endParaRPr lang="de-DE" sz="1350" dirty="0"/>
            </a:p>
          </p:txBody>
        </p:sp>
        <p:sp>
          <p:nvSpPr>
            <p:cNvPr id="53" name="Rechteck: abgerundete Ecken 27">
              <a:extLst>
                <a:ext uri="{FF2B5EF4-FFF2-40B4-BE49-F238E27FC236}">
                  <a16:creationId xmlns:a16="http://schemas.microsoft.com/office/drawing/2014/main" id="{6110D886-09BD-484C-BAB6-913C6B308B6E}"/>
                </a:ext>
              </a:extLst>
            </p:cNvPr>
            <p:cNvSpPr/>
            <p:nvPr/>
          </p:nvSpPr>
          <p:spPr bwMode="auto">
            <a:xfrm>
              <a:off x="4221136" y="3146464"/>
              <a:ext cx="992817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Inselnetze</a:t>
              </a:r>
              <a:endParaRPr lang="de-DE" sz="1350" dirty="0"/>
            </a:p>
          </p:txBody>
        </p:sp>
        <p:sp>
          <p:nvSpPr>
            <p:cNvPr id="55" name="Rechteck: abgerundete Ecken 29">
              <a:extLst>
                <a:ext uri="{FF2B5EF4-FFF2-40B4-BE49-F238E27FC236}">
                  <a16:creationId xmlns:a16="http://schemas.microsoft.com/office/drawing/2014/main" id="{CAA07616-0DC3-4B2E-A7EF-3968B27DF027}"/>
                </a:ext>
              </a:extLst>
            </p:cNvPr>
            <p:cNvSpPr/>
            <p:nvPr/>
          </p:nvSpPr>
          <p:spPr bwMode="auto">
            <a:xfrm>
              <a:off x="5260682" y="3146464"/>
              <a:ext cx="2163370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Regelleistung Stromnetz</a:t>
              </a:r>
              <a:endParaRPr lang="de-DE" sz="1350" dirty="0"/>
            </a:p>
          </p:txBody>
        </p:sp>
      </p:grpSp>
      <p:sp>
        <p:nvSpPr>
          <p:cNvPr id="24" name="Richtungspfeil 23"/>
          <p:cNvSpPr/>
          <p:nvPr/>
        </p:nvSpPr>
        <p:spPr>
          <a:xfrm>
            <a:off x="504334" y="3771272"/>
            <a:ext cx="1381051" cy="416292"/>
          </a:xfrm>
          <a:prstGeom prst="homePlate">
            <a:avLst/>
          </a:prstGeom>
          <a:solidFill>
            <a:srgbClr val="F37021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F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966071" y="3750818"/>
            <a:ext cx="6644972" cy="457200"/>
            <a:chOff x="1721846" y="3665898"/>
            <a:chExt cx="6644972" cy="468000"/>
          </a:xfrm>
        </p:grpSpPr>
        <p:sp>
          <p:nvSpPr>
            <p:cNvPr id="56" name="Rechteck: abgerundete Ecken 30">
              <a:extLst>
                <a:ext uri="{FF2B5EF4-FFF2-40B4-BE49-F238E27FC236}">
                  <a16:creationId xmlns:a16="http://schemas.microsoft.com/office/drawing/2014/main" id="{0E7844ED-4BDB-45BC-A17F-11306A752228}"/>
                </a:ext>
              </a:extLst>
            </p:cNvPr>
            <p:cNvSpPr/>
            <p:nvPr/>
          </p:nvSpPr>
          <p:spPr bwMode="auto">
            <a:xfrm>
              <a:off x="1721846" y="3665898"/>
              <a:ext cx="1145227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Leichter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Flugverkehr</a:t>
              </a:r>
              <a:endParaRPr lang="de-DE" sz="1350" dirty="0"/>
            </a:p>
          </p:txBody>
        </p:sp>
        <p:sp>
          <p:nvSpPr>
            <p:cNvPr id="57" name="Rechteck: abgerundete Ecken 31">
              <a:extLst>
                <a:ext uri="{FF2B5EF4-FFF2-40B4-BE49-F238E27FC236}">
                  <a16:creationId xmlns:a16="http://schemas.microsoft.com/office/drawing/2014/main" id="{20FAC9C6-6566-426E-875D-77EE32E5213A}"/>
                </a:ext>
              </a:extLst>
            </p:cNvPr>
            <p:cNvSpPr/>
            <p:nvPr/>
          </p:nvSpPr>
          <p:spPr bwMode="auto">
            <a:xfrm>
              <a:off x="2919444" y="3665898"/>
              <a:ext cx="1145227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Ländlicher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Zugverkehr</a:t>
              </a:r>
              <a:endParaRPr lang="de-DE" sz="1350" dirty="0"/>
            </a:p>
          </p:txBody>
        </p:sp>
        <p:sp>
          <p:nvSpPr>
            <p:cNvPr id="58" name="Rechteck: abgerundete Ecken 32">
              <a:extLst>
                <a:ext uri="{FF2B5EF4-FFF2-40B4-BE49-F238E27FC236}">
                  <a16:creationId xmlns:a16="http://schemas.microsoft.com/office/drawing/2014/main" id="{9EC6AC56-3F92-4475-85F0-5DD54356602C}"/>
                </a:ext>
              </a:extLst>
            </p:cNvPr>
            <p:cNvSpPr/>
            <p:nvPr/>
          </p:nvSpPr>
          <p:spPr bwMode="auto">
            <a:xfrm>
              <a:off x="4117042" y="3665898"/>
              <a:ext cx="748081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Lokale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Fähren</a:t>
              </a:r>
            </a:p>
          </p:txBody>
        </p:sp>
        <p:sp>
          <p:nvSpPr>
            <p:cNvPr id="59" name="Rechteck: abgerundete Ecken 33">
              <a:extLst>
                <a:ext uri="{FF2B5EF4-FFF2-40B4-BE49-F238E27FC236}">
                  <a16:creationId xmlns:a16="http://schemas.microsoft.com/office/drawing/2014/main" id="{13D89E62-6EDF-4C2F-AFF7-3B8E1B83EE7E}"/>
                </a:ext>
              </a:extLst>
            </p:cNvPr>
            <p:cNvSpPr/>
            <p:nvPr/>
          </p:nvSpPr>
          <p:spPr bwMode="auto">
            <a:xfrm>
              <a:off x="4917494" y="3665898"/>
              <a:ext cx="72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Leichte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Lkw</a:t>
              </a:r>
              <a:endParaRPr lang="de-DE" sz="1350" dirty="0"/>
            </a:p>
          </p:txBody>
        </p:sp>
        <p:sp>
          <p:nvSpPr>
            <p:cNvPr id="60" name="Rechteck: abgerundete Ecken 34">
              <a:extLst>
                <a:ext uri="{FF2B5EF4-FFF2-40B4-BE49-F238E27FC236}">
                  <a16:creationId xmlns:a16="http://schemas.microsoft.com/office/drawing/2014/main" id="{2CCAAD38-E1D6-4AD4-B184-B00CEF710EDE}"/>
                </a:ext>
              </a:extLst>
            </p:cNvPr>
            <p:cNvSpPr/>
            <p:nvPr/>
          </p:nvSpPr>
          <p:spPr bwMode="auto">
            <a:xfrm>
              <a:off x="6570238" y="3665898"/>
              <a:ext cx="179658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Unterbrechungsfreie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Stromversorgung</a:t>
              </a:r>
              <a:endParaRPr lang="de-DE" sz="1350" dirty="0"/>
            </a:p>
          </p:txBody>
        </p:sp>
        <p:sp>
          <p:nvSpPr>
            <p:cNvPr id="81" name="Rechteck: abgerundete Ecken 33">
              <a:extLst>
                <a:ext uri="{FF2B5EF4-FFF2-40B4-BE49-F238E27FC236}">
                  <a16:creationId xmlns:a16="http://schemas.microsoft.com/office/drawing/2014/main" id="{4EC35E92-9904-678B-E77B-36B58EB84CDA}"/>
                </a:ext>
              </a:extLst>
            </p:cNvPr>
            <p:cNvSpPr/>
            <p:nvPr/>
          </p:nvSpPr>
          <p:spPr bwMode="auto">
            <a:xfrm>
              <a:off x="5689865" y="3665898"/>
              <a:ext cx="828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Energie-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 err="1">
                  <a:solidFill>
                    <a:schemeClr val="tx1"/>
                  </a:solidFill>
                </a:rPr>
                <a:t>importe</a:t>
              </a:r>
              <a:endParaRPr lang="de-DE" sz="1350" dirty="0"/>
            </a:p>
          </p:txBody>
        </p:sp>
      </p:grpSp>
      <p:sp>
        <p:nvSpPr>
          <p:cNvPr id="25" name="Richtungspfeil 24"/>
          <p:cNvSpPr/>
          <p:nvPr/>
        </p:nvSpPr>
        <p:spPr>
          <a:xfrm>
            <a:off x="498488" y="4282861"/>
            <a:ext cx="1519156" cy="939167"/>
          </a:xfrm>
          <a:prstGeom prst="homePlate">
            <a:avLst/>
          </a:prstGeom>
          <a:solidFill>
            <a:srgbClr val="E51A26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G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106970" y="4266055"/>
            <a:ext cx="6226441" cy="972778"/>
            <a:chOff x="1862745" y="4216478"/>
            <a:chExt cx="6226441" cy="972778"/>
          </a:xfrm>
        </p:grpSpPr>
        <p:sp>
          <p:nvSpPr>
            <p:cNvPr id="62" name="Rechteck: abgerundete Ecken 36">
              <a:extLst>
                <a:ext uri="{FF2B5EF4-FFF2-40B4-BE49-F238E27FC236}">
                  <a16:creationId xmlns:a16="http://schemas.microsoft.com/office/drawing/2014/main" id="{C33A53EC-7D4A-4223-8DB3-E22302439D46}"/>
                </a:ext>
              </a:extLst>
            </p:cNvPr>
            <p:cNvSpPr/>
            <p:nvPr/>
          </p:nvSpPr>
          <p:spPr bwMode="auto">
            <a:xfrm>
              <a:off x="6715299" y="4216478"/>
              <a:ext cx="1373887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Städtischer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Lieferverkehr</a:t>
              </a:r>
              <a:endParaRPr lang="de-DE" sz="1350" dirty="0"/>
            </a:p>
          </p:txBody>
        </p:sp>
        <p:sp>
          <p:nvSpPr>
            <p:cNvPr id="64" name="Rechteck: abgerundete Ecken 38">
              <a:extLst>
                <a:ext uri="{FF2B5EF4-FFF2-40B4-BE49-F238E27FC236}">
                  <a16:creationId xmlns:a16="http://schemas.microsoft.com/office/drawing/2014/main" id="{FB27EFE6-1480-41BC-9AA5-D7283CDF53BC}"/>
                </a:ext>
              </a:extLst>
            </p:cNvPr>
            <p:cNvSpPr/>
            <p:nvPr/>
          </p:nvSpPr>
          <p:spPr bwMode="auto">
            <a:xfrm>
              <a:off x="4118328" y="4732056"/>
              <a:ext cx="1010247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Gebäude-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 err="1">
                  <a:solidFill>
                    <a:schemeClr val="tx1"/>
                  </a:solidFill>
                </a:rPr>
                <a:t>heizung</a:t>
              </a:r>
              <a:endParaRPr lang="de-DE" sz="1350" dirty="0"/>
            </a:p>
          </p:txBody>
        </p:sp>
        <p:sp>
          <p:nvSpPr>
            <p:cNvPr id="66" name="Rechteck: abgerundete Ecken 40">
              <a:extLst>
                <a:ext uri="{FF2B5EF4-FFF2-40B4-BE49-F238E27FC236}">
                  <a16:creationId xmlns:a16="http://schemas.microsoft.com/office/drawing/2014/main" id="{90D29C36-775A-43DC-9F0B-59271DC6CEAD}"/>
                </a:ext>
              </a:extLst>
            </p:cNvPr>
            <p:cNvSpPr/>
            <p:nvPr/>
          </p:nvSpPr>
          <p:spPr bwMode="auto">
            <a:xfrm>
              <a:off x="5486075" y="4216478"/>
              <a:ext cx="1175406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Stadtbusse/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-bahnen</a:t>
              </a:r>
              <a:endParaRPr lang="de-DE" sz="1350" dirty="0"/>
            </a:p>
          </p:txBody>
        </p:sp>
        <p:sp>
          <p:nvSpPr>
            <p:cNvPr id="71" name="Rechteck: abgerundete Ecken 35">
              <a:extLst>
                <a:ext uri="{FF2B5EF4-FFF2-40B4-BE49-F238E27FC236}">
                  <a16:creationId xmlns:a16="http://schemas.microsoft.com/office/drawing/2014/main" id="{7639D5B1-D33C-34F0-A660-841E1FFB1476}"/>
                </a:ext>
              </a:extLst>
            </p:cNvPr>
            <p:cNvSpPr/>
            <p:nvPr/>
          </p:nvSpPr>
          <p:spPr bwMode="auto">
            <a:xfrm>
              <a:off x="1862745" y="4216478"/>
              <a:ext cx="1731629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Massenproduktion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von E-</a:t>
              </a:r>
              <a:r>
                <a:rPr lang="de-DE" sz="1350" dirty="0" err="1">
                  <a:solidFill>
                    <a:schemeClr val="tx1"/>
                  </a:solidFill>
                </a:rPr>
                <a:t>Fuels</a:t>
              </a:r>
              <a:endParaRPr lang="de-DE" sz="1350" dirty="0"/>
            </a:p>
          </p:txBody>
        </p:sp>
        <p:sp>
          <p:nvSpPr>
            <p:cNvPr id="77" name="Rechteck: abgerundete Ecken 38">
              <a:extLst>
                <a:ext uri="{FF2B5EF4-FFF2-40B4-BE49-F238E27FC236}">
                  <a16:creationId xmlns:a16="http://schemas.microsoft.com/office/drawing/2014/main" id="{226AC35E-5CEB-17C4-4363-33E685F0BBB1}"/>
                </a:ext>
              </a:extLst>
            </p:cNvPr>
            <p:cNvSpPr/>
            <p:nvPr/>
          </p:nvSpPr>
          <p:spPr bwMode="auto">
            <a:xfrm>
              <a:off x="3648192" y="4216478"/>
              <a:ext cx="1010247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Zwei-/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Dreiräder</a:t>
              </a:r>
              <a:endParaRPr lang="de-DE" sz="1350" dirty="0"/>
            </a:p>
          </p:txBody>
        </p:sp>
        <p:sp>
          <p:nvSpPr>
            <p:cNvPr id="78" name="Rechteck: abgerundete Ecken 39">
              <a:extLst>
                <a:ext uri="{FF2B5EF4-FFF2-40B4-BE49-F238E27FC236}">
                  <a16:creationId xmlns:a16="http://schemas.microsoft.com/office/drawing/2014/main" id="{02F7FEB0-2C44-071A-0E0C-94E4AB4BB6CD}"/>
                </a:ext>
              </a:extLst>
            </p:cNvPr>
            <p:cNvSpPr/>
            <p:nvPr/>
          </p:nvSpPr>
          <p:spPr bwMode="auto">
            <a:xfrm>
              <a:off x="4712257" y="4216478"/>
              <a:ext cx="720000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Autos,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Taxis</a:t>
              </a:r>
              <a:endParaRPr lang="de-DE" sz="1350" dirty="0"/>
            </a:p>
          </p:txBody>
        </p:sp>
        <p:sp>
          <p:nvSpPr>
            <p:cNvPr id="79" name="Rechteck: abgerundete Ecken 40">
              <a:extLst>
                <a:ext uri="{FF2B5EF4-FFF2-40B4-BE49-F238E27FC236}">
                  <a16:creationId xmlns:a16="http://schemas.microsoft.com/office/drawing/2014/main" id="{8FD21009-26EB-22CC-A701-E0B3412E707D}"/>
                </a:ext>
              </a:extLst>
            </p:cNvPr>
            <p:cNvSpPr/>
            <p:nvPr/>
          </p:nvSpPr>
          <p:spPr bwMode="auto">
            <a:xfrm>
              <a:off x="5182232" y="4732056"/>
              <a:ext cx="1625266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Stromerzeugung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ohne Speicherung</a:t>
              </a:r>
              <a:endParaRPr lang="de-DE" sz="1350" dirty="0"/>
            </a:p>
          </p:txBody>
        </p:sp>
        <p:sp>
          <p:nvSpPr>
            <p:cNvPr id="80" name="Rechteck: abgerundete Ecken 38">
              <a:extLst>
                <a:ext uri="{FF2B5EF4-FFF2-40B4-BE49-F238E27FC236}">
                  <a16:creationId xmlns:a16="http://schemas.microsoft.com/office/drawing/2014/main" id="{6F97DC00-65D9-B40F-BE8C-449CF2201DE8}"/>
                </a:ext>
              </a:extLst>
            </p:cNvPr>
            <p:cNvSpPr/>
            <p:nvPr/>
          </p:nvSpPr>
          <p:spPr bwMode="auto">
            <a:xfrm>
              <a:off x="1862745" y="4732056"/>
              <a:ext cx="2201926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Industrielle Mittel-/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Niedertemperaturwärme</a:t>
              </a:r>
              <a:endParaRPr lang="de-DE" sz="1350" dirty="0"/>
            </a:p>
          </p:txBody>
        </p:sp>
      </p:grpSp>
      <p:sp>
        <p:nvSpPr>
          <p:cNvPr id="74" name="Rechteck 1"/>
          <p:cNvSpPr/>
          <p:nvPr/>
        </p:nvSpPr>
        <p:spPr bwMode="auto">
          <a:xfrm>
            <a:off x="2471304" y="5334765"/>
            <a:ext cx="6016898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1350" b="0" dirty="0">
                <a:latin typeface="+mn-lt"/>
                <a:ea typeface="Calibri"/>
                <a:cs typeface="Times New Roman"/>
              </a:rPr>
              <a:t>*</a:t>
            </a:r>
            <a:r>
              <a:rPr lang="en-US" sz="1350" b="0" dirty="0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 </a:t>
            </a:r>
            <a:r>
              <a:rPr lang="de-DE" sz="1350" b="0" dirty="0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Als mittels Wasserstoffs erzeugte E-</a:t>
            </a:r>
            <a:r>
              <a:rPr lang="de-DE" sz="1350" b="0" dirty="0" err="1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Fuels</a:t>
            </a:r>
            <a:r>
              <a:rPr lang="de-DE" sz="1350" b="0" dirty="0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, Methan oder Ammoniak </a:t>
            </a:r>
          </a:p>
        </p:txBody>
      </p:sp>
      <p:sp>
        <p:nvSpPr>
          <p:cNvPr id="84" name="Textplatzhalter 3">
            <a:extLst>
              <a:ext uri="{FF2B5EF4-FFF2-40B4-BE49-F238E27FC236}">
                <a16:creationId xmlns:a16="http://schemas.microsoft.com/office/drawing/2014/main" id="{82393765-E7F4-FA60-5556-B3C234602D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16200000">
            <a:off x="6246271" y="2765167"/>
            <a:ext cx="5556132" cy="184666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en-US" sz="600" noProof="1"/>
              <a:t>© G.Hagedorn, Michael Liebreich, W.-P. Schill, M. Kittel, Adrian Hiel; translation &amp; current design by G.Hagedorn, translation partly based on Wolf-Peter Schill &amp; Martin Kittel, estimates after Michael Liebreich/Liebreich Assoc., “Clean Hydrogen Ladder, Ver. 5.0, 2023” with concept credit to Adrian Hiel, Energy Cities. CC BY 4.0.</a:t>
            </a:r>
          </a:p>
        </p:txBody>
      </p:sp>
    </p:spTree>
    <p:extLst>
      <p:ext uri="{BB962C8B-B14F-4D97-AF65-F5344CB8AC3E}">
        <p14:creationId xmlns:p14="http://schemas.microsoft.com/office/powerpoint/2010/main" val="94228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495464-F090-1EB8-30BB-06B10184C0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EC66AC-EBE2-5DC3-10BD-2DB6332B46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78001" y="307776"/>
            <a:ext cx="7252575" cy="567811"/>
          </a:xfrm>
        </p:spPr>
        <p:txBody>
          <a:bodyPr/>
          <a:lstStyle/>
          <a:p>
            <a:r>
              <a:rPr lang="de-DE" sz="1800" dirty="0"/>
              <a:t>Folgend: Variante ohne Überschrift, mit </a:t>
            </a:r>
            <a:r>
              <a:rPr lang="de-DE" sz="1800" dirty="0" err="1"/>
              <a:t>Credit</a:t>
            </a:r>
            <a:r>
              <a:rPr lang="de-DE" sz="1800" dirty="0"/>
              <a:t> an M. Liebreich:</a:t>
            </a:r>
            <a:endParaRPr lang="de-DE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FD92FC-84B3-4E7C-5707-0AE0A74FD44E}"/>
              </a:ext>
            </a:extLst>
          </p:cNvPr>
          <p:cNvSpPr txBox="1"/>
          <p:nvPr/>
        </p:nvSpPr>
        <p:spPr bwMode="auto">
          <a:xfrm>
            <a:off x="5441668" y="5618879"/>
            <a:ext cx="3662737" cy="7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 algn="r">
              <a:buFont typeface="Lato" panose="05000000000000000000" pitchFamily="2" charset="2"/>
              <a:buNone/>
            </a:pPr>
            <a:r>
              <a:rPr lang="en-US" sz="500" b="0" dirty="0">
                <a:solidFill>
                  <a:schemeClr val="bg1">
                    <a:lumMod val="65000"/>
                  </a:schemeClr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© Gregor Hagedorn, CC BY-SA 4.0</a:t>
            </a:r>
          </a:p>
        </p:txBody>
      </p:sp>
    </p:spTree>
    <p:extLst>
      <p:ext uri="{BB962C8B-B14F-4D97-AF65-F5344CB8AC3E}">
        <p14:creationId xmlns:p14="http://schemas.microsoft.com/office/powerpoint/2010/main" val="265987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3AFD8-7BA6-E70E-C3C4-3BB9BE652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hteck 42">
            <a:extLst>
              <a:ext uri="{FF2B5EF4-FFF2-40B4-BE49-F238E27FC236}">
                <a16:creationId xmlns:a16="http://schemas.microsoft.com/office/drawing/2014/main" id="{81EDE5B7-B0BC-250C-4177-80086A5587FC}"/>
              </a:ext>
            </a:extLst>
          </p:cNvPr>
          <p:cNvSpPr/>
          <p:nvPr/>
        </p:nvSpPr>
        <p:spPr bwMode="auto">
          <a:xfrm>
            <a:off x="415697" y="4862004"/>
            <a:ext cx="2007281" cy="384721"/>
          </a:xfrm>
          <a:prstGeom prst="rect">
            <a:avLst/>
          </a:prstGeom>
          <a:solidFill>
            <a:schemeClr val="bg1"/>
          </a:solidFill>
        </p:spPr>
        <p:txBody>
          <a:bodyPr wrap="none" anchor="ctr">
            <a:spAutoFit/>
          </a:bodyPr>
          <a:lstStyle/>
          <a:p>
            <a:r>
              <a:rPr lang="de-DE" sz="1900" dirty="0">
                <a:solidFill>
                  <a:srgbClr val="D41821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Unwirtschaftlich</a:t>
            </a:r>
            <a:endParaRPr lang="de-DE" sz="1900" dirty="0">
              <a:solidFill>
                <a:srgbClr val="D41821"/>
              </a:solidFill>
              <a:latin typeface="+mn-lt"/>
            </a:endParaRPr>
          </a:p>
        </p:txBody>
      </p:sp>
      <p:sp>
        <p:nvSpPr>
          <p:cNvPr id="72" name="Rechteck 41">
            <a:extLst>
              <a:ext uri="{FF2B5EF4-FFF2-40B4-BE49-F238E27FC236}">
                <a16:creationId xmlns:a16="http://schemas.microsoft.com/office/drawing/2014/main" id="{DB8CE9BA-84D7-1974-E73C-5F49E69D12DF}"/>
              </a:ext>
            </a:extLst>
          </p:cNvPr>
          <p:cNvSpPr/>
          <p:nvPr/>
        </p:nvSpPr>
        <p:spPr bwMode="auto">
          <a:xfrm>
            <a:off x="415697" y="375100"/>
            <a:ext cx="1612942" cy="38472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de-DE" sz="1900" dirty="0">
                <a:solidFill>
                  <a:srgbClr val="2C9648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Alternativlos</a:t>
            </a:r>
            <a:endParaRPr lang="de-DE" sz="1900" dirty="0">
              <a:solidFill>
                <a:srgbClr val="2C9648"/>
              </a:solidFill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50A52-CB45-A7E3-CDF4-D29B877759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611257" y="0"/>
            <a:ext cx="603602" cy="1025922"/>
          </a:xfrm>
        </p:spPr>
        <p:txBody>
          <a:bodyPr/>
          <a:lstStyle/>
          <a:p>
            <a:r>
              <a:rPr lang="de-DE" dirty="0"/>
              <a:t>A: D</a:t>
            </a:r>
            <a:br>
              <a:rPr lang="de-DE" dirty="0"/>
            </a:br>
            <a:r>
              <a:rPr lang="de-DE" dirty="0"/>
              <a:t>R: 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13D0EB-4DDD-9169-5883-F66D406BFF7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-611257" y="3868341"/>
            <a:ext cx="603602" cy="276999"/>
          </a:xfrm>
        </p:spPr>
        <p:txBody>
          <a:bodyPr/>
          <a:lstStyle/>
          <a:p>
            <a:endParaRPr lang="de-DE"/>
          </a:p>
        </p:txBody>
      </p:sp>
      <p:sp>
        <p:nvSpPr>
          <p:cNvPr id="2" name="Richtungspfeil 1">
            <a:extLst>
              <a:ext uri="{FF2B5EF4-FFF2-40B4-BE49-F238E27FC236}">
                <a16:creationId xmlns:a16="http://schemas.microsoft.com/office/drawing/2014/main" id="{0314B13B-AE65-06DD-8BD4-177D3CC2DC1E}"/>
              </a:ext>
            </a:extLst>
          </p:cNvPr>
          <p:cNvSpPr/>
          <p:nvPr/>
        </p:nvSpPr>
        <p:spPr>
          <a:xfrm>
            <a:off x="498488" y="803999"/>
            <a:ext cx="690525" cy="416292"/>
          </a:xfrm>
          <a:prstGeom prst="homePlate">
            <a:avLst/>
          </a:prstGeom>
          <a:solidFill>
            <a:srgbClr val="30A550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A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B71D486-B027-A821-9A77-02C4A7036334}"/>
              </a:ext>
            </a:extLst>
          </p:cNvPr>
          <p:cNvGrpSpPr/>
          <p:nvPr/>
        </p:nvGrpSpPr>
        <p:grpSpPr>
          <a:xfrm>
            <a:off x="1275582" y="783545"/>
            <a:ext cx="6052197" cy="457200"/>
            <a:chOff x="1031357" y="1025922"/>
            <a:chExt cx="6052197" cy="468000"/>
          </a:xfrm>
        </p:grpSpPr>
        <p:sp>
          <p:nvSpPr>
            <p:cNvPr id="19" name="Rechteck: abgerundete Ecken 4">
              <a:extLst>
                <a:ext uri="{FF2B5EF4-FFF2-40B4-BE49-F238E27FC236}">
                  <a16:creationId xmlns:a16="http://schemas.microsoft.com/office/drawing/2014/main" id="{526EB657-41FD-8795-6AC0-D2B5E8701C4F}"/>
                </a:ext>
              </a:extLst>
            </p:cNvPr>
            <p:cNvSpPr/>
            <p:nvPr/>
          </p:nvSpPr>
          <p:spPr bwMode="auto">
            <a:xfrm>
              <a:off x="1031357" y="1025922"/>
              <a:ext cx="1147396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Düngemittel</a:t>
              </a:r>
              <a:endParaRPr lang="de-DE" sz="1350" dirty="0"/>
            </a:p>
          </p:txBody>
        </p:sp>
        <p:sp>
          <p:nvSpPr>
            <p:cNvPr id="26" name="Rechteck: abgerundete Ecken 6">
              <a:extLst>
                <a:ext uri="{FF2B5EF4-FFF2-40B4-BE49-F238E27FC236}">
                  <a16:creationId xmlns:a16="http://schemas.microsoft.com/office/drawing/2014/main" id="{5CA28579-81D4-1AA8-3D32-293DC6033BB8}"/>
                </a:ext>
              </a:extLst>
            </p:cNvPr>
            <p:cNvSpPr/>
            <p:nvPr/>
          </p:nvSpPr>
          <p:spPr bwMode="auto">
            <a:xfrm>
              <a:off x="2227079" y="1025922"/>
              <a:ext cx="1066953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Hydrierung</a:t>
              </a:r>
              <a:endParaRPr lang="de-DE" sz="1350" dirty="0"/>
            </a:p>
          </p:txBody>
        </p:sp>
        <p:sp>
          <p:nvSpPr>
            <p:cNvPr id="31" name="Rechteck: abgerundete Ecken 8">
              <a:extLst>
                <a:ext uri="{FF2B5EF4-FFF2-40B4-BE49-F238E27FC236}">
                  <a16:creationId xmlns:a16="http://schemas.microsoft.com/office/drawing/2014/main" id="{331AB2A8-049F-7688-69B1-825D327CEB53}"/>
                </a:ext>
              </a:extLst>
            </p:cNvPr>
            <p:cNvSpPr/>
            <p:nvPr/>
          </p:nvSpPr>
          <p:spPr bwMode="auto">
            <a:xfrm>
              <a:off x="3342358" y="1025922"/>
              <a:ext cx="1431314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Entschwefelung</a:t>
              </a:r>
              <a:endParaRPr lang="de-DE" sz="1350" dirty="0"/>
            </a:p>
          </p:txBody>
        </p:sp>
        <p:sp>
          <p:nvSpPr>
            <p:cNvPr id="37" name="Rechteck: abgerundete Ecken 11">
              <a:extLst>
                <a:ext uri="{FF2B5EF4-FFF2-40B4-BE49-F238E27FC236}">
                  <a16:creationId xmlns:a16="http://schemas.microsoft.com/office/drawing/2014/main" id="{782278FF-CBB5-3F53-88CA-522ED159B644}"/>
                </a:ext>
              </a:extLst>
            </p:cNvPr>
            <p:cNvSpPr/>
            <p:nvPr/>
          </p:nvSpPr>
          <p:spPr bwMode="auto">
            <a:xfrm>
              <a:off x="6137734" y="1025922"/>
              <a:ext cx="94582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Methanol</a:t>
              </a:r>
              <a:endParaRPr lang="de-DE" sz="1350" dirty="0"/>
            </a:p>
          </p:txBody>
        </p:sp>
        <p:sp>
          <p:nvSpPr>
            <p:cNvPr id="38" name="Rechteck: abgerundete Ecken 12">
              <a:extLst>
                <a:ext uri="{FF2B5EF4-FFF2-40B4-BE49-F238E27FC236}">
                  <a16:creationId xmlns:a16="http://schemas.microsoft.com/office/drawing/2014/main" id="{5022A060-0CCC-A9F1-A45C-DF5613780F54}"/>
                </a:ext>
              </a:extLst>
            </p:cNvPr>
            <p:cNvSpPr/>
            <p:nvPr/>
          </p:nvSpPr>
          <p:spPr bwMode="auto">
            <a:xfrm>
              <a:off x="4821998" y="1025922"/>
              <a:ext cx="1267412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Hydrocracken</a:t>
              </a:r>
              <a:endParaRPr lang="de-DE" sz="1350" dirty="0"/>
            </a:p>
          </p:txBody>
        </p:sp>
      </p:grpSp>
      <p:sp>
        <p:nvSpPr>
          <p:cNvPr id="20" name="Richtungspfeil 19">
            <a:extLst>
              <a:ext uri="{FF2B5EF4-FFF2-40B4-BE49-F238E27FC236}">
                <a16:creationId xmlns:a16="http://schemas.microsoft.com/office/drawing/2014/main" id="{1D3334CE-B3A5-9E6D-4E6D-C8E67E8A4E75}"/>
              </a:ext>
            </a:extLst>
          </p:cNvPr>
          <p:cNvSpPr/>
          <p:nvPr/>
        </p:nvSpPr>
        <p:spPr>
          <a:xfrm>
            <a:off x="504334" y="1319234"/>
            <a:ext cx="828631" cy="416292"/>
          </a:xfrm>
          <a:prstGeom prst="homePlate">
            <a:avLst/>
          </a:prstGeom>
          <a:solidFill>
            <a:srgbClr val="51B848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B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078654AB-535F-D125-0482-2B74D7AD846F}"/>
              </a:ext>
            </a:extLst>
          </p:cNvPr>
          <p:cNvGrpSpPr/>
          <p:nvPr/>
        </p:nvGrpSpPr>
        <p:grpSpPr>
          <a:xfrm>
            <a:off x="1419723" y="1298780"/>
            <a:ext cx="5713702" cy="457200"/>
            <a:chOff x="1276507" y="1769798"/>
            <a:chExt cx="5713702" cy="468000"/>
          </a:xfrm>
        </p:grpSpPr>
        <p:sp>
          <p:nvSpPr>
            <p:cNvPr id="27" name="Rechteck: abgerundete Ecken 7">
              <a:extLst>
                <a:ext uri="{FF2B5EF4-FFF2-40B4-BE49-F238E27FC236}">
                  <a16:creationId xmlns:a16="http://schemas.microsoft.com/office/drawing/2014/main" id="{1BA47511-04DC-723A-0BF6-E2B69B3D0678}"/>
                </a:ext>
              </a:extLst>
            </p:cNvPr>
            <p:cNvSpPr/>
            <p:nvPr/>
          </p:nvSpPr>
          <p:spPr bwMode="auto">
            <a:xfrm>
              <a:off x="1276507" y="1769798"/>
              <a:ext cx="824364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Schiff-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fahrt*</a:t>
              </a:r>
              <a:endParaRPr lang="de-DE" sz="1350" dirty="0"/>
            </a:p>
          </p:txBody>
        </p:sp>
        <p:sp>
          <p:nvSpPr>
            <p:cNvPr id="33" name="Rechteck: abgerundete Ecken 9">
              <a:extLst>
                <a:ext uri="{FF2B5EF4-FFF2-40B4-BE49-F238E27FC236}">
                  <a16:creationId xmlns:a16="http://schemas.microsoft.com/office/drawing/2014/main" id="{05D96C7E-EDBB-C61C-FC14-36E0B12EA429}"/>
                </a:ext>
              </a:extLst>
            </p:cNvPr>
            <p:cNvSpPr/>
            <p:nvPr/>
          </p:nvSpPr>
          <p:spPr bwMode="auto">
            <a:xfrm>
              <a:off x="2146733" y="1769798"/>
              <a:ext cx="1411949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Langstrecken-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Luftfahrt*</a:t>
              </a:r>
              <a:endParaRPr lang="de-DE" sz="1350" dirty="0"/>
            </a:p>
          </p:txBody>
        </p:sp>
        <p:sp>
          <p:nvSpPr>
            <p:cNvPr id="35" name="Rechteck: abgerundete Ecken 10">
              <a:extLst>
                <a:ext uri="{FF2B5EF4-FFF2-40B4-BE49-F238E27FC236}">
                  <a16:creationId xmlns:a16="http://schemas.microsoft.com/office/drawing/2014/main" id="{0DF143C3-5491-0441-41AC-724B9C96A1C0}"/>
                </a:ext>
              </a:extLst>
            </p:cNvPr>
            <p:cNvSpPr/>
            <p:nvPr/>
          </p:nvSpPr>
          <p:spPr bwMode="auto">
            <a:xfrm>
              <a:off x="3604544" y="1769798"/>
              <a:ext cx="1163323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Chemische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Rohstoffe</a:t>
              </a:r>
              <a:endParaRPr lang="de-DE" sz="1350" dirty="0"/>
            </a:p>
          </p:txBody>
        </p:sp>
        <p:sp>
          <p:nvSpPr>
            <p:cNvPr id="39" name="Rechteck: abgerundete Ecken 13">
              <a:extLst>
                <a:ext uri="{FF2B5EF4-FFF2-40B4-BE49-F238E27FC236}">
                  <a16:creationId xmlns:a16="http://schemas.microsoft.com/office/drawing/2014/main" id="{BBD0C0F0-EDDE-A05E-AA10-ED81D4E69D95}"/>
                </a:ext>
              </a:extLst>
            </p:cNvPr>
            <p:cNvSpPr/>
            <p:nvPr/>
          </p:nvSpPr>
          <p:spPr bwMode="auto">
            <a:xfrm>
              <a:off x="4813729" y="1769798"/>
              <a:ext cx="741471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Eisen/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Stahl</a:t>
              </a:r>
              <a:endParaRPr lang="de-DE" sz="1350" dirty="0"/>
            </a:p>
          </p:txBody>
        </p:sp>
        <p:sp>
          <p:nvSpPr>
            <p:cNvPr id="40" name="Rechteck: abgerundete Ecken 14">
              <a:extLst>
                <a:ext uri="{FF2B5EF4-FFF2-40B4-BE49-F238E27FC236}">
                  <a16:creationId xmlns:a16="http://schemas.microsoft.com/office/drawing/2014/main" id="{C2D525D9-0B2C-7ECC-7E6C-AC49B7459EAA}"/>
                </a:ext>
              </a:extLst>
            </p:cNvPr>
            <p:cNvSpPr/>
            <p:nvPr/>
          </p:nvSpPr>
          <p:spPr bwMode="auto">
            <a:xfrm>
              <a:off x="5601061" y="1769798"/>
              <a:ext cx="1389148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Langfrist-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Stromspeicher</a:t>
              </a:r>
              <a:endParaRPr lang="de-DE" sz="1350" dirty="0"/>
            </a:p>
          </p:txBody>
        </p:sp>
      </p:grpSp>
      <p:sp>
        <p:nvSpPr>
          <p:cNvPr id="21" name="Richtungspfeil 20">
            <a:extLst>
              <a:ext uri="{FF2B5EF4-FFF2-40B4-BE49-F238E27FC236}">
                <a16:creationId xmlns:a16="http://schemas.microsoft.com/office/drawing/2014/main" id="{75B97256-E455-B890-CD1A-8CD9F8B6D140}"/>
              </a:ext>
            </a:extLst>
          </p:cNvPr>
          <p:cNvSpPr/>
          <p:nvPr/>
        </p:nvSpPr>
        <p:spPr>
          <a:xfrm>
            <a:off x="504334" y="1834469"/>
            <a:ext cx="966736" cy="416292"/>
          </a:xfrm>
          <a:prstGeom prst="homePlate">
            <a:avLst/>
          </a:prstGeom>
          <a:solidFill>
            <a:srgbClr val="BED730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C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C79461C-9A6E-CD5B-41A5-95CD8D4F1965}"/>
              </a:ext>
            </a:extLst>
          </p:cNvPr>
          <p:cNvGrpSpPr/>
          <p:nvPr/>
        </p:nvGrpSpPr>
        <p:grpSpPr>
          <a:xfrm>
            <a:off x="1564935" y="1814015"/>
            <a:ext cx="5568490" cy="457200"/>
            <a:chOff x="1320710" y="2084844"/>
            <a:chExt cx="5568490" cy="468000"/>
          </a:xfrm>
        </p:grpSpPr>
        <p:sp>
          <p:nvSpPr>
            <p:cNvPr id="41" name="Rechteck: abgerundete Ecken 15">
              <a:extLst>
                <a:ext uri="{FF2B5EF4-FFF2-40B4-BE49-F238E27FC236}">
                  <a16:creationId xmlns:a16="http://schemas.microsoft.com/office/drawing/2014/main" id="{AC710C35-A1CA-BE48-9986-FCC2BF12138F}"/>
                </a:ext>
              </a:extLst>
            </p:cNvPr>
            <p:cNvSpPr/>
            <p:nvPr/>
          </p:nvSpPr>
          <p:spPr bwMode="auto">
            <a:xfrm>
              <a:off x="1320710" y="2084844"/>
              <a:ext cx="1593091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Küsten- &amp;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Binnenschifffahrt</a:t>
              </a:r>
            </a:p>
          </p:txBody>
        </p:sp>
        <p:sp>
          <p:nvSpPr>
            <p:cNvPr id="42" name="Rechteck: abgerundete Ecken 16">
              <a:extLst>
                <a:ext uri="{FF2B5EF4-FFF2-40B4-BE49-F238E27FC236}">
                  <a16:creationId xmlns:a16="http://schemas.microsoft.com/office/drawing/2014/main" id="{E84F03D0-A864-22B2-9298-2EF6F8D4BE93}"/>
                </a:ext>
              </a:extLst>
            </p:cNvPr>
            <p:cNvSpPr/>
            <p:nvPr/>
          </p:nvSpPr>
          <p:spPr bwMode="auto">
            <a:xfrm>
              <a:off x="2964053" y="2084844"/>
              <a:ext cx="1411949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Mobile Geräte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 &amp; Maschinen</a:t>
              </a:r>
              <a:endParaRPr lang="de-DE" sz="1350" dirty="0"/>
            </a:p>
          </p:txBody>
        </p:sp>
        <p:sp>
          <p:nvSpPr>
            <p:cNvPr id="44" name="Rechteck: abgerundete Ecken 18">
              <a:extLst>
                <a:ext uri="{FF2B5EF4-FFF2-40B4-BE49-F238E27FC236}">
                  <a16:creationId xmlns:a16="http://schemas.microsoft.com/office/drawing/2014/main" id="{B0CFE6A4-5AEA-F0A7-3436-76BDF5C33339}"/>
                </a:ext>
              </a:extLst>
            </p:cNvPr>
            <p:cNvSpPr/>
            <p:nvPr/>
          </p:nvSpPr>
          <p:spPr bwMode="auto">
            <a:xfrm>
              <a:off x="4426254" y="2084844"/>
              <a:ext cx="1163323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Oldtimer-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Fahrzeuge*</a:t>
              </a:r>
              <a:endParaRPr lang="de-DE" sz="1350" dirty="0"/>
            </a:p>
          </p:txBody>
        </p:sp>
        <p:sp>
          <p:nvSpPr>
            <p:cNvPr id="45" name="Rechteck: abgerundete Ecken 19">
              <a:extLst>
                <a:ext uri="{FF2B5EF4-FFF2-40B4-BE49-F238E27FC236}">
                  <a16:creationId xmlns:a16="http://schemas.microsoft.com/office/drawing/2014/main" id="{B9A63366-25B7-2D9E-F7AE-24921F361033}"/>
                </a:ext>
              </a:extLst>
            </p:cNvPr>
            <p:cNvSpPr/>
            <p:nvPr/>
          </p:nvSpPr>
          <p:spPr bwMode="auto">
            <a:xfrm>
              <a:off x="5639830" y="2084844"/>
              <a:ext cx="124937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Aufwertung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von Biogas</a:t>
              </a:r>
              <a:endParaRPr lang="de-DE" sz="1350" dirty="0"/>
            </a:p>
          </p:txBody>
        </p:sp>
      </p:grpSp>
      <p:sp>
        <p:nvSpPr>
          <p:cNvPr id="22" name="Richtungspfeil 21">
            <a:extLst>
              <a:ext uri="{FF2B5EF4-FFF2-40B4-BE49-F238E27FC236}">
                <a16:creationId xmlns:a16="http://schemas.microsoft.com/office/drawing/2014/main" id="{2CEDF404-2A66-3243-F56B-910F5C3E07A2}"/>
              </a:ext>
            </a:extLst>
          </p:cNvPr>
          <p:cNvSpPr/>
          <p:nvPr/>
        </p:nvSpPr>
        <p:spPr>
          <a:xfrm>
            <a:off x="504334" y="2349704"/>
            <a:ext cx="1104841" cy="416292"/>
          </a:xfrm>
          <a:prstGeom prst="homePlate">
            <a:avLst/>
          </a:prstGeom>
          <a:solidFill>
            <a:srgbClr val="FFF200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484AE6C-0A1B-36CF-4AEC-75DB692189D6}"/>
              </a:ext>
            </a:extLst>
          </p:cNvPr>
          <p:cNvGrpSpPr/>
          <p:nvPr/>
        </p:nvGrpSpPr>
        <p:grpSpPr>
          <a:xfrm>
            <a:off x="1681245" y="2329250"/>
            <a:ext cx="5500080" cy="457200"/>
            <a:chOff x="2979725" y="2939534"/>
            <a:chExt cx="5500080" cy="468000"/>
          </a:xfrm>
        </p:grpSpPr>
        <p:sp>
          <p:nvSpPr>
            <p:cNvPr id="47" name="Rechteck: abgerundete Ecken 21">
              <a:extLst>
                <a:ext uri="{FF2B5EF4-FFF2-40B4-BE49-F238E27FC236}">
                  <a16:creationId xmlns:a16="http://schemas.microsoft.com/office/drawing/2014/main" id="{60EAF0BE-A73D-2673-CD03-B77D5AE3B000}"/>
                </a:ext>
              </a:extLst>
            </p:cNvPr>
            <p:cNvSpPr/>
            <p:nvPr/>
          </p:nvSpPr>
          <p:spPr bwMode="auto">
            <a:xfrm>
              <a:off x="2979725" y="2939534"/>
              <a:ext cx="1833244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ECE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Fernverkehr-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Lkw und Reisebusse</a:t>
              </a:r>
              <a:endParaRPr lang="de-DE" sz="1350" dirty="0"/>
            </a:p>
          </p:txBody>
        </p:sp>
        <p:sp>
          <p:nvSpPr>
            <p:cNvPr id="48" name="Rechteck: abgerundete Ecken 22">
              <a:extLst>
                <a:ext uri="{FF2B5EF4-FFF2-40B4-BE49-F238E27FC236}">
                  <a16:creationId xmlns:a16="http://schemas.microsoft.com/office/drawing/2014/main" id="{70F44D3A-513F-3075-5E72-1002036B2C39}"/>
                </a:ext>
              </a:extLst>
            </p:cNvPr>
            <p:cNvSpPr/>
            <p:nvPr/>
          </p:nvSpPr>
          <p:spPr bwMode="auto">
            <a:xfrm>
              <a:off x="4869179" y="2939534"/>
              <a:ext cx="1833244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ECE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Industrielle Hoch-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temperaturwärme</a:t>
              </a:r>
              <a:endParaRPr lang="de-DE" sz="1350" dirty="0"/>
            </a:p>
          </p:txBody>
        </p:sp>
        <p:sp>
          <p:nvSpPr>
            <p:cNvPr id="49" name="Rechteck: abgerundete Ecken 23">
              <a:extLst>
                <a:ext uri="{FF2B5EF4-FFF2-40B4-BE49-F238E27FC236}">
                  <a16:creationId xmlns:a16="http://schemas.microsoft.com/office/drawing/2014/main" id="{92B627D7-E6E3-04EA-8E32-67AFE1EE0686}"/>
                </a:ext>
              </a:extLst>
            </p:cNvPr>
            <p:cNvSpPr/>
            <p:nvPr/>
          </p:nvSpPr>
          <p:spPr bwMode="auto">
            <a:xfrm>
              <a:off x="6758633" y="2939534"/>
              <a:ext cx="1721172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ECE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Stromgeneratoren</a:t>
              </a:r>
              <a:endParaRPr lang="de-DE" sz="1350" dirty="0"/>
            </a:p>
          </p:txBody>
        </p:sp>
      </p:grpSp>
      <p:sp>
        <p:nvSpPr>
          <p:cNvPr id="23" name="Richtungspfeil 22">
            <a:extLst>
              <a:ext uri="{FF2B5EF4-FFF2-40B4-BE49-F238E27FC236}">
                <a16:creationId xmlns:a16="http://schemas.microsoft.com/office/drawing/2014/main" id="{216FA901-D427-F1BD-3DCA-BFDACBBDB756}"/>
              </a:ext>
            </a:extLst>
          </p:cNvPr>
          <p:cNvSpPr/>
          <p:nvPr/>
        </p:nvSpPr>
        <p:spPr>
          <a:xfrm>
            <a:off x="504334" y="2864939"/>
            <a:ext cx="1242946" cy="416292"/>
          </a:xfrm>
          <a:prstGeom prst="homePlate">
            <a:avLst/>
          </a:prstGeom>
          <a:solidFill>
            <a:srgbClr val="FDB813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D95256A-06F6-B5BB-72DF-E9E2A51289CA}"/>
              </a:ext>
            </a:extLst>
          </p:cNvPr>
          <p:cNvGrpSpPr/>
          <p:nvPr/>
        </p:nvGrpSpPr>
        <p:grpSpPr>
          <a:xfrm>
            <a:off x="1807998" y="2844485"/>
            <a:ext cx="5860279" cy="457200"/>
            <a:chOff x="1563773" y="3146464"/>
            <a:chExt cx="5860279" cy="433520"/>
          </a:xfrm>
        </p:grpSpPr>
        <p:sp>
          <p:nvSpPr>
            <p:cNvPr id="50" name="Rechteck: abgerundete Ecken 24">
              <a:extLst>
                <a:ext uri="{FF2B5EF4-FFF2-40B4-BE49-F238E27FC236}">
                  <a16:creationId xmlns:a16="http://schemas.microsoft.com/office/drawing/2014/main" id="{F2944489-1BFF-BA7A-8AD1-890FA08309E5}"/>
                </a:ext>
              </a:extLst>
            </p:cNvPr>
            <p:cNvSpPr/>
            <p:nvPr/>
          </p:nvSpPr>
          <p:spPr bwMode="auto">
            <a:xfrm>
              <a:off x="1563773" y="3146464"/>
              <a:ext cx="1303299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Regionaler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Lkw-Verkehr</a:t>
              </a:r>
              <a:endParaRPr lang="de-DE" sz="1350" dirty="0"/>
            </a:p>
          </p:txBody>
        </p:sp>
        <p:sp>
          <p:nvSpPr>
            <p:cNvPr id="52" name="Rechteck: abgerundete Ecken 26">
              <a:extLst>
                <a:ext uri="{FF2B5EF4-FFF2-40B4-BE49-F238E27FC236}">
                  <a16:creationId xmlns:a16="http://schemas.microsoft.com/office/drawing/2014/main" id="{7E5C757E-7EC8-1A1C-FDBC-9E593BBBDB92}"/>
                </a:ext>
              </a:extLst>
            </p:cNvPr>
            <p:cNvSpPr/>
            <p:nvPr/>
          </p:nvSpPr>
          <p:spPr bwMode="auto">
            <a:xfrm>
              <a:off x="2913801" y="3146464"/>
              <a:ext cx="1260606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Gewerbliche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Heizwärme</a:t>
              </a:r>
              <a:endParaRPr lang="de-DE" sz="1350" dirty="0"/>
            </a:p>
          </p:txBody>
        </p:sp>
        <p:sp>
          <p:nvSpPr>
            <p:cNvPr id="53" name="Rechteck: abgerundete Ecken 27">
              <a:extLst>
                <a:ext uri="{FF2B5EF4-FFF2-40B4-BE49-F238E27FC236}">
                  <a16:creationId xmlns:a16="http://schemas.microsoft.com/office/drawing/2014/main" id="{413B7C14-2EDB-D13A-00DC-80B0F353FF7B}"/>
                </a:ext>
              </a:extLst>
            </p:cNvPr>
            <p:cNvSpPr/>
            <p:nvPr/>
          </p:nvSpPr>
          <p:spPr bwMode="auto">
            <a:xfrm>
              <a:off x="4221136" y="3146464"/>
              <a:ext cx="992817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Inselnetze</a:t>
              </a:r>
              <a:endParaRPr lang="de-DE" sz="1350" dirty="0"/>
            </a:p>
          </p:txBody>
        </p:sp>
        <p:sp>
          <p:nvSpPr>
            <p:cNvPr id="55" name="Rechteck: abgerundete Ecken 29">
              <a:extLst>
                <a:ext uri="{FF2B5EF4-FFF2-40B4-BE49-F238E27FC236}">
                  <a16:creationId xmlns:a16="http://schemas.microsoft.com/office/drawing/2014/main" id="{6230AC2C-6526-1251-4CE0-2E6ED6A28783}"/>
                </a:ext>
              </a:extLst>
            </p:cNvPr>
            <p:cNvSpPr/>
            <p:nvPr/>
          </p:nvSpPr>
          <p:spPr bwMode="auto">
            <a:xfrm>
              <a:off x="5260682" y="3146464"/>
              <a:ext cx="2163370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Regelleistung Stromnetz</a:t>
              </a:r>
              <a:endParaRPr lang="de-DE" sz="1350" dirty="0"/>
            </a:p>
          </p:txBody>
        </p:sp>
      </p:grpSp>
      <p:sp>
        <p:nvSpPr>
          <p:cNvPr id="24" name="Richtungspfeil 23">
            <a:extLst>
              <a:ext uri="{FF2B5EF4-FFF2-40B4-BE49-F238E27FC236}">
                <a16:creationId xmlns:a16="http://schemas.microsoft.com/office/drawing/2014/main" id="{85094793-F49D-D13F-26B4-084530CB73C0}"/>
              </a:ext>
            </a:extLst>
          </p:cNvPr>
          <p:cNvSpPr/>
          <p:nvPr/>
        </p:nvSpPr>
        <p:spPr>
          <a:xfrm>
            <a:off x="504334" y="3380174"/>
            <a:ext cx="1381051" cy="416292"/>
          </a:xfrm>
          <a:prstGeom prst="homePlate">
            <a:avLst/>
          </a:prstGeom>
          <a:solidFill>
            <a:srgbClr val="F37021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F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9A6B6DF-E307-FAEB-72B3-C28AA5407449}"/>
              </a:ext>
            </a:extLst>
          </p:cNvPr>
          <p:cNvGrpSpPr/>
          <p:nvPr/>
        </p:nvGrpSpPr>
        <p:grpSpPr>
          <a:xfrm>
            <a:off x="1966071" y="3359720"/>
            <a:ext cx="6644972" cy="457200"/>
            <a:chOff x="1721846" y="3665898"/>
            <a:chExt cx="6644972" cy="468000"/>
          </a:xfrm>
        </p:grpSpPr>
        <p:sp>
          <p:nvSpPr>
            <p:cNvPr id="56" name="Rechteck: abgerundete Ecken 30">
              <a:extLst>
                <a:ext uri="{FF2B5EF4-FFF2-40B4-BE49-F238E27FC236}">
                  <a16:creationId xmlns:a16="http://schemas.microsoft.com/office/drawing/2014/main" id="{5CCC6D28-42F4-A854-D799-A814BEE69BA3}"/>
                </a:ext>
              </a:extLst>
            </p:cNvPr>
            <p:cNvSpPr/>
            <p:nvPr/>
          </p:nvSpPr>
          <p:spPr bwMode="auto">
            <a:xfrm>
              <a:off x="1721846" y="3665898"/>
              <a:ext cx="1145227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Leichter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Flugverkehr</a:t>
              </a:r>
              <a:endParaRPr lang="de-DE" sz="1350" dirty="0"/>
            </a:p>
          </p:txBody>
        </p:sp>
        <p:sp>
          <p:nvSpPr>
            <p:cNvPr id="57" name="Rechteck: abgerundete Ecken 31">
              <a:extLst>
                <a:ext uri="{FF2B5EF4-FFF2-40B4-BE49-F238E27FC236}">
                  <a16:creationId xmlns:a16="http://schemas.microsoft.com/office/drawing/2014/main" id="{D7D8D4BF-CDEE-6741-C3C9-DA4E59E5F75C}"/>
                </a:ext>
              </a:extLst>
            </p:cNvPr>
            <p:cNvSpPr/>
            <p:nvPr/>
          </p:nvSpPr>
          <p:spPr bwMode="auto">
            <a:xfrm>
              <a:off x="2919444" y="3665898"/>
              <a:ext cx="1145227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Ländlicher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Zugverkehr</a:t>
              </a:r>
              <a:endParaRPr lang="de-DE" sz="1350" dirty="0"/>
            </a:p>
          </p:txBody>
        </p:sp>
        <p:sp>
          <p:nvSpPr>
            <p:cNvPr id="58" name="Rechteck: abgerundete Ecken 32">
              <a:extLst>
                <a:ext uri="{FF2B5EF4-FFF2-40B4-BE49-F238E27FC236}">
                  <a16:creationId xmlns:a16="http://schemas.microsoft.com/office/drawing/2014/main" id="{B220221A-D28D-4A20-FA8D-C9F037EC7B62}"/>
                </a:ext>
              </a:extLst>
            </p:cNvPr>
            <p:cNvSpPr/>
            <p:nvPr/>
          </p:nvSpPr>
          <p:spPr bwMode="auto">
            <a:xfrm>
              <a:off x="4117042" y="3665898"/>
              <a:ext cx="748081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Lokale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Fähren</a:t>
              </a:r>
            </a:p>
          </p:txBody>
        </p:sp>
        <p:sp>
          <p:nvSpPr>
            <p:cNvPr id="59" name="Rechteck: abgerundete Ecken 33">
              <a:extLst>
                <a:ext uri="{FF2B5EF4-FFF2-40B4-BE49-F238E27FC236}">
                  <a16:creationId xmlns:a16="http://schemas.microsoft.com/office/drawing/2014/main" id="{D5CE2C46-02C5-8A7B-DC2F-DB26478DB2CE}"/>
                </a:ext>
              </a:extLst>
            </p:cNvPr>
            <p:cNvSpPr/>
            <p:nvPr/>
          </p:nvSpPr>
          <p:spPr bwMode="auto">
            <a:xfrm>
              <a:off x="4917494" y="3665898"/>
              <a:ext cx="720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Leichte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Lkw</a:t>
              </a:r>
              <a:endParaRPr lang="de-DE" sz="1350" dirty="0"/>
            </a:p>
          </p:txBody>
        </p:sp>
        <p:sp>
          <p:nvSpPr>
            <p:cNvPr id="60" name="Rechteck: abgerundete Ecken 34">
              <a:extLst>
                <a:ext uri="{FF2B5EF4-FFF2-40B4-BE49-F238E27FC236}">
                  <a16:creationId xmlns:a16="http://schemas.microsoft.com/office/drawing/2014/main" id="{D72B9D0B-1269-14DC-55CC-9145D4D6BC29}"/>
                </a:ext>
              </a:extLst>
            </p:cNvPr>
            <p:cNvSpPr/>
            <p:nvPr/>
          </p:nvSpPr>
          <p:spPr bwMode="auto">
            <a:xfrm>
              <a:off x="6570238" y="3665898"/>
              <a:ext cx="179658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Unterbrechungsfreie 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Stromversorgung</a:t>
              </a:r>
              <a:endParaRPr lang="de-DE" sz="1350" dirty="0"/>
            </a:p>
          </p:txBody>
        </p:sp>
        <p:sp>
          <p:nvSpPr>
            <p:cNvPr id="81" name="Rechteck: abgerundete Ecken 33">
              <a:extLst>
                <a:ext uri="{FF2B5EF4-FFF2-40B4-BE49-F238E27FC236}">
                  <a16:creationId xmlns:a16="http://schemas.microsoft.com/office/drawing/2014/main" id="{202ED862-93B1-7997-D714-21A696B73EFD}"/>
                </a:ext>
              </a:extLst>
            </p:cNvPr>
            <p:cNvSpPr/>
            <p:nvPr/>
          </p:nvSpPr>
          <p:spPr bwMode="auto">
            <a:xfrm>
              <a:off x="5689865" y="3665898"/>
              <a:ext cx="82800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Energie-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 err="1">
                  <a:solidFill>
                    <a:schemeClr val="tx1"/>
                  </a:solidFill>
                </a:rPr>
                <a:t>importe</a:t>
              </a:r>
              <a:endParaRPr lang="de-DE" sz="1350" dirty="0"/>
            </a:p>
          </p:txBody>
        </p:sp>
      </p:grpSp>
      <p:sp>
        <p:nvSpPr>
          <p:cNvPr id="25" name="Richtungspfeil 24">
            <a:extLst>
              <a:ext uri="{FF2B5EF4-FFF2-40B4-BE49-F238E27FC236}">
                <a16:creationId xmlns:a16="http://schemas.microsoft.com/office/drawing/2014/main" id="{8CE436F0-0FC0-F5F4-DA6D-40545B508FFE}"/>
              </a:ext>
            </a:extLst>
          </p:cNvPr>
          <p:cNvSpPr/>
          <p:nvPr/>
        </p:nvSpPr>
        <p:spPr>
          <a:xfrm>
            <a:off x="498488" y="3891763"/>
            <a:ext cx="1519156" cy="939167"/>
          </a:xfrm>
          <a:prstGeom prst="homePlate">
            <a:avLst/>
          </a:prstGeom>
          <a:solidFill>
            <a:srgbClr val="E51A26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G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CA6169-363A-7CEA-2E60-F5936474A172}"/>
              </a:ext>
            </a:extLst>
          </p:cNvPr>
          <p:cNvGrpSpPr/>
          <p:nvPr/>
        </p:nvGrpSpPr>
        <p:grpSpPr>
          <a:xfrm>
            <a:off x="2106970" y="3874957"/>
            <a:ext cx="6226441" cy="972778"/>
            <a:chOff x="1862745" y="4216478"/>
            <a:chExt cx="6226441" cy="972778"/>
          </a:xfrm>
        </p:grpSpPr>
        <p:sp>
          <p:nvSpPr>
            <p:cNvPr id="62" name="Rechteck: abgerundete Ecken 36">
              <a:extLst>
                <a:ext uri="{FF2B5EF4-FFF2-40B4-BE49-F238E27FC236}">
                  <a16:creationId xmlns:a16="http://schemas.microsoft.com/office/drawing/2014/main" id="{26D96286-5AFD-923D-F44B-A2D7A110A2CE}"/>
                </a:ext>
              </a:extLst>
            </p:cNvPr>
            <p:cNvSpPr/>
            <p:nvPr/>
          </p:nvSpPr>
          <p:spPr bwMode="auto">
            <a:xfrm>
              <a:off x="6715299" y="4216478"/>
              <a:ext cx="1373887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Städtischer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Lieferverkehr</a:t>
              </a:r>
              <a:endParaRPr lang="de-DE" sz="1350" dirty="0"/>
            </a:p>
          </p:txBody>
        </p:sp>
        <p:sp>
          <p:nvSpPr>
            <p:cNvPr id="64" name="Rechteck: abgerundete Ecken 38">
              <a:extLst>
                <a:ext uri="{FF2B5EF4-FFF2-40B4-BE49-F238E27FC236}">
                  <a16:creationId xmlns:a16="http://schemas.microsoft.com/office/drawing/2014/main" id="{4028522A-4835-4B83-3956-5681664C8026}"/>
                </a:ext>
              </a:extLst>
            </p:cNvPr>
            <p:cNvSpPr/>
            <p:nvPr/>
          </p:nvSpPr>
          <p:spPr bwMode="auto">
            <a:xfrm>
              <a:off x="4118328" y="4732056"/>
              <a:ext cx="1010247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Gebäude-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 err="1">
                  <a:solidFill>
                    <a:schemeClr val="tx1"/>
                  </a:solidFill>
                </a:rPr>
                <a:t>heizung</a:t>
              </a:r>
              <a:endParaRPr lang="de-DE" sz="1350" dirty="0"/>
            </a:p>
          </p:txBody>
        </p:sp>
        <p:sp>
          <p:nvSpPr>
            <p:cNvPr id="66" name="Rechteck: abgerundete Ecken 40">
              <a:extLst>
                <a:ext uri="{FF2B5EF4-FFF2-40B4-BE49-F238E27FC236}">
                  <a16:creationId xmlns:a16="http://schemas.microsoft.com/office/drawing/2014/main" id="{F333ED29-2E4D-1260-45E8-57B94A82CE5B}"/>
                </a:ext>
              </a:extLst>
            </p:cNvPr>
            <p:cNvSpPr/>
            <p:nvPr/>
          </p:nvSpPr>
          <p:spPr bwMode="auto">
            <a:xfrm>
              <a:off x="5486075" y="4216478"/>
              <a:ext cx="1175406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Stadtbusse/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-bahnen</a:t>
              </a:r>
              <a:endParaRPr lang="de-DE" sz="1350" dirty="0"/>
            </a:p>
          </p:txBody>
        </p:sp>
        <p:sp>
          <p:nvSpPr>
            <p:cNvPr id="71" name="Rechteck: abgerundete Ecken 35">
              <a:extLst>
                <a:ext uri="{FF2B5EF4-FFF2-40B4-BE49-F238E27FC236}">
                  <a16:creationId xmlns:a16="http://schemas.microsoft.com/office/drawing/2014/main" id="{9AA2D4F3-A8B3-CBB4-C897-FB21A7C8856C}"/>
                </a:ext>
              </a:extLst>
            </p:cNvPr>
            <p:cNvSpPr/>
            <p:nvPr/>
          </p:nvSpPr>
          <p:spPr bwMode="auto">
            <a:xfrm>
              <a:off x="1862745" y="4216478"/>
              <a:ext cx="1731629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Massenproduktion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von E-</a:t>
              </a:r>
              <a:r>
                <a:rPr lang="de-DE" sz="1350" dirty="0" err="1">
                  <a:solidFill>
                    <a:schemeClr val="tx1"/>
                  </a:solidFill>
                </a:rPr>
                <a:t>Fuels</a:t>
              </a:r>
              <a:endParaRPr lang="de-DE" sz="1350" dirty="0"/>
            </a:p>
          </p:txBody>
        </p:sp>
        <p:sp>
          <p:nvSpPr>
            <p:cNvPr id="77" name="Rechteck: abgerundete Ecken 38">
              <a:extLst>
                <a:ext uri="{FF2B5EF4-FFF2-40B4-BE49-F238E27FC236}">
                  <a16:creationId xmlns:a16="http://schemas.microsoft.com/office/drawing/2014/main" id="{08E34808-C189-3C0A-96C6-3915FBA57B7A}"/>
                </a:ext>
              </a:extLst>
            </p:cNvPr>
            <p:cNvSpPr/>
            <p:nvPr/>
          </p:nvSpPr>
          <p:spPr bwMode="auto">
            <a:xfrm>
              <a:off x="3648192" y="4216478"/>
              <a:ext cx="1010247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Zwei-/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Dreiräder</a:t>
              </a:r>
              <a:endParaRPr lang="de-DE" sz="1350" dirty="0"/>
            </a:p>
          </p:txBody>
        </p:sp>
        <p:sp>
          <p:nvSpPr>
            <p:cNvPr id="78" name="Rechteck: abgerundete Ecken 39">
              <a:extLst>
                <a:ext uri="{FF2B5EF4-FFF2-40B4-BE49-F238E27FC236}">
                  <a16:creationId xmlns:a16="http://schemas.microsoft.com/office/drawing/2014/main" id="{D398AA3A-49AB-2956-3D92-59C468539F8F}"/>
                </a:ext>
              </a:extLst>
            </p:cNvPr>
            <p:cNvSpPr/>
            <p:nvPr/>
          </p:nvSpPr>
          <p:spPr bwMode="auto">
            <a:xfrm>
              <a:off x="4712257" y="4216478"/>
              <a:ext cx="720000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Autos,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Taxis</a:t>
              </a:r>
              <a:endParaRPr lang="de-DE" sz="1350" dirty="0"/>
            </a:p>
          </p:txBody>
        </p:sp>
        <p:sp>
          <p:nvSpPr>
            <p:cNvPr id="79" name="Rechteck: abgerundete Ecken 40">
              <a:extLst>
                <a:ext uri="{FF2B5EF4-FFF2-40B4-BE49-F238E27FC236}">
                  <a16:creationId xmlns:a16="http://schemas.microsoft.com/office/drawing/2014/main" id="{BE9DA2A3-B94A-FAA5-4015-610BE052BF1D}"/>
                </a:ext>
              </a:extLst>
            </p:cNvPr>
            <p:cNvSpPr/>
            <p:nvPr/>
          </p:nvSpPr>
          <p:spPr bwMode="auto">
            <a:xfrm>
              <a:off x="5182232" y="4732056"/>
              <a:ext cx="1625266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Stromerzeugung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ohne Speicherung</a:t>
              </a:r>
              <a:endParaRPr lang="de-DE" sz="1350" dirty="0"/>
            </a:p>
          </p:txBody>
        </p:sp>
        <p:sp>
          <p:nvSpPr>
            <p:cNvPr id="80" name="Rechteck: abgerundete Ecken 38">
              <a:extLst>
                <a:ext uri="{FF2B5EF4-FFF2-40B4-BE49-F238E27FC236}">
                  <a16:creationId xmlns:a16="http://schemas.microsoft.com/office/drawing/2014/main" id="{BCFB4744-6E55-DC48-E87E-9762D2D968FC}"/>
                </a:ext>
              </a:extLst>
            </p:cNvPr>
            <p:cNvSpPr/>
            <p:nvPr/>
          </p:nvSpPr>
          <p:spPr bwMode="auto">
            <a:xfrm>
              <a:off x="1862745" y="4732056"/>
              <a:ext cx="2201926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350" dirty="0">
                  <a:solidFill>
                    <a:schemeClr val="tx1"/>
                  </a:solidFill>
                </a:rPr>
                <a:t>Industrielle Mittel-/</a:t>
              </a:r>
              <a:br>
                <a:rPr lang="de-DE" sz="1350" dirty="0">
                  <a:solidFill>
                    <a:schemeClr val="tx1"/>
                  </a:solidFill>
                </a:rPr>
              </a:br>
              <a:r>
                <a:rPr lang="de-DE" sz="1350" dirty="0">
                  <a:solidFill>
                    <a:schemeClr val="tx1"/>
                  </a:solidFill>
                </a:rPr>
                <a:t>Niedertemperaturwärme</a:t>
              </a:r>
              <a:endParaRPr lang="de-DE" sz="1350" dirty="0"/>
            </a:p>
          </p:txBody>
        </p:sp>
      </p:grpSp>
      <p:sp>
        <p:nvSpPr>
          <p:cNvPr id="74" name="Rechteck 1">
            <a:extLst>
              <a:ext uri="{FF2B5EF4-FFF2-40B4-BE49-F238E27FC236}">
                <a16:creationId xmlns:a16="http://schemas.microsoft.com/office/drawing/2014/main" id="{DFAE63B7-81CA-863F-3192-CC6DBD19370A}"/>
              </a:ext>
            </a:extLst>
          </p:cNvPr>
          <p:cNvSpPr/>
          <p:nvPr/>
        </p:nvSpPr>
        <p:spPr bwMode="auto">
          <a:xfrm>
            <a:off x="2471304" y="4943667"/>
            <a:ext cx="6016898" cy="518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1350" b="0" dirty="0">
                <a:latin typeface="+mn-lt"/>
                <a:ea typeface="Calibri"/>
                <a:cs typeface="Times New Roman"/>
              </a:rPr>
              <a:t>*</a:t>
            </a:r>
            <a:r>
              <a:rPr lang="en-US" sz="1350" b="0" dirty="0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 </a:t>
            </a:r>
            <a:r>
              <a:rPr lang="de-DE" sz="1350" b="0" dirty="0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Als mittels Wasserstoffs erzeugte E-</a:t>
            </a:r>
            <a:r>
              <a:rPr lang="de-DE" sz="1350" b="0" dirty="0" err="1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Fuels</a:t>
            </a:r>
            <a:r>
              <a:rPr lang="de-DE" sz="1350" b="0" dirty="0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, Methan oder Ammoniak. </a:t>
            </a:r>
            <a:br>
              <a:rPr lang="de-DE" sz="1350" b="0" dirty="0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</a:br>
            <a:r>
              <a:rPr lang="de-DE" sz="1350" b="0" dirty="0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Schätzungen, verändert nach M. Liebreich 2023, Version 5.0.</a:t>
            </a:r>
          </a:p>
        </p:txBody>
      </p:sp>
      <p:sp>
        <p:nvSpPr>
          <p:cNvPr id="84" name="Textplatzhalter 3">
            <a:extLst>
              <a:ext uri="{FF2B5EF4-FFF2-40B4-BE49-F238E27FC236}">
                <a16:creationId xmlns:a16="http://schemas.microsoft.com/office/drawing/2014/main" id="{96009C9F-BC5B-CB10-F1A4-BCF0484978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rot="16200000">
            <a:off x="6246271" y="2765167"/>
            <a:ext cx="5556132" cy="184666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en-US" sz="600" noProof="1"/>
              <a:t>© G.Hagedorn, Michael Liebreich, W.-P. Schill, M. Kittel, Adrian Hiel; translation &amp; current design by G.Hagedorn, translation partly based on Wolf-Peter Schill &amp; Martin Kittel, estimates after Michael Liebreich/Liebreich Assoc., “Clean Hydrogen Ladder, Ver. 5.0, 2023” with concept credit to Adrian Hiel, Energy Cities. CC BY 4.0.</a:t>
            </a:r>
          </a:p>
        </p:txBody>
      </p:sp>
    </p:spTree>
    <p:extLst>
      <p:ext uri="{BB962C8B-B14F-4D97-AF65-F5344CB8AC3E}">
        <p14:creationId xmlns:p14="http://schemas.microsoft.com/office/powerpoint/2010/main" val="4168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BF3AE-D0C3-FECC-4DEA-7F969C35E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E7BD75-A670-EF9A-F0CE-EC2C9C40A3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78001" y="307776"/>
            <a:ext cx="7252575" cy="567811"/>
          </a:xfrm>
        </p:spPr>
        <p:txBody>
          <a:bodyPr/>
          <a:lstStyle/>
          <a:p>
            <a:r>
              <a:rPr lang="de-DE" sz="1800" dirty="0"/>
              <a:t>Folgend: Alte Fassung 4.1 zum Vergleich</a:t>
            </a:r>
            <a:endParaRPr lang="de-DE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008E41-5FA8-55C4-8C47-337857E28DC2}"/>
              </a:ext>
            </a:extLst>
          </p:cNvPr>
          <p:cNvSpPr txBox="1"/>
          <p:nvPr/>
        </p:nvSpPr>
        <p:spPr bwMode="auto">
          <a:xfrm>
            <a:off x="5441668" y="5618879"/>
            <a:ext cx="3662737" cy="7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 algn="r">
              <a:buFont typeface="Lato" panose="05000000000000000000" pitchFamily="2" charset="2"/>
              <a:buNone/>
            </a:pPr>
            <a:r>
              <a:rPr lang="en-US" sz="500" b="0" dirty="0">
                <a:solidFill>
                  <a:schemeClr val="bg1">
                    <a:lumMod val="65000"/>
                  </a:schemeClr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© Gregor Hagedorn, CC BY-SA 4.0</a:t>
            </a:r>
          </a:p>
        </p:txBody>
      </p:sp>
    </p:spTree>
    <p:extLst>
      <p:ext uri="{BB962C8B-B14F-4D97-AF65-F5344CB8AC3E}">
        <p14:creationId xmlns:p14="http://schemas.microsoft.com/office/powerpoint/2010/main" val="2564769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hteck 42">
            <a:extLst>
              <a:ext uri="{FF2B5EF4-FFF2-40B4-BE49-F238E27FC236}">
                <a16:creationId xmlns:a16="http://schemas.microsoft.com/office/drawing/2014/main" id="{49E7B30D-761A-4107-A5AF-C3CB65617403}"/>
              </a:ext>
            </a:extLst>
          </p:cNvPr>
          <p:cNvSpPr/>
          <p:nvPr/>
        </p:nvSpPr>
        <p:spPr bwMode="auto">
          <a:xfrm>
            <a:off x="272481" y="5039599"/>
            <a:ext cx="2077813" cy="400110"/>
          </a:xfrm>
          <a:prstGeom prst="rect">
            <a:avLst/>
          </a:prstGeom>
          <a:solidFill>
            <a:schemeClr val="bg1"/>
          </a:solidFill>
        </p:spPr>
        <p:txBody>
          <a:bodyPr wrap="none" anchor="ctr">
            <a:spAutoFit/>
          </a:bodyPr>
          <a:lstStyle/>
          <a:p>
            <a:r>
              <a:rPr lang="de-DE" sz="2000" dirty="0">
                <a:solidFill>
                  <a:srgbClr val="D41821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Unwirtschaftlich</a:t>
            </a:r>
            <a:endParaRPr lang="de-DE" sz="2000" dirty="0">
              <a:solidFill>
                <a:srgbClr val="D41821"/>
              </a:solidFill>
              <a:latin typeface="+mn-lt"/>
            </a:endParaRPr>
          </a:p>
        </p:txBody>
      </p:sp>
      <p:sp>
        <p:nvSpPr>
          <p:cNvPr id="72" name="Rechteck 41">
            <a:extLst>
              <a:ext uri="{FF2B5EF4-FFF2-40B4-BE49-F238E27FC236}">
                <a16:creationId xmlns:a16="http://schemas.microsoft.com/office/drawing/2014/main" id="{B5E866F5-E797-4039-B47C-B904B976736E}"/>
              </a:ext>
            </a:extLst>
          </p:cNvPr>
          <p:cNvSpPr/>
          <p:nvPr/>
        </p:nvSpPr>
        <p:spPr bwMode="auto">
          <a:xfrm>
            <a:off x="272481" y="900410"/>
            <a:ext cx="1649811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de-DE" sz="2000" dirty="0">
                <a:solidFill>
                  <a:srgbClr val="2C9648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Alternativlos</a:t>
            </a:r>
            <a:endParaRPr lang="de-DE" sz="2000" dirty="0">
              <a:solidFill>
                <a:srgbClr val="2C9648"/>
              </a:solidFill>
              <a:latin typeface="+mn-lt"/>
            </a:endParaRPr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0" y="5607437"/>
            <a:ext cx="9120647" cy="100027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en-US" sz="650" dirty="0"/>
              <a:t>© Michael </a:t>
            </a:r>
            <a:r>
              <a:rPr lang="en-US" sz="650" dirty="0" err="1"/>
              <a:t>Liebreich</a:t>
            </a:r>
            <a:r>
              <a:rPr lang="en-US" sz="650" dirty="0"/>
              <a:t>/</a:t>
            </a:r>
            <a:r>
              <a:rPr lang="en-US" sz="650" dirty="0" err="1"/>
              <a:t>Liebreich</a:t>
            </a:r>
            <a:r>
              <a:rPr lang="en-US" sz="650" dirty="0"/>
              <a:t> Assoc., Clean Hydrogen Ladder, Ver. 4.1, 2021. Concept credit: Adrian </a:t>
            </a:r>
            <a:r>
              <a:rPr lang="en-US" sz="650" dirty="0" err="1"/>
              <a:t>Hiel</a:t>
            </a:r>
            <a:r>
              <a:rPr lang="en-US" sz="650" dirty="0"/>
              <a:t>, Energy Cities. Translated by </a:t>
            </a:r>
            <a:r>
              <a:rPr lang="en-US" sz="650" dirty="0" err="1"/>
              <a:t>G.Hagedorn</a:t>
            </a:r>
            <a:r>
              <a:rPr lang="en-US" sz="650" dirty="0"/>
              <a:t>, W.-P. </a:t>
            </a:r>
            <a:r>
              <a:rPr lang="en-US" sz="650" dirty="0" err="1"/>
              <a:t>Schill</a:t>
            </a:r>
            <a:r>
              <a:rPr lang="en-US" sz="650" dirty="0"/>
              <a:t> &amp; M. Kittel; modified in design (not </a:t>
            </a:r>
            <a:r>
              <a:rPr lang="en-US" sz="650" dirty="0" err="1"/>
              <a:t>priorization</a:t>
            </a:r>
            <a:r>
              <a:rPr lang="en-US" sz="650" dirty="0"/>
              <a:t>) by </a:t>
            </a:r>
            <a:r>
              <a:rPr lang="en-US" sz="650" dirty="0" err="1"/>
              <a:t>G.Hagedorn</a:t>
            </a:r>
            <a:r>
              <a:rPr lang="en-US" sz="650" dirty="0"/>
              <a:t>. CC BY 4.0</a:t>
            </a:r>
            <a:endParaRPr lang="de-DE" sz="650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133C9C64-7CE0-4CDE-8EE2-35E68A3FEB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13777"/>
            <a:ext cx="9144000" cy="776287"/>
          </a:xfrm>
        </p:spPr>
        <p:txBody>
          <a:bodyPr/>
          <a:lstStyle/>
          <a:p>
            <a:r>
              <a:rPr lang="de-DE" sz="2800" dirty="0"/>
              <a:t>Einsatzbereiche sauberen Wasserstoffs</a:t>
            </a:r>
            <a:br>
              <a:rPr lang="de-DE" sz="2800" dirty="0"/>
            </a:b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(Schätzungen nach Michael Liebreich, Version 4.1)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ichtungspfeil 1"/>
          <p:cNvSpPr/>
          <p:nvPr/>
        </p:nvSpPr>
        <p:spPr>
          <a:xfrm>
            <a:off x="355272" y="1370111"/>
            <a:ext cx="690525" cy="416292"/>
          </a:xfrm>
          <a:prstGeom prst="homePlate">
            <a:avLst/>
          </a:prstGeom>
          <a:solidFill>
            <a:srgbClr val="30A550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A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132366" y="1344257"/>
            <a:ext cx="5033969" cy="468000"/>
            <a:chOff x="1031357" y="1025922"/>
            <a:chExt cx="5033969" cy="468000"/>
          </a:xfrm>
        </p:grpSpPr>
        <p:sp>
          <p:nvSpPr>
            <p:cNvPr id="19" name="Rechteck: abgerundete Ecken 4"/>
            <p:cNvSpPr/>
            <p:nvPr/>
          </p:nvSpPr>
          <p:spPr bwMode="auto">
            <a:xfrm>
              <a:off x="1031357" y="1025922"/>
              <a:ext cx="831387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Dünge-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mittel</a:t>
              </a:r>
              <a:endParaRPr lang="de-DE" sz="1400" dirty="0"/>
            </a:p>
          </p:txBody>
        </p:sp>
        <p:sp>
          <p:nvSpPr>
            <p:cNvPr id="26" name="Rechteck: abgerundete Ecken 6">
              <a:extLst>
                <a:ext uri="{FF2B5EF4-FFF2-40B4-BE49-F238E27FC236}">
                  <a16:creationId xmlns:a16="http://schemas.microsoft.com/office/drawing/2014/main" id="{181C7E70-C3D8-4689-BD96-959CDA045EAE}"/>
                </a:ext>
              </a:extLst>
            </p:cNvPr>
            <p:cNvSpPr/>
            <p:nvPr/>
          </p:nvSpPr>
          <p:spPr bwMode="auto">
            <a:xfrm>
              <a:off x="1908928" y="1025922"/>
              <a:ext cx="1066953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Hydrierung</a:t>
              </a:r>
              <a:endParaRPr lang="de-DE" sz="1400" dirty="0"/>
            </a:p>
          </p:txBody>
        </p:sp>
        <p:sp>
          <p:nvSpPr>
            <p:cNvPr id="31" name="Rechteck: abgerundete Ecken 8">
              <a:extLst>
                <a:ext uri="{FF2B5EF4-FFF2-40B4-BE49-F238E27FC236}">
                  <a16:creationId xmlns:a16="http://schemas.microsoft.com/office/drawing/2014/main" id="{BE5EAA94-2687-4F97-B0C8-D5E3B328389B}"/>
                </a:ext>
              </a:extLst>
            </p:cNvPr>
            <p:cNvSpPr/>
            <p:nvPr/>
          </p:nvSpPr>
          <p:spPr bwMode="auto">
            <a:xfrm>
              <a:off x="3022065" y="1025922"/>
              <a:ext cx="957614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Methanol</a:t>
              </a:r>
              <a:endParaRPr lang="de-DE" sz="1400" dirty="0"/>
            </a:p>
          </p:txBody>
        </p:sp>
        <p:sp>
          <p:nvSpPr>
            <p:cNvPr id="37" name="Rechteck: abgerundete Ecken 11">
              <a:extLst>
                <a:ext uri="{FF2B5EF4-FFF2-40B4-BE49-F238E27FC236}">
                  <a16:creationId xmlns:a16="http://schemas.microsoft.com/office/drawing/2014/main" id="{865CBD8C-0F4B-4493-B1A7-739D2A02B057}"/>
                </a:ext>
              </a:extLst>
            </p:cNvPr>
            <p:cNvSpPr/>
            <p:nvPr/>
          </p:nvSpPr>
          <p:spPr bwMode="auto">
            <a:xfrm>
              <a:off x="4899533" y="1025922"/>
              <a:ext cx="1165793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 err="1">
                  <a:solidFill>
                    <a:schemeClr val="tx1"/>
                  </a:solidFill>
                </a:rPr>
                <a:t>Ent</a:t>
              </a:r>
              <a:r>
                <a:rPr lang="de-DE" sz="1400" dirty="0">
                  <a:solidFill>
                    <a:schemeClr val="tx1"/>
                  </a:solidFill>
                </a:rPr>
                <a:t>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 err="1">
                  <a:solidFill>
                    <a:schemeClr val="tx1"/>
                  </a:solidFill>
                </a:rPr>
                <a:t>schwefelung</a:t>
              </a:r>
              <a:endParaRPr lang="de-DE" sz="1400" dirty="0" err="1"/>
            </a:p>
          </p:txBody>
        </p:sp>
        <p:sp>
          <p:nvSpPr>
            <p:cNvPr id="38" name="Rechteck: abgerundete Ecken 12">
              <a:extLst>
                <a:ext uri="{FF2B5EF4-FFF2-40B4-BE49-F238E27FC236}">
                  <a16:creationId xmlns:a16="http://schemas.microsoft.com/office/drawing/2014/main" id="{C9CA9765-723C-437A-8294-B734255E49E7}"/>
                </a:ext>
              </a:extLst>
            </p:cNvPr>
            <p:cNvSpPr/>
            <p:nvPr/>
          </p:nvSpPr>
          <p:spPr bwMode="auto">
            <a:xfrm>
              <a:off x="4025863" y="1025922"/>
              <a:ext cx="827486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2C96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Hydro-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cracken</a:t>
              </a:r>
              <a:endParaRPr lang="de-DE" sz="1400" dirty="0"/>
            </a:p>
          </p:txBody>
        </p:sp>
      </p:grpSp>
      <p:sp>
        <p:nvSpPr>
          <p:cNvPr id="20" name="Richtungspfeil 19"/>
          <p:cNvSpPr/>
          <p:nvPr/>
        </p:nvSpPr>
        <p:spPr>
          <a:xfrm>
            <a:off x="361118" y="1901870"/>
            <a:ext cx="828631" cy="416292"/>
          </a:xfrm>
          <a:prstGeom prst="homePlate">
            <a:avLst/>
          </a:prstGeom>
          <a:solidFill>
            <a:srgbClr val="51B848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B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276507" y="1876016"/>
            <a:ext cx="5622512" cy="468000"/>
            <a:chOff x="1175498" y="1543030"/>
            <a:chExt cx="5622512" cy="468000"/>
          </a:xfrm>
        </p:grpSpPr>
        <p:sp>
          <p:nvSpPr>
            <p:cNvPr id="27" name="Rechteck: abgerundete Ecken 7">
              <a:extLst>
                <a:ext uri="{FF2B5EF4-FFF2-40B4-BE49-F238E27FC236}">
                  <a16:creationId xmlns:a16="http://schemas.microsoft.com/office/drawing/2014/main" id="{07471F50-023A-4907-BED9-47A510A29FDA}"/>
                </a:ext>
              </a:extLst>
            </p:cNvPr>
            <p:cNvSpPr/>
            <p:nvPr/>
          </p:nvSpPr>
          <p:spPr bwMode="auto">
            <a:xfrm>
              <a:off x="1175498" y="1543030"/>
              <a:ext cx="770108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Schiff-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fahrt*</a:t>
              </a:r>
              <a:endParaRPr lang="de-DE" sz="1400" dirty="0"/>
            </a:p>
          </p:txBody>
        </p:sp>
        <p:sp>
          <p:nvSpPr>
            <p:cNvPr id="33" name="Rechteck: abgerundete Ecken 9">
              <a:extLst>
                <a:ext uri="{FF2B5EF4-FFF2-40B4-BE49-F238E27FC236}">
                  <a16:creationId xmlns:a16="http://schemas.microsoft.com/office/drawing/2014/main" id="{2AE8E171-2A8E-45C9-B9A7-BC688763B207}"/>
                </a:ext>
              </a:extLst>
            </p:cNvPr>
            <p:cNvSpPr/>
            <p:nvPr/>
          </p:nvSpPr>
          <p:spPr bwMode="auto">
            <a:xfrm>
              <a:off x="1993754" y="1543030"/>
              <a:ext cx="1600621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Mobile Maschinen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 &amp; Geräte</a:t>
              </a:r>
              <a:endParaRPr lang="de-DE" sz="1400" dirty="0"/>
            </a:p>
          </p:txBody>
        </p:sp>
        <p:sp>
          <p:nvSpPr>
            <p:cNvPr id="35" name="Rechteck: abgerundete Ecken 10">
              <a:extLst>
                <a:ext uri="{FF2B5EF4-FFF2-40B4-BE49-F238E27FC236}">
                  <a16:creationId xmlns:a16="http://schemas.microsoft.com/office/drawing/2014/main" id="{E43DF707-3075-47D8-B4BF-E18D465A07B2}"/>
                </a:ext>
              </a:extLst>
            </p:cNvPr>
            <p:cNvSpPr/>
            <p:nvPr/>
          </p:nvSpPr>
          <p:spPr bwMode="auto">
            <a:xfrm>
              <a:off x="3642523" y="1543030"/>
              <a:ext cx="1126502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Chemische 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Rohstoffe</a:t>
              </a:r>
              <a:endParaRPr lang="de-DE" sz="1400" dirty="0"/>
            </a:p>
          </p:txBody>
        </p:sp>
        <p:sp>
          <p:nvSpPr>
            <p:cNvPr id="39" name="Rechteck: abgerundete Ecken 13">
              <a:extLst>
                <a:ext uri="{FF2B5EF4-FFF2-40B4-BE49-F238E27FC236}">
                  <a16:creationId xmlns:a16="http://schemas.microsoft.com/office/drawing/2014/main" id="{15178002-FBA9-4E64-8D1E-73D941DAE56F}"/>
                </a:ext>
              </a:extLst>
            </p:cNvPr>
            <p:cNvSpPr/>
            <p:nvPr/>
          </p:nvSpPr>
          <p:spPr bwMode="auto">
            <a:xfrm>
              <a:off x="4817172" y="1543030"/>
              <a:ext cx="574145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Roh-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stahl</a:t>
              </a:r>
              <a:endParaRPr lang="de-DE" sz="1400" dirty="0"/>
            </a:p>
          </p:txBody>
        </p:sp>
        <p:sp>
          <p:nvSpPr>
            <p:cNvPr id="40" name="Rechteck: abgerundete Ecken 14">
              <a:extLst>
                <a:ext uri="{FF2B5EF4-FFF2-40B4-BE49-F238E27FC236}">
                  <a16:creationId xmlns:a16="http://schemas.microsoft.com/office/drawing/2014/main" id="{8DD19F4C-F61E-4E26-B2BD-C427D8F5318C}"/>
                </a:ext>
              </a:extLst>
            </p:cNvPr>
            <p:cNvSpPr/>
            <p:nvPr/>
          </p:nvSpPr>
          <p:spPr bwMode="auto">
            <a:xfrm>
              <a:off x="5439464" y="1543030"/>
              <a:ext cx="1358546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51B8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Langfrist-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Stromspeicher</a:t>
              </a:r>
              <a:endParaRPr lang="de-DE" sz="1400" dirty="0"/>
            </a:p>
          </p:txBody>
        </p:sp>
      </p:grpSp>
      <p:sp>
        <p:nvSpPr>
          <p:cNvPr id="21" name="Richtungspfeil 20"/>
          <p:cNvSpPr/>
          <p:nvPr/>
        </p:nvSpPr>
        <p:spPr>
          <a:xfrm>
            <a:off x="361118" y="2433629"/>
            <a:ext cx="966736" cy="416292"/>
          </a:xfrm>
          <a:prstGeom prst="homePlate">
            <a:avLst/>
          </a:prstGeom>
          <a:solidFill>
            <a:srgbClr val="BED730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C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421720" y="2407775"/>
            <a:ext cx="6760218" cy="468000"/>
            <a:chOff x="1320711" y="2084844"/>
            <a:chExt cx="6760218" cy="468000"/>
          </a:xfrm>
        </p:grpSpPr>
        <p:sp>
          <p:nvSpPr>
            <p:cNvPr id="41" name="Rechteck: abgerundete Ecken 15">
              <a:extLst>
                <a:ext uri="{FF2B5EF4-FFF2-40B4-BE49-F238E27FC236}">
                  <a16:creationId xmlns:a16="http://schemas.microsoft.com/office/drawing/2014/main" id="{7B6D13E9-D8D4-49A8-8AF0-710C29C37103}"/>
                </a:ext>
              </a:extLst>
            </p:cNvPr>
            <p:cNvSpPr/>
            <p:nvPr/>
          </p:nvSpPr>
          <p:spPr bwMode="auto">
            <a:xfrm>
              <a:off x="1320711" y="2084844"/>
              <a:ext cx="1259666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Langstrecken-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 err="1">
                  <a:solidFill>
                    <a:schemeClr val="tx1"/>
                  </a:solidFill>
                </a:rPr>
                <a:t>flüge</a:t>
              </a:r>
              <a:r>
                <a:rPr lang="de-DE" sz="1400" dirty="0">
                  <a:solidFill>
                    <a:schemeClr val="tx1"/>
                  </a:solidFill>
                </a:rPr>
                <a:t>*</a:t>
              </a:r>
              <a:endParaRPr lang="de-DE" sz="1400" dirty="0"/>
            </a:p>
          </p:txBody>
        </p:sp>
        <p:sp>
          <p:nvSpPr>
            <p:cNvPr id="42" name="Rechteck: abgerundete Ecken 16">
              <a:extLst>
                <a:ext uri="{FF2B5EF4-FFF2-40B4-BE49-F238E27FC236}">
                  <a16:creationId xmlns:a16="http://schemas.microsoft.com/office/drawing/2014/main" id="{07AD88CE-789D-44BB-A5D0-75F71CDD4925}"/>
                </a:ext>
              </a:extLst>
            </p:cNvPr>
            <p:cNvSpPr/>
            <p:nvPr/>
          </p:nvSpPr>
          <p:spPr bwMode="auto">
            <a:xfrm>
              <a:off x="2629306" y="2084844"/>
              <a:ext cx="1546364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Küsten- &amp; 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Binnenschifffahrt</a:t>
              </a:r>
              <a:endParaRPr lang="de-DE" sz="1400" dirty="0"/>
            </a:p>
          </p:txBody>
        </p:sp>
        <p:sp>
          <p:nvSpPr>
            <p:cNvPr id="43" name="Rechteck: abgerundete Ecken 17">
              <a:extLst>
                <a:ext uri="{FF2B5EF4-FFF2-40B4-BE49-F238E27FC236}">
                  <a16:creationId xmlns:a16="http://schemas.microsoft.com/office/drawing/2014/main" id="{519F7C2E-DD72-4501-A5DD-7B8045BF4768}"/>
                </a:ext>
              </a:extLst>
            </p:cNvPr>
            <p:cNvSpPr/>
            <p:nvPr/>
          </p:nvSpPr>
          <p:spPr bwMode="auto">
            <a:xfrm>
              <a:off x="4224599" y="2084844"/>
              <a:ext cx="1172849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Entlegener 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Zugverkehr</a:t>
              </a:r>
              <a:endParaRPr lang="de-DE" sz="1400" dirty="0"/>
            </a:p>
          </p:txBody>
        </p:sp>
        <p:sp>
          <p:nvSpPr>
            <p:cNvPr id="44" name="Rechteck: abgerundete Ecken 18">
              <a:extLst>
                <a:ext uri="{FF2B5EF4-FFF2-40B4-BE49-F238E27FC236}">
                  <a16:creationId xmlns:a16="http://schemas.microsoft.com/office/drawing/2014/main" id="{0A28CD30-45F4-44E6-96B1-09E7BA40A1FC}"/>
                </a:ext>
              </a:extLst>
            </p:cNvPr>
            <p:cNvSpPr/>
            <p:nvPr/>
          </p:nvSpPr>
          <p:spPr bwMode="auto">
            <a:xfrm>
              <a:off x="5446377" y="2084844"/>
              <a:ext cx="1163323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Oldtimer-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Fahrzeuge*</a:t>
              </a:r>
              <a:endParaRPr lang="de-DE" sz="1400" dirty="0"/>
            </a:p>
          </p:txBody>
        </p:sp>
        <p:sp>
          <p:nvSpPr>
            <p:cNvPr id="45" name="Rechteck: abgerundete Ecken 19">
              <a:extLst>
                <a:ext uri="{FF2B5EF4-FFF2-40B4-BE49-F238E27FC236}">
                  <a16:creationId xmlns:a16="http://schemas.microsoft.com/office/drawing/2014/main" id="{7BAE4660-35D4-491C-917A-603521558BF5}"/>
                </a:ext>
              </a:extLst>
            </p:cNvPr>
            <p:cNvSpPr/>
            <p:nvPr/>
          </p:nvSpPr>
          <p:spPr bwMode="auto">
            <a:xfrm>
              <a:off x="6658630" y="2084844"/>
              <a:ext cx="1422299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BED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Dezentrale 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Methanisierung</a:t>
              </a:r>
              <a:endParaRPr lang="de-DE" sz="1400" dirty="0"/>
            </a:p>
          </p:txBody>
        </p:sp>
      </p:grpSp>
      <p:sp>
        <p:nvSpPr>
          <p:cNvPr id="22" name="Richtungspfeil 21"/>
          <p:cNvSpPr/>
          <p:nvPr/>
        </p:nvSpPr>
        <p:spPr>
          <a:xfrm>
            <a:off x="361118" y="2965388"/>
            <a:ext cx="1104841" cy="416292"/>
          </a:xfrm>
          <a:prstGeom prst="homePlate">
            <a:avLst/>
          </a:prstGeom>
          <a:solidFill>
            <a:srgbClr val="FFF200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D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38029" y="2939534"/>
            <a:ext cx="6191035" cy="468000"/>
            <a:chOff x="1437020" y="2605887"/>
            <a:chExt cx="6191035" cy="468000"/>
          </a:xfrm>
        </p:grpSpPr>
        <p:sp>
          <p:nvSpPr>
            <p:cNvPr id="46" name="Rechteck: abgerundete Ecken 20">
              <a:extLst>
                <a:ext uri="{FF2B5EF4-FFF2-40B4-BE49-F238E27FC236}">
                  <a16:creationId xmlns:a16="http://schemas.microsoft.com/office/drawing/2014/main" id="{6A00F4C5-8A9F-4F0E-A7F9-8D58241BB169}"/>
                </a:ext>
              </a:extLst>
            </p:cNvPr>
            <p:cNvSpPr/>
            <p:nvPr/>
          </p:nvSpPr>
          <p:spPr bwMode="auto">
            <a:xfrm>
              <a:off x="1437020" y="2605887"/>
              <a:ext cx="139047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ECE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Mittelstrecken-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 err="1">
                  <a:solidFill>
                    <a:schemeClr val="tx1"/>
                  </a:solidFill>
                </a:rPr>
                <a:t>flüge</a:t>
              </a:r>
              <a:r>
                <a:rPr lang="de-DE" sz="1400" dirty="0">
                  <a:solidFill>
                    <a:schemeClr val="tx1"/>
                  </a:solidFill>
                </a:rPr>
                <a:t>*</a:t>
              </a:r>
              <a:endParaRPr lang="de-DE" sz="1400" dirty="0"/>
            </a:p>
          </p:txBody>
        </p:sp>
        <p:sp>
          <p:nvSpPr>
            <p:cNvPr id="47" name="Rechteck: abgerundete Ecken 21">
              <a:extLst>
                <a:ext uri="{FF2B5EF4-FFF2-40B4-BE49-F238E27FC236}">
                  <a16:creationId xmlns:a16="http://schemas.microsoft.com/office/drawing/2014/main" id="{DCB514C8-3FC7-4F8E-8A18-2377948EB587}"/>
                </a:ext>
              </a:extLst>
            </p:cNvPr>
            <p:cNvSpPr/>
            <p:nvPr/>
          </p:nvSpPr>
          <p:spPr bwMode="auto">
            <a:xfrm>
              <a:off x="2878716" y="2605887"/>
              <a:ext cx="1716895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ECE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Fernverkehr-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Lkw und Reisebusse</a:t>
              </a:r>
              <a:endParaRPr lang="de-DE" sz="1400" dirty="0"/>
            </a:p>
          </p:txBody>
        </p:sp>
        <p:sp>
          <p:nvSpPr>
            <p:cNvPr id="48" name="Rechteck: abgerundete Ecken 22">
              <a:extLst>
                <a:ext uri="{FF2B5EF4-FFF2-40B4-BE49-F238E27FC236}">
                  <a16:creationId xmlns:a16="http://schemas.microsoft.com/office/drawing/2014/main" id="{FE11CA90-05CB-49C8-826E-E7D1623F0BB8}"/>
                </a:ext>
              </a:extLst>
            </p:cNvPr>
            <p:cNvSpPr/>
            <p:nvPr/>
          </p:nvSpPr>
          <p:spPr bwMode="auto">
            <a:xfrm>
              <a:off x="4646837" y="2605887"/>
              <a:ext cx="1766669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ECE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Industrielle Hoch-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temperaturwärme</a:t>
              </a:r>
              <a:endParaRPr lang="de-DE" sz="1400" dirty="0"/>
            </a:p>
          </p:txBody>
        </p:sp>
        <p:sp>
          <p:nvSpPr>
            <p:cNvPr id="49" name="Rechteck: abgerundete Ecken 23">
              <a:extLst>
                <a:ext uri="{FF2B5EF4-FFF2-40B4-BE49-F238E27FC236}">
                  <a16:creationId xmlns:a16="http://schemas.microsoft.com/office/drawing/2014/main" id="{C9694BA7-9D87-41B0-9F45-AB9B6F6534A9}"/>
                </a:ext>
              </a:extLst>
            </p:cNvPr>
            <p:cNvSpPr/>
            <p:nvPr/>
          </p:nvSpPr>
          <p:spPr bwMode="auto">
            <a:xfrm>
              <a:off x="6464732" y="2605887"/>
              <a:ext cx="1163323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ECE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Strom-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 err="1">
                  <a:solidFill>
                    <a:schemeClr val="tx1"/>
                  </a:solidFill>
                </a:rPr>
                <a:t>generatoren</a:t>
              </a:r>
              <a:endParaRPr lang="de-DE" sz="1400" dirty="0"/>
            </a:p>
          </p:txBody>
        </p:sp>
      </p:grpSp>
      <p:sp>
        <p:nvSpPr>
          <p:cNvPr id="23" name="Richtungspfeil 22"/>
          <p:cNvSpPr/>
          <p:nvPr/>
        </p:nvSpPr>
        <p:spPr>
          <a:xfrm>
            <a:off x="361118" y="3497147"/>
            <a:ext cx="1242946" cy="416292"/>
          </a:xfrm>
          <a:prstGeom prst="homePlate">
            <a:avLst/>
          </a:prstGeom>
          <a:solidFill>
            <a:srgbClr val="FDB813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664783" y="3471293"/>
            <a:ext cx="7185390" cy="468000"/>
            <a:chOff x="1563774" y="3146464"/>
            <a:chExt cx="7185390" cy="433520"/>
          </a:xfrm>
        </p:grpSpPr>
        <p:sp>
          <p:nvSpPr>
            <p:cNvPr id="50" name="Rechteck: abgerundete Ecken 24">
              <a:extLst>
                <a:ext uri="{FF2B5EF4-FFF2-40B4-BE49-F238E27FC236}">
                  <a16:creationId xmlns:a16="http://schemas.microsoft.com/office/drawing/2014/main" id="{B84EB660-8587-477A-82AE-7A092082EACF}"/>
                </a:ext>
              </a:extLst>
            </p:cNvPr>
            <p:cNvSpPr/>
            <p:nvPr/>
          </p:nvSpPr>
          <p:spPr bwMode="auto">
            <a:xfrm>
              <a:off x="1563774" y="3146464"/>
              <a:ext cx="1213033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Kurzstrecken-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 err="1">
                  <a:solidFill>
                    <a:schemeClr val="tx1"/>
                  </a:solidFill>
                </a:rPr>
                <a:t>flüge</a:t>
              </a:r>
              <a:endParaRPr lang="de-DE" sz="1400" dirty="0"/>
            </a:p>
          </p:txBody>
        </p:sp>
        <p:sp>
          <p:nvSpPr>
            <p:cNvPr id="51" name="Rechteck: abgerundete Ecken 25">
              <a:extLst>
                <a:ext uri="{FF2B5EF4-FFF2-40B4-BE49-F238E27FC236}">
                  <a16:creationId xmlns:a16="http://schemas.microsoft.com/office/drawing/2014/main" id="{FFDD9470-B307-42B5-A8B6-48E6385D487F}"/>
                </a:ext>
              </a:extLst>
            </p:cNvPr>
            <p:cNvSpPr/>
            <p:nvPr/>
          </p:nvSpPr>
          <p:spPr bwMode="auto">
            <a:xfrm>
              <a:off x="2824094" y="3146464"/>
              <a:ext cx="784685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Lokale 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Fähren</a:t>
              </a:r>
              <a:endParaRPr lang="de-DE" sz="1400" dirty="0"/>
            </a:p>
          </p:txBody>
        </p:sp>
        <p:sp>
          <p:nvSpPr>
            <p:cNvPr id="52" name="Rechteck: abgerundete Ecken 26">
              <a:extLst>
                <a:ext uri="{FF2B5EF4-FFF2-40B4-BE49-F238E27FC236}">
                  <a16:creationId xmlns:a16="http://schemas.microsoft.com/office/drawing/2014/main" id="{69B0F83C-5A39-48CD-B246-AC385FECDC85}"/>
                </a:ext>
              </a:extLst>
            </p:cNvPr>
            <p:cNvSpPr/>
            <p:nvPr/>
          </p:nvSpPr>
          <p:spPr bwMode="auto">
            <a:xfrm>
              <a:off x="3656066" y="3146464"/>
              <a:ext cx="1194267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Gewerbliche 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Heizwärme</a:t>
              </a:r>
              <a:endParaRPr lang="de-DE" sz="1400" dirty="0"/>
            </a:p>
          </p:txBody>
        </p:sp>
        <p:sp>
          <p:nvSpPr>
            <p:cNvPr id="53" name="Rechteck: abgerundete Ecken 27">
              <a:extLst>
                <a:ext uri="{FF2B5EF4-FFF2-40B4-BE49-F238E27FC236}">
                  <a16:creationId xmlns:a16="http://schemas.microsoft.com/office/drawing/2014/main" id="{6110D886-09BD-484C-BAB6-913C6B308B6E}"/>
                </a:ext>
              </a:extLst>
            </p:cNvPr>
            <p:cNvSpPr/>
            <p:nvPr/>
          </p:nvSpPr>
          <p:spPr bwMode="auto">
            <a:xfrm>
              <a:off x="4897620" y="3146464"/>
              <a:ext cx="649412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Insel-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netze</a:t>
              </a:r>
              <a:endParaRPr lang="de-DE" sz="1400" dirty="0"/>
            </a:p>
          </p:txBody>
        </p:sp>
        <p:sp>
          <p:nvSpPr>
            <p:cNvPr id="54" name="Rechteck: abgerundete Ecken 28">
              <a:extLst>
                <a:ext uri="{FF2B5EF4-FFF2-40B4-BE49-F238E27FC236}">
                  <a16:creationId xmlns:a16="http://schemas.microsoft.com/office/drawing/2014/main" id="{B67F1B42-4A7E-43E5-B790-FF11D8D851D0}"/>
                </a:ext>
              </a:extLst>
            </p:cNvPr>
            <p:cNvSpPr/>
            <p:nvPr/>
          </p:nvSpPr>
          <p:spPr bwMode="auto">
            <a:xfrm>
              <a:off x="5594319" y="3146464"/>
              <a:ext cx="1285506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Grüner 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Energieimport</a:t>
              </a:r>
              <a:endParaRPr lang="de-DE" sz="1400" dirty="0"/>
            </a:p>
          </p:txBody>
        </p:sp>
        <p:sp>
          <p:nvSpPr>
            <p:cNvPr id="55" name="Rechteck: abgerundete Ecken 29">
              <a:extLst>
                <a:ext uri="{FF2B5EF4-FFF2-40B4-BE49-F238E27FC236}">
                  <a16:creationId xmlns:a16="http://schemas.microsoft.com/office/drawing/2014/main" id="{CAA07616-0DC3-4B2E-A7EF-3968B27DF027}"/>
                </a:ext>
              </a:extLst>
            </p:cNvPr>
            <p:cNvSpPr/>
            <p:nvPr/>
          </p:nvSpPr>
          <p:spPr bwMode="auto">
            <a:xfrm>
              <a:off x="6927112" y="3146464"/>
              <a:ext cx="1822052" cy="4335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DB60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Unterbrechungsfreie 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Stromversorgung</a:t>
              </a:r>
              <a:endParaRPr lang="de-DE" sz="1400" dirty="0"/>
            </a:p>
          </p:txBody>
        </p:sp>
      </p:grpSp>
      <p:sp>
        <p:nvSpPr>
          <p:cNvPr id="24" name="Richtungspfeil 23"/>
          <p:cNvSpPr/>
          <p:nvPr/>
        </p:nvSpPr>
        <p:spPr>
          <a:xfrm>
            <a:off x="361118" y="4028906"/>
            <a:ext cx="1381051" cy="416292"/>
          </a:xfrm>
          <a:prstGeom prst="homePlate">
            <a:avLst/>
          </a:prstGeom>
          <a:solidFill>
            <a:srgbClr val="F37021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F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822855" y="4003052"/>
            <a:ext cx="6521915" cy="468000"/>
            <a:chOff x="1721846" y="3665898"/>
            <a:chExt cx="6521915" cy="468000"/>
          </a:xfrm>
        </p:grpSpPr>
        <p:sp>
          <p:nvSpPr>
            <p:cNvPr id="56" name="Rechteck: abgerundete Ecken 30">
              <a:extLst>
                <a:ext uri="{FF2B5EF4-FFF2-40B4-BE49-F238E27FC236}">
                  <a16:creationId xmlns:a16="http://schemas.microsoft.com/office/drawing/2014/main" id="{0E7844ED-4BDB-45BC-A17F-11306A752228}"/>
                </a:ext>
              </a:extLst>
            </p:cNvPr>
            <p:cNvSpPr/>
            <p:nvPr/>
          </p:nvSpPr>
          <p:spPr bwMode="auto">
            <a:xfrm>
              <a:off x="1721846" y="3665898"/>
              <a:ext cx="900571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Leicht-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Flugzeuge</a:t>
              </a:r>
              <a:endParaRPr lang="de-DE" sz="1400" dirty="0"/>
            </a:p>
          </p:txBody>
        </p:sp>
        <p:sp>
          <p:nvSpPr>
            <p:cNvPr id="57" name="Rechteck: abgerundete Ecken 31">
              <a:extLst>
                <a:ext uri="{FF2B5EF4-FFF2-40B4-BE49-F238E27FC236}">
                  <a16:creationId xmlns:a16="http://schemas.microsoft.com/office/drawing/2014/main" id="{20FAC9C6-6566-426E-875D-77EE32E5213A}"/>
                </a:ext>
              </a:extLst>
            </p:cNvPr>
            <p:cNvSpPr/>
            <p:nvPr/>
          </p:nvSpPr>
          <p:spPr bwMode="auto">
            <a:xfrm>
              <a:off x="2672143" y="3665898"/>
              <a:ext cx="1186330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Ländlicher 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Zugverkehr</a:t>
              </a:r>
              <a:endParaRPr lang="de-DE" sz="1400" dirty="0"/>
            </a:p>
          </p:txBody>
        </p:sp>
        <p:sp>
          <p:nvSpPr>
            <p:cNvPr id="58" name="Rechteck: abgerundete Ecken 32">
              <a:extLst>
                <a:ext uri="{FF2B5EF4-FFF2-40B4-BE49-F238E27FC236}">
                  <a16:creationId xmlns:a16="http://schemas.microsoft.com/office/drawing/2014/main" id="{9EC6AC56-3F92-4475-85F0-5DD54356602C}"/>
                </a:ext>
              </a:extLst>
            </p:cNvPr>
            <p:cNvSpPr/>
            <p:nvPr/>
          </p:nvSpPr>
          <p:spPr bwMode="auto">
            <a:xfrm>
              <a:off x="3908199" y="3665898"/>
              <a:ext cx="1275298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Lkw Verteiler-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verkehr</a:t>
              </a:r>
              <a:endParaRPr lang="de-DE" sz="1400" dirty="0"/>
            </a:p>
          </p:txBody>
        </p:sp>
        <p:sp>
          <p:nvSpPr>
            <p:cNvPr id="59" name="Rechteck: abgerundete Ecken 33">
              <a:extLst>
                <a:ext uri="{FF2B5EF4-FFF2-40B4-BE49-F238E27FC236}">
                  <a16:creationId xmlns:a16="http://schemas.microsoft.com/office/drawing/2014/main" id="{13D89E62-6EDF-4C2F-AFF7-3B8E1B83EE7E}"/>
                </a:ext>
              </a:extLst>
            </p:cNvPr>
            <p:cNvSpPr/>
            <p:nvPr/>
          </p:nvSpPr>
          <p:spPr bwMode="auto">
            <a:xfrm>
              <a:off x="5233223" y="3665898"/>
              <a:ext cx="1800607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Industrielle 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 err="1">
                  <a:solidFill>
                    <a:schemeClr val="tx1"/>
                  </a:solidFill>
                </a:rPr>
                <a:t>Niedertemp</a:t>
              </a:r>
              <a:r>
                <a:rPr lang="de-DE" sz="1400" dirty="0">
                  <a:solidFill>
                    <a:schemeClr val="tx1"/>
                  </a:solidFill>
                </a:rPr>
                <a:t>.-Wärme</a:t>
              </a:r>
              <a:endParaRPr lang="de-DE" sz="1400" dirty="0"/>
            </a:p>
          </p:txBody>
        </p:sp>
        <p:sp>
          <p:nvSpPr>
            <p:cNvPr id="60" name="Rechteck: abgerundete Ecken 34">
              <a:extLst>
                <a:ext uri="{FF2B5EF4-FFF2-40B4-BE49-F238E27FC236}">
                  <a16:creationId xmlns:a16="http://schemas.microsoft.com/office/drawing/2014/main" id="{2CCAAD38-E1D6-4AD4-B184-B00CEF710EDE}"/>
                </a:ext>
              </a:extLst>
            </p:cNvPr>
            <p:cNvSpPr/>
            <p:nvPr/>
          </p:nvSpPr>
          <p:spPr bwMode="auto">
            <a:xfrm>
              <a:off x="7083554" y="3665898"/>
              <a:ext cx="1160207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26A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Wohnraum-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wärme</a:t>
              </a:r>
              <a:endParaRPr lang="de-DE" sz="1400" dirty="0"/>
            </a:p>
          </p:txBody>
        </p:sp>
      </p:grpSp>
      <p:sp>
        <p:nvSpPr>
          <p:cNvPr id="25" name="Richtungspfeil 24"/>
          <p:cNvSpPr/>
          <p:nvPr/>
        </p:nvSpPr>
        <p:spPr>
          <a:xfrm>
            <a:off x="355272" y="4560667"/>
            <a:ext cx="1519156" cy="416292"/>
          </a:xfrm>
          <a:prstGeom prst="homePlate">
            <a:avLst/>
          </a:prstGeom>
          <a:solidFill>
            <a:srgbClr val="E51A26"/>
          </a:solidFill>
          <a:ln w="12700">
            <a:noFill/>
          </a:ln>
        </p:spPr>
        <p:txBody>
          <a:bodyPr rot="0" spcFirstLastPara="0" vertOverflow="overflow" horzOverflow="overflow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+mn-lt"/>
              </a:rPr>
              <a:t>G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963755" y="4534813"/>
            <a:ext cx="6866581" cy="468000"/>
            <a:chOff x="1862746" y="4216478"/>
            <a:chExt cx="6866581" cy="468000"/>
          </a:xfrm>
        </p:grpSpPr>
        <p:sp>
          <p:nvSpPr>
            <p:cNvPr id="61" name="Rechteck: abgerundete Ecken 35">
              <a:extLst>
                <a:ext uri="{FF2B5EF4-FFF2-40B4-BE49-F238E27FC236}">
                  <a16:creationId xmlns:a16="http://schemas.microsoft.com/office/drawing/2014/main" id="{19EFF7B5-D2AB-4558-ADD7-BFCA02FEB5D6}"/>
                </a:ext>
              </a:extLst>
            </p:cNvPr>
            <p:cNvSpPr/>
            <p:nvPr/>
          </p:nvSpPr>
          <p:spPr bwMode="auto">
            <a:xfrm>
              <a:off x="1862746" y="4216478"/>
              <a:ext cx="1162218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Stadtbahnen/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-busse</a:t>
              </a:r>
              <a:endParaRPr lang="de-DE" sz="1400" dirty="0"/>
            </a:p>
          </p:txBody>
        </p:sp>
        <p:sp>
          <p:nvSpPr>
            <p:cNvPr id="62" name="Rechteck: abgerundete Ecken 36">
              <a:extLst>
                <a:ext uri="{FF2B5EF4-FFF2-40B4-BE49-F238E27FC236}">
                  <a16:creationId xmlns:a16="http://schemas.microsoft.com/office/drawing/2014/main" id="{C33A53EC-7D4A-4223-8DB3-E22302439D46}"/>
                </a:ext>
              </a:extLst>
            </p:cNvPr>
            <p:cNvSpPr/>
            <p:nvPr/>
          </p:nvSpPr>
          <p:spPr bwMode="auto">
            <a:xfrm>
              <a:off x="3069578" y="4216478"/>
              <a:ext cx="1116897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Brennstoff-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zellen-Pkw</a:t>
              </a:r>
              <a:endParaRPr lang="de-DE" sz="1400" dirty="0"/>
            </a:p>
          </p:txBody>
        </p:sp>
        <p:sp>
          <p:nvSpPr>
            <p:cNvPr id="63" name="Rechteck: abgerundete Ecken 37">
              <a:extLst>
                <a:ext uri="{FF2B5EF4-FFF2-40B4-BE49-F238E27FC236}">
                  <a16:creationId xmlns:a16="http://schemas.microsoft.com/office/drawing/2014/main" id="{9B1FDDEE-62D7-45B5-BBC3-FC4C693BF5B8}"/>
                </a:ext>
              </a:extLst>
            </p:cNvPr>
            <p:cNvSpPr/>
            <p:nvPr/>
          </p:nvSpPr>
          <p:spPr bwMode="auto">
            <a:xfrm>
              <a:off x="4231089" y="4216478"/>
              <a:ext cx="1039781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Stadtliefer-</a:t>
              </a:r>
              <a:br>
                <a:rPr lang="de-DE" sz="1400" dirty="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verkehr</a:t>
              </a:r>
              <a:endParaRPr lang="de-DE" sz="1400" dirty="0"/>
            </a:p>
          </p:txBody>
        </p:sp>
        <p:sp>
          <p:nvSpPr>
            <p:cNvPr id="64" name="Rechteck: abgerundete Ecken 38">
              <a:extLst>
                <a:ext uri="{FF2B5EF4-FFF2-40B4-BE49-F238E27FC236}">
                  <a16:creationId xmlns:a16="http://schemas.microsoft.com/office/drawing/2014/main" id="{FB27EFE6-1480-41BC-9AA5-D7283CDF53BC}"/>
                </a:ext>
              </a:extLst>
            </p:cNvPr>
            <p:cNvSpPr/>
            <p:nvPr/>
          </p:nvSpPr>
          <p:spPr bwMode="auto">
            <a:xfrm>
              <a:off x="5315484" y="4216478"/>
              <a:ext cx="1029024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Zwei- und 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>
                  <a:solidFill>
                    <a:schemeClr val="tx1"/>
                  </a:solidFill>
                </a:rPr>
                <a:t>Dreiräder</a:t>
              </a:r>
              <a:endParaRPr lang="de-DE" sz="1400" dirty="0"/>
            </a:p>
          </p:txBody>
        </p:sp>
        <p:sp>
          <p:nvSpPr>
            <p:cNvPr id="65" name="Rechteck: abgerundete Ecken 39">
              <a:extLst>
                <a:ext uri="{FF2B5EF4-FFF2-40B4-BE49-F238E27FC236}">
                  <a16:creationId xmlns:a16="http://schemas.microsoft.com/office/drawing/2014/main" id="{D1CE4081-CF6F-494A-8503-1C75D5847ADB}"/>
                </a:ext>
              </a:extLst>
            </p:cNvPr>
            <p:cNvSpPr/>
            <p:nvPr/>
          </p:nvSpPr>
          <p:spPr bwMode="auto">
            <a:xfrm>
              <a:off x="6389122" y="4216478"/>
              <a:ext cx="1481459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 err="1">
                  <a:solidFill>
                    <a:schemeClr val="tx1"/>
                  </a:solidFill>
                </a:rPr>
                <a:t>Massenproduk</a:t>
              </a:r>
              <a:r>
                <a:rPr lang="de-DE" sz="1400" dirty="0">
                  <a:solidFill>
                    <a:schemeClr val="tx1"/>
                  </a:solidFill>
                </a:rPr>
                <a:t>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 err="1">
                  <a:solidFill>
                    <a:schemeClr val="tx1"/>
                  </a:solidFill>
                </a:rPr>
                <a:t>tion</a:t>
              </a:r>
              <a:r>
                <a:rPr lang="de-DE" sz="1400" dirty="0">
                  <a:solidFill>
                    <a:schemeClr val="tx1"/>
                  </a:solidFill>
                </a:rPr>
                <a:t> von E-</a:t>
              </a:r>
              <a:r>
                <a:rPr lang="de-DE" sz="1400" dirty="0" err="1">
                  <a:solidFill>
                    <a:schemeClr val="tx1"/>
                  </a:solidFill>
                </a:rPr>
                <a:t>Fuels</a:t>
              </a:r>
              <a:endParaRPr lang="de-DE" sz="1400" dirty="0" err="1"/>
            </a:p>
          </p:txBody>
        </p:sp>
        <p:sp>
          <p:nvSpPr>
            <p:cNvPr id="66" name="Rechteck: abgerundete Ecken 40">
              <a:extLst>
                <a:ext uri="{FF2B5EF4-FFF2-40B4-BE49-F238E27FC236}">
                  <a16:creationId xmlns:a16="http://schemas.microsoft.com/office/drawing/2014/main" id="{90D29C36-775A-43DC-9F0B-59271DC6CEAD}"/>
                </a:ext>
              </a:extLst>
            </p:cNvPr>
            <p:cNvSpPr/>
            <p:nvPr/>
          </p:nvSpPr>
          <p:spPr bwMode="auto">
            <a:xfrm>
              <a:off x="7915196" y="4216478"/>
              <a:ext cx="814131" cy="46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D418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tx1"/>
                  </a:solidFill>
                </a:rPr>
                <a:t>Regel-</a:t>
              </a:r>
              <a:br>
                <a:rPr lang="de-DE" sz="1400">
                  <a:solidFill>
                    <a:schemeClr val="tx1"/>
                  </a:solidFill>
                </a:rPr>
              </a:br>
              <a:r>
                <a:rPr lang="de-DE" sz="1400" dirty="0" err="1">
                  <a:solidFill>
                    <a:schemeClr val="tx1"/>
                  </a:solidFill>
                </a:rPr>
                <a:t>leistung</a:t>
              </a:r>
              <a:endParaRPr lang="de-DE" sz="1400" dirty="0" err="1"/>
            </a:p>
          </p:txBody>
        </p:sp>
      </p:grpSp>
      <p:sp>
        <p:nvSpPr>
          <p:cNvPr id="74" name="Rechteck 1"/>
          <p:cNvSpPr/>
          <p:nvPr/>
        </p:nvSpPr>
        <p:spPr bwMode="auto">
          <a:xfrm>
            <a:off x="2877816" y="5118821"/>
            <a:ext cx="6066092" cy="258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1100" dirty="0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* </a:t>
            </a:r>
            <a:r>
              <a:rPr lang="de-DE" sz="1100" dirty="0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Sehr wahrscheinlich in Form von mittels Wasserstoffs erzeugten E-</a:t>
            </a:r>
            <a:r>
              <a:rPr lang="de-DE" sz="1100" dirty="0" err="1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Fuels</a:t>
            </a:r>
            <a:r>
              <a:rPr lang="de-DE" sz="1100" dirty="0">
                <a:solidFill>
                  <a:schemeClr val="bg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 oder </a:t>
            </a:r>
            <a:r>
              <a:rPr lang="de-DE" sz="1100" dirty="0">
                <a:solidFill>
                  <a:schemeClr val="bg1">
                    <a:lumMod val="75000"/>
                  </a:schemeClr>
                </a:solidFill>
                <a:ea typeface="Calibri"/>
                <a:cs typeface="Times New Roman"/>
              </a:rPr>
              <a:t>Ammoniak.</a:t>
            </a:r>
            <a:endParaRPr lang="de-DE" sz="1100" dirty="0">
              <a:solidFill>
                <a:schemeClr val="bg1">
                  <a:lumMod val="75000"/>
                </a:schemeClr>
              </a:solidFill>
              <a:latin typeface="+mn-lt"/>
              <a:ea typeface="Calibri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92C8D-7A3A-446D-F0DF-45E57D6D8221}"/>
              </a:ext>
            </a:extLst>
          </p:cNvPr>
          <p:cNvSpPr txBox="1"/>
          <p:nvPr/>
        </p:nvSpPr>
        <p:spPr bwMode="auto">
          <a:xfrm>
            <a:off x="7304817" y="1066796"/>
            <a:ext cx="1649810" cy="120032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sz="1800" dirty="0">
                <a:solidFill>
                  <a:srgbClr val="FF0000"/>
                </a:solidFill>
                <a:latin typeface="+mj-lt"/>
              </a:rPr>
              <a:t>Ältere </a:t>
            </a:r>
            <a:br>
              <a:rPr lang="de-DE" sz="1800" dirty="0">
                <a:solidFill>
                  <a:srgbClr val="FF0000"/>
                </a:solidFill>
                <a:latin typeface="+mj-lt"/>
              </a:rPr>
            </a:br>
            <a:r>
              <a:rPr lang="de-DE" sz="1800" dirty="0">
                <a:solidFill>
                  <a:srgbClr val="FF0000"/>
                </a:solidFill>
                <a:latin typeface="+mj-lt"/>
              </a:rPr>
              <a:t>Fassung 4.1,</a:t>
            </a:r>
            <a:br>
              <a:rPr lang="de-DE" sz="1800" dirty="0">
                <a:solidFill>
                  <a:srgbClr val="FF0000"/>
                </a:solidFill>
                <a:latin typeface="+mj-lt"/>
              </a:rPr>
            </a:br>
            <a:r>
              <a:rPr lang="de-DE" sz="1800" dirty="0">
                <a:solidFill>
                  <a:srgbClr val="FF0000"/>
                </a:solidFill>
                <a:latin typeface="+mj-lt"/>
              </a:rPr>
              <a:t>2021 zum</a:t>
            </a:r>
            <a:br>
              <a:rPr lang="de-DE" sz="1800" dirty="0">
                <a:solidFill>
                  <a:srgbClr val="FF0000"/>
                </a:solidFill>
                <a:latin typeface="+mj-lt"/>
              </a:rPr>
            </a:br>
            <a:r>
              <a:rPr lang="de-DE" sz="1800" dirty="0">
                <a:solidFill>
                  <a:srgbClr val="FF0000"/>
                </a:solidFill>
                <a:latin typeface="+mj-lt"/>
              </a:rPr>
              <a:t>Vergleich</a:t>
            </a:r>
            <a:endParaRPr lang="LID4096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547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A358B-B5D6-722F-8B8E-DDDD367819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79CA93-2A22-015B-06A1-C68FFE8CC3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78001" y="307776"/>
            <a:ext cx="7252575" cy="567811"/>
          </a:xfrm>
        </p:spPr>
        <p:txBody>
          <a:bodyPr/>
          <a:lstStyle/>
          <a:p>
            <a:r>
              <a:rPr lang="de-DE" sz="1800" dirty="0"/>
              <a:t>Folgend: Zum Vergleich die englische Version von Michael  Liebreich</a:t>
            </a:r>
            <a:endParaRPr lang="de-DE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575097-65F2-332A-D128-632CE3DD5EBE}"/>
              </a:ext>
            </a:extLst>
          </p:cNvPr>
          <p:cNvSpPr txBox="1"/>
          <p:nvPr/>
        </p:nvSpPr>
        <p:spPr bwMode="auto">
          <a:xfrm>
            <a:off x="5441668" y="5618879"/>
            <a:ext cx="3662737" cy="7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 algn="r">
              <a:buFont typeface="Lato" panose="05000000000000000000" pitchFamily="2" charset="2"/>
              <a:buNone/>
            </a:pPr>
            <a:r>
              <a:rPr lang="en-US" sz="500" b="0" dirty="0">
                <a:solidFill>
                  <a:schemeClr val="bg1">
                    <a:lumMod val="65000"/>
                  </a:schemeClr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© Gregor Hagedorn, CC BY-SA 4.0</a:t>
            </a:r>
          </a:p>
        </p:txBody>
      </p:sp>
    </p:spTree>
    <p:extLst>
      <p:ext uri="{BB962C8B-B14F-4D97-AF65-F5344CB8AC3E}">
        <p14:creationId xmlns:p14="http://schemas.microsoft.com/office/powerpoint/2010/main" val="2980281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33C9C64-7CE0-4CDE-8EE2-35E68A3FEB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51801"/>
            <a:ext cx="9144000" cy="400111"/>
          </a:xfrm>
        </p:spPr>
        <p:txBody>
          <a:bodyPr/>
          <a:lstStyle/>
          <a:p>
            <a:r>
              <a:rPr lang="de-DE" sz="2800" dirty="0"/>
              <a:t>Clean Hydrogen </a:t>
            </a:r>
            <a:r>
              <a:rPr lang="de-DE" sz="2800" dirty="0" err="1"/>
              <a:t>Ladder</a:t>
            </a:r>
            <a:r>
              <a:rPr lang="de-DE" sz="2800" dirty="0"/>
              <a:t> 5.0 (Michael Liebreich)</a:t>
            </a:r>
            <a:br>
              <a:rPr lang="de-DE" sz="2800" dirty="0"/>
            </a:br>
            <a:r>
              <a:rPr lang="de-DE" sz="1800" dirty="0">
                <a:solidFill>
                  <a:srgbClr val="FF0000"/>
                </a:solidFill>
              </a:rPr>
              <a:t>(English </a:t>
            </a:r>
            <a:r>
              <a:rPr lang="de-DE" sz="1800" dirty="0" err="1">
                <a:solidFill>
                  <a:srgbClr val="FF0000"/>
                </a:solidFill>
              </a:rPr>
              <a:t>version</a:t>
            </a:r>
            <a:r>
              <a:rPr lang="de-DE" sz="1800" dirty="0">
                <a:solidFill>
                  <a:srgbClr val="FF0000"/>
                </a:solidFill>
              </a:rPr>
              <a:t>, </a:t>
            </a:r>
            <a:r>
              <a:rPr lang="de-DE" sz="1800" dirty="0" err="1">
                <a:solidFill>
                  <a:srgbClr val="FF0000"/>
                </a:solidFill>
              </a:rPr>
              <a:t>for</a:t>
            </a:r>
            <a:r>
              <a:rPr lang="de-DE" sz="1800" dirty="0">
                <a:solidFill>
                  <a:srgbClr val="FF0000"/>
                </a:solidFill>
              </a:rPr>
              <a:t> </a:t>
            </a:r>
            <a:r>
              <a:rPr lang="de-DE" sz="1800" dirty="0" err="1">
                <a:solidFill>
                  <a:srgbClr val="FF0000"/>
                </a:solidFill>
              </a:rPr>
              <a:t>comparison</a:t>
            </a:r>
            <a:r>
              <a:rPr lang="de-DE" sz="1800" dirty="0">
                <a:solidFill>
                  <a:srgbClr val="FF0000"/>
                </a:solidFill>
              </a:rPr>
              <a:t>, </a:t>
            </a:r>
            <a:r>
              <a:rPr lang="de-DE" sz="1800" dirty="0" err="1">
                <a:solidFill>
                  <a:srgbClr val="FF0000"/>
                </a:solidFill>
              </a:rPr>
              <a:t>containing</a:t>
            </a:r>
            <a:r>
              <a:rPr lang="de-DE" sz="1800" dirty="0">
                <a:solidFill>
                  <a:srgbClr val="FF0000"/>
                </a:solidFill>
              </a:rPr>
              <a:t> additional </a:t>
            </a:r>
            <a:r>
              <a:rPr lang="de-DE" sz="1800" dirty="0" err="1">
                <a:solidFill>
                  <a:srgbClr val="FF0000"/>
                </a:solidFill>
              </a:rPr>
              <a:t>information</a:t>
            </a:r>
            <a:r>
              <a:rPr lang="de-DE" sz="1800" dirty="0">
                <a:solidFill>
                  <a:srgbClr val="FF0000"/>
                </a:solidFill>
              </a:rPr>
              <a:t>)</a:t>
            </a:r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77F70D0-81D5-CA77-0FB5-88BCFDD89D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2556" y="5380728"/>
            <a:ext cx="7555547" cy="276999"/>
          </a:xfrm>
        </p:spPr>
        <p:txBody>
          <a:bodyPr/>
          <a:lstStyle/>
          <a:p>
            <a:pPr>
              <a:buSzPts val="720"/>
            </a:pPr>
            <a:r>
              <a:rPr lang="en-GB" sz="900" dirty="0"/>
              <a:t> © Source: Michael </a:t>
            </a:r>
            <a:r>
              <a:rPr lang="en-GB" sz="900" dirty="0" err="1"/>
              <a:t>Liebreich</a:t>
            </a:r>
            <a:r>
              <a:rPr lang="en-GB" sz="900" dirty="0"/>
              <a:t>/</a:t>
            </a:r>
            <a:r>
              <a:rPr lang="en-GB" sz="900" dirty="0" err="1"/>
              <a:t>Liebreich</a:t>
            </a:r>
            <a:r>
              <a:rPr lang="en-GB" sz="900" dirty="0"/>
              <a:t> Associates, </a:t>
            </a:r>
            <a:r>
              <a:rPr lang="en-GB" sz="900" u="sng" dirty="0">
                <a:solidFill>
                  <a:schemeClr val="hlink"/>
                </a:solidFill>
                <a:hlinkClick r:id="rId3"/>
              </a:rPr>
              <a:t>Clean Hydrogen Ladder, Version 5.0, 2023</a:t>
            </a:r>
            <a:r>
              <a:rPr lang="en-GB" sz="900" dirty="0"/>
              <a:t>.</a:t>
            </a:r>
            <a:br>
              <a:rPr lang="en-GB" sz="900" dirty="0"/>
            </a:br>
            <a:r>
              <a:rPr lang="en-GB" sz="900" dirty="0"/>
              <a:t>Concept credit: Adrian </a:t>
            </a:r>
            <a:r>
              <a:rPr lang="en-GB" sz="900" dirty="0" err="1"/>
              <a:t>Hiel</a:t>
            </a:r>
            <a:r>
              <a:rPr lang="en-GB" sz="900" dirty="0"/>
              <a:t>, Energy Cities. </a:t>
            </a:r>
            <a:r>
              <a:rPr lang="en-GB" sz="900" i="1" u="sng" dirty="0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4.0</a:t>
            </a:r>
            <a:r>
              <a:rPr lang="en-GB" sz="900" i="1" u="sng" dirty="0">
                <a:solidFill>
                  <a:schemeClr val="dk1"/>
                </a:solidFill>
              </a:rPr>
              <a:t> </a:t>
            </a:r>
            <a:r>
              <a:rPr lang="en-GB" sz="900" dirty="0"/>
              <a:t>    </a:t>
            </a:r>
            <a:r>
              <a:rPr lang="en-GB" sz="9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@MLCleaningUp   @mliebreich</a:t>
            </a:r>
            <a:r>
              <a:rPr lang="en-US" sz="900" dirty="0"/>
              <a:t>, modified by G. Hagedorn by removing the ladder</a:t>
            </a:r>
            <a:endParaRPr lang="en-GB" sz="900" dirty="0"/>
          </a:p>
        </p:txBody>
      </p:sp>
      <p:sp>
        <p:nvSpPr>
          <p:cNvPr id="17" name="Google Shape;59;p2">
            <a:extLst>
              <a:ext uri="{FF2B5EF4-FFF2-40B4-BE49-F238E27FC236}">
                <a16:creationId xmlns:a16="http://schemas.microsoft.com/office/drawing/2014/main" id="{666A2C45-9B52-C14E-F0F6-602646995351}"/>
              </a:ext>
            </a:extLst>
          </p:cNvPr>
          <p:cNvSpPr/>
          <p:nvPr/>
        </p:nvSpPr>
        <p:spPr>
          <a:xfrm>
            <a:off x="337223" y="1775610"/>
            <a:ext cx="1064095" cy="2815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1FA5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</a:pPr>
            <a:r>
              <a:rPr lang="en-GB" sz="1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8" name="Google Shape;60;p2">
            <a:extLst>
              <a:ext uri="{FF2B5EF4-FFF2-40B4-BE49-F238E27FC236}">
                <a16:creationId xmlns:a16="http://schemas.microsoft.com/office/drawing/2014/main" id="{AB5EEE4D-E662-D819-5C94-AAC40AD47884}"/>
              </a:ext>
            </a:extLst>
          </p:cNvPr>
          <p:cNvSpPr/>
          <p:nvPr/>
        </p:nvSpPr>
        <p:spPr>
          <a:xfrm>
            <a:off x="3194758" y="1790813"/>
            <a:ext cx="614203" cy="226566"/>
          </a:xfrm>
          <a:prstGeom prst="roundRect">
            <a:avLst>
              <a:gd name="adj" fmla="val 16667"/>
            </a:avLst>
          </a:prstGeom>
          <a:solidFill>
            <a:srgbClr val="00B050">
              <a:alpha val="27843"/>
            </a:srgbClr>
          </a:solidFill>
          <a:ln w="19050" cap="flat" cmpd="sng">
            <a:solidFill>
              <a:srgbClr val="1FA5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Methanol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" name="Google Shape;61;p2">
            <a:extLst>
              <a:ext uri="{FF2B5EF4-FFF2-40B4-BE49-F238E27FC236}">
                <a16:creationId xmlns:a16="http://schemas.microsoft.com/office/drawing/2014/main" id="{696E734D-721E-9ED6-340B-079496C11B5B}"/>
              </a:ext>
            </a:extLst>
          </p:cNvPr>
          <p:cNvSpPr/>
          <p:nvPr/>
        </p:nvSpPr>
        <p:spPr>
          <a:xfrm>
            <a:off x="1585817" y="2103670"/>
            <a:ext cx="635646" cy="226566"/>
          </a:xfrm>
          <a:prstGeom prst="roundRect">
            <a:avLst>
              <a:gd name="adj" fmla="val 16667"/>
            </a:avLst>
          </a:prstGeom>
          <a:solidFill>
            <a:srgbClr val="00B050">
              <a:alpha val="27843"/>
            </a:srgbClr>
          </a:solidFill>
          <a:ln w="19050" cap="flat" cmpd="sng">
            <a:solidFill>
              <a:srgbClr val="1FA5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Shipping*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9" name="Google Shape;62;p2">
            <a:extLst>
              <a:ext uri="{FF2B5EF4-FFF2-40B4-BE49-F238E27FC236}">
                <a16:creationId xmlns:a16="http://schemas.microsoft.com/office/drawing/2014/main" id="{C3264885-FEBA-8235-862B-EBFCA4B75E41}"/>
              </a:ext>
            </a:extLst>
          </p:cNvPr>
          <p:cNvSpPr/>
          <p:nvPr/>
        </p:nvSpPr>
        <p:spPr>
          <a:xfrm>
            <a:off x="5216746" y="2415055"/>
            <a:ext cx="1677346" cy="226566"/>
          </a:xfrm>
          <a:prstGeom prst="roundRect">
            <a:avLst>
              <a:gd name="adj" fmla="val 16667"/>
            </a:avLst>
          </a:prstGeom>
          <a:solidFill>
            <a:srgbClr val="00B050">
              <a:alpha val="27843"/>
            </a:srgbClr>
          </a:solidFill>
          <a:ln w="19050" cap="flat" cmpd="sng">
            <a:solidFill>
              <a:srgbClr val="1FA5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Vintage and Muscle Cars**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0" name="Google Shape;63;p2">
            <a:extLst>
              <a:ext uri="{FF2B5EF4-FFF2-40B4-BE49-F238E27FC236}">
                <a16:creationId xmlns:a16="http://schemas.microsoft.com/office/drawing/2014/main" id="{7508EEA2-1221-D2E4-45FE-716F292821AE}"/>
              </a:ext>
            </a:extLst>
          </p:cNvPr>
          <p:cNvSpPr/>
          <p:nvPr/>
        </p:nvSpPr>
        <p:spPr>
          <a:xfrm>
            <a:off x="5563065" y="3391955"/>
            <a:ext cx="746164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Light trucks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2" name="Google Shape;64;p2">
            <a:extLst>
              <a:ext uri="{FF2B5EF4-FFF2-40B4-BE49-F238E27FC236}">
                <a16:creationId xmlns:a16="http://schemas.microsoft.com/office/drawing/2014/main" id="{6F3B25CD-9BA4-757E-90F4-3B7B539DBEA3}"/>
              </a:ext>
            </a:extLst>
          </p:cNvPr>
          <p:cNvSpPr/>
          <p:nvPr/>
        </p:nvSpPr>
        <p:spPr>
          <a:xfrm>
            <a:off x="2235620" y="3977236"/>
            <a:ext cx="2201742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Mid/Low-Temperature Industrial Heat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4" name="Google Shape;65;p2">
            <a:extLst>
              <a:ext uri="{FF2B5EF4-FFF2-40B4-BE49-F238E27FC236}">
                <a16:creationId xmlns:a16="http://schemas.microsoft.com/office/drawing/2014/main" id="{1D9D137A-BF93-A58F-B85A-6D6F749BD56C}"/>
              </a:ext>
            </a:extLst>
          </p:cNvPr>
          <p:cNvSpPr/>
          <p:nvPr/>
        </p:nvSpPr>
        <p:spPr>
          <a:xfrm>
            <a:off x="4517300" y="3977236"/>
            <a:ext cx="1101901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Domestic Heating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" name="Google Shape;66;p2">
            <a:extLst>
              <a:ext uri="{FF2B5EF4-FFF2-40B4-BE49-F238E27FC236}">
                <a16:creationId xmlns:a16="http://schemas.microsoft.com/office/drawing/2014/main" id="{062C3B11-12EE-3E04-2D01-B1054CBE181A}"/>
              </a:ext>
            </a:extLst>
          </p:cNvPr>
          <p:cNvSpPr/>
          <p:nvPr/>
        </p:nvSpPr>
        <p:spPr>
          <a:xfrm>
            <a:off x="3889021" y="1790813"/>
            <a:ext cx="907454" cy="226566"/>
          </a:xfrm>
          <a:prstGeom prst="roundRect">
            <a:avLst>
              <a:gd name="adj" fmla="val 16667"/>
            </a:avLst>
          </a:prstGeom>
          <a:solidFill>
            <a:srgbClr val="990000">
              <a:alpha val="43921"/>
            </a:srgbClr>
          </a:solidFill>
          <a:ln w="19050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Hydrocracking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7" name="Google Shape;67;p2">
            <a:extLst>
              <a:ext uri="{FF2B5EF4-FFF2-40B4-BE49-F238E27FC236}">
                <a16:creationId xmlns:a16="http://schemas.microsoft.com/office/drawing/2014/main" id="{15BF9939-E661-947B-35E9-69F9E506D213}"/>
              </a:ext>
            </a:extLst>
          </p:cNvPr>
          <p:cNvSpPr/>
          <p:nvPr/>
        </p:nvSpPr>
        <p:spPr>
          <a:xfrm>
            <a:off x="4868588" y="1790813"/>
            <a:ext cx="1043077" cy="226566"/>
          </a:xfrm>
          <a:prstGeom prst="roundRect">
            <a:avLst>
              <a:gd name="adj" fmla="val 16667"/>
            </a:avLst>
          </a:prstGeom>
          <a:solidFill>
            <a:srgbClr val="990000">
              <a:alpha val="43921"/>
            </a:srgbClr>
          </a:solidFill>
          <a:ln w="19050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Desulphurisation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8" name="Google Shape;68;p2">
            <a:extLst>
              <a:ext uri="{FF2B5EF4-FFF2-40B4-BE49-F238E27FC236}">
                <a16:creationId xmlns:a16="http://schemas.microsoft.com/office/drawing/2014/main" id="{1B8E595A-167E-4C0E-BBAE-970808756038}"/>
              </a:ext>
            </a:extLst>
          </p:cNvPr>
          <p:cNvSpPr/>
          <p:nvPr/>
        </p:nvSpPr>
        <p:spPr>
          <a:xfrm>
            <a:off x="2166392" y="1790813"/>
            <a:ext cx="948305" cy="226566"/>
          </a:xfrm>
          <a:prstGeom prst="roundRect">
            <a:avLst>
              <a:gd name="adj" fmla="val 16667"/>
            </a:avLst>
          </a:prstGeom>
          <a:solidFill>
            <a:srgbClr val="990000">
              <a:alpha val="43921"/>
            </a:srgbClr>
          </a:solidFill>
          <a:ln w="19050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Hydrogenation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9" name="Google Shape;69;p2">
            <a:extLst>
              <a:ext uri="{FF2B5EF4-FFF2-40B4-BE49-F238E27FC236}">
                <a16:creationId xmlns:a16="http://schemas.microsoft.com/office/drawing/2014/main" id="{F19B2EC5-66E4-5162-1440-B3154484F448}"/>
              </a:ext>
            </a:extLst>
          </p:cNvPr>
          <p:cNvSpPr/>
          <p:nvPr/>
        </p:nvSpPr>
        <p:spPr>
          <a:xfrm>
            <a:off x="3083029" y="3393791"/>
            <a:ext cx="1513876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Remote and Rural Trains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0" name="Google Shape;70;p2">
            <a:extLst>
              <a:ext uri="{FF2B5EF4-FFF2-40B4-BE49-F238E27FC236}">
                <a16:creationId xmlns:a16="http://schemas.microsoft.com/office/drawing/2014/main" id="{33DC23BA-3961-753B-61E5-3618006F7849}"/>
              </a:ext>
            </a:extLst>
          </p:cNvPr>
          <p:cNvSpPr/>
          <p:nvPr/>
        </p:nvSpPr>
        <p:spPr>
          <a:xfrm>
            <a:off x="2160111" y="3393791"/>
            <a:ext cx="853532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Light Aviation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1" name="Google Shape;71;p2">
            <a:extLst>
              <a:ext uri="{FF2B5EF4-FFF2-40B4-BE49-F238E27FC236}">
                <a16:creationId xmlns:a16="http://schemas.microsoft.com/office/drawing/2014/main" id="{C8C7A762-076F-0575-D8CE-86D3AC23A363}"/>
              </a:ext>
            </a:extLst>
          </p:cNvPr>
          <p:cNvSpPr/>
          <p:nvPr/>
        </p:nvSpPr>
        <p:spPr>
          <a:xfrm>
            <a:off x="4666291" y="3395267"/>
            <a:ext cx="827388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Local Ferries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5" name="Google Shape;72;p2">
            <a:extLst>
              <a:ext uri="{FF2B5EF4-FFF2-40B4-BE49-F238E27FC236}">
                <a16:creationId xmlns:a16="http://schemas.microsoft.com/office/drawing/2014/main" id="{4FC45656-AC25-882E-5FAB-A425F5D63523}"/>
              </a:ext>
            </a:extLst>
          </p:cNvPr>
          <p:cNvSpPr/>
          <p:nvPr/>
        </p:nvSpPr>
        <p:spPr>
          <a:xfrm>
            <a:off x="6963022" y="2413286"/>
            <a:ext cx="1106803" cy="226566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1905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Biogas Upgrading</a:t>
            </a:r>
            <a:endParaRPr sz="1400" b="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73;p2">
            <a:extLst>
              <a:ext uri="{FF2B5EF4-FFF2-40B4-BE49-F238E27FC236}">
                <a16:creationId xmlns:a16="http://schemas.microsoft.com/office/drawing/2014/main" id="{860A8D41-84F5-3F3D-4893-BFEFCF3C296B}"/>
              </a:ext>
            </a:extLst>
          </p:cNvPr>
          <p:cNvSpPr/>
          <p:nvPr/>
        </p:nvSpPr>
        <p:spPr>
          <a:xfrm>
            <a:off x="2290899" y="2103670"/>
            <a:ext cx="846996" cy="226566"/>
          </a:xfrm>
          <a:prstGeom prst="roundRect">
            <a:avLst>
              <a:gd name="adj" fmla="val 16667"/>
            </a:avLst>
          </a:prstGeom>
          <a:solidFill>
            <a:srgbClr val="00B050">
              <a:alpha val="27843"/>
            </a:srgbClr>
          </a:solidFill>
          <a:ln w="19050" cap="flat" cmpd="sng">
            <a:solidFill>
              <a:srgbClr val="1FA5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Jet Aviation**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7" name="Google Shape;74;p2">
            <a:extLst>
              <a:ext uri="{FF2B5EF4-FFF2-40B4-BE49-F238E27FC236}">
                <a16:creationId xmlns:a16="http://schemas.microsoft.com/office/drawing/2014/main" id="{E84E1812-F1B7-45D4-ACC6-35FCAB31552D}"/>
              </a:ext>
            </a:extLst>
          </p:cNvPr>
          <p:cNvSpPr/>
          <p:nvPr/>
        </p:nvSpPr>
        <p:spPr>
          <a:xfrm>
            <a:off x="337223" y="2090125"/>
            <a:ext cx="1180963" cy="2815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</a:pPr>
            <a:r>
              <a:rPr lang="en-GB" sz="1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8" name="Google Shape;75;p2">
            <a:extLst>
              <a:ext uri="{FF2B5EF4-FFF2-40B4-BE49-F238E27FC236}">
                <a16:creationId xmlns:a16="http://schemas.microsoft.com/office/drawing/2014/main" id="{8CB457E9-3F24-17F0-364C-C75B1A30E0A2}"/>
              </a:ext>
            </a:extLst>
          </p:cNvPr>
          <p:cNvSpPr/>
          <p:nvPr/>
        </p:nvSpPr>
        <p:spPr>
          <a:xfrm>
            <a:off x="337222" y="2404640"/>
            <a:ext cx="1298616" cy="2815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BCD0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</a:pPr>
            <a:r>
              <a:rPr lang="en-GB" sz="1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9" name="Google Shape;76;p2">
            <a:extLst>
              <a:ext uri="{FF2B5EF4-FFF2-40B4-BE49-F238E27FC236}">
                <a16:creationId xmlns:a16="http://schemas.microsoft.com/office/drawing/2014/main" id="{2C6F7413-0B35-4BA0-1ABC-25D90F261263}"/>
              </a:ext>
            </a:extLst>
          </p:cNvPr>
          <p:cNvSpPr/>
          <p:nvPr/>
        </p:nvSpPr>
        <p:spPr>
          <a:xfrm>
            <a:off x="337223" y="2719155"/>
            <a:ext cx="1421283" cy="2815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F5E92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</a:pPr>
            <a:r>
              <a:rPr lang="en-GB" sz="1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0" name="Google Shape;77;p2">
            <a:extLst>
              <a:ext uri="{FF2B5EF4-FFF2-40B4-BE49-F238E27FC236}">
                <a16:creationId xmlns:a16="http://schemas.microsoft.com/office/drawing/2014/main" id="{972C1171-32D9-0E77-11D0-A0F1FBA3F2A0}"/>
              </a:ext>
            </a:extLst>
          </p:cNvPr>
          <p:cNvSpPr/>
          <p:nvPr/>
        </p:nvSpPr>
        <p:spPr>
          <a:xfrm>
            <a:off x="337223" y="3033670"/>
            <a:ext cx="1557367" cy="2815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F9B61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</a:pPr>
            <a:r>
              <a:rPr lang="en-GB" sz="1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1" name="Google Shape;78;p2">
            <a:extLst>
              <a:ext uri="{FF2B5EF4-FFF2-40B4-BE49-F238E27FC236}">
                <a16:creationId xmlns:a16="http://schemas.microsoft.com/office/drawing/2014/main" id="{CA93BEED-D7D6-4E01-488A-CCF3B206EBB2}"/>
              </a:ext>
            </a:extLst>
          </p:cNvPr>
          <p:cNvSpPr/>
          <p:nvPr/>
        </p:nvSpPr>
        <p:spPr>
          <a:xfrm>
            <a:off x="7639796" y="3391955"/>
            <a:ext cx="355069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UPS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2" name="Google Shape;79;p2">
            <a:extLst>
              <a:ext uri="{FF2B5EF4-FFF2-40B4-BE49-F238E27FC236}">
                <a16:creationId xmlns:a16="http://schemas.microsoft.com/office/drawing/2014/main" id="{3E65DEEA-A3A2-6700-7770-D1F463CF95E2}"/>
              </a:ext>
            </a:extLst>
          </p:cNvPr>
          <p:cNvSpPr/>
          <p:nvPr/>
        </p:nvSpPr>
        <p:spPr>
          <a:xfrm>
            <a:off x="3393843" y="2420376"/>
            <a:ext cx="1758271" cy="226566"/>
          </a:xfrm>
          <a:prstGeom prst="roundRect">
            <a:avLst>
              <a:gd name="adj" fmla="val 16667"/>
            </a:avLst>
          </a:prstGeom>
          <a:solidFill>
            <a:srgbClr val="00B050">
              <a:alpha val="27843"/>
            </a:srgbClr>
          </a:solidFill>
          <a:ln w="19050" cap="flat" cmpd="sng">
            <a:solidFill>
              <a:srgbClr val="1FA5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Non-Road Mobile Machinery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3" name="Google Shape;80;p2">
            <a:extLst>
              <a:ext uri="{FF2B5EF4-FFF2-40B4-BE49-F238E27FC236}">
                <a16:creationId xmlns:a16="http://schemas.microsoft.com/office/drawing/2014/main" id="{316E8780-6834-6BC2-8762-9F3906C35A72}"/>
              </a:ext>
            </a:extLst>
          </p:cNvPr>
          <p:cNvSpPr/>
          <p:nvPr/>
        </p:nvSpPr>
        <p:spPr>
          <a:xfrm>
            <a:off x="1765159" y="2420376"/>
            <a:ext cx="1564051" cy="226566"/>
          </a:xfrm>
          <a:prstGeom prst="roundRect">
            <a:avLst>
              <a:gd name="adj" fmla="val 16667"/>
            </a:avLst>
          </a:prstGeom>
          <a:solidFill>
            <a:srgbClr val="00B050">
              <a:alpha val="27843"/>
            </a:srgbClr>
          </a:solidFill>
          <a:ln w="19050" cap="flat" cmpd="sng">
            <a:solidFill>
              <a:srgbClr val="1FA5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Coastal and river vessels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4" name="Google Shape;81;p2">
            <a:extLst>
              <a:ext uri="{FF2B5EF4-FFF2-40B4-BE49-F238E27FC236}">
                <a16:creationId xmlns:a16="http://schemas.microsoft.com/office/drawing/2014/main" id="{3FF6515A-6872-2FA5-2C14-B6E3B1750AD1}"/>
              </a:ext>
            </a:extLst>
          </p:cNvPr>
          <p:cNvSpPr/>
          <p:nvPr/>
        </p:nvSpPr>
        <p:spPr>
          <a:xfrm>
            <a:off x="1499654" y="1790813"/>
            <a:ext cx="586676" cy="226566"/>
          </a:xfrm>
          <a:prstGeom prst="roundRect">
            <a:avLst>
              <a:gd name="adj" fmla="val 16667"/>
            </a:avLst>
          </a:prstGeom>
          <a:solidFill>
            <a:srgbClr val="990000">
              <a:alpha val="43921"/>
            </a:srgbClr>
          </a:solidFill>
          <a:ln w="19050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Fertiliser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5" name="Google Shape;82;p2">
            <a:extLst>
              <a:ext uri="{FF2B5EF4-FFF2-40B4-BE49-F238E27FC236}">
                <a16:creationId xmlns:a16="http://schemas.microsoft.com/office/drawing/2014/main" id="{D96B8CC5-FA34-9ABA-5463-96985725B89A}"/>
              </a:ext>
            </a:extLst>
          </p:cNvPr>
          <p:cNvSpPr/>
          <p:nvPr/>
        </p:nvSpPr>
        <p:spPr>
          <a:xfrm>
            <a:off x="4967648" y="1197430"/>
            <a:ext cx="1129679" cy="226566"/>
          </a:xfrm>
          <a:prstGeom prst="roundRect">
            <a:avLst>
              <a:gd name="adj" fmla="val 16667"/>
            </a:avLst>
          </a:prstGeom>
          <a:solidFill>
            <a:srgbClr val="990000">
              <a:alpha val="43921"/>
            </a:srgbClr>
          </a:solidFill>
          <a:ln w="19050" cap="flat" cmpd="sng">
            <a:solidFill>
              <a:srgbClr val="99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real alternative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6" name="Google Shape;83;p2">
            <a:extLst>
              <a:ext uri="{FF2B5EF4-FFF2-40B4-BE49-F238E27FC236}">
                <a16:creationId xmlns:a16="http://schemas.microsoft.com/office/drawing/2014/main" id="{9A86E1EC-3BE7-A8BF-312E-3BE837743FCB}"/>
              </a:ext>
            </a:extLst>
          </p:cNvPr>
          <p:cNvSpPr/>
          <p:nvPr/>
        </p:nvSpPr>
        <p:spPr>
          <a:xfrm>
            <a:off x="7376263" y="1197430"/>
            <a:ext cx="992422" cy="226566"/>
          </a:xfrm>
          <a:prstGeom prst="roundRect">
            <a:avLst>
              <a:gd name="adj" fmla="val 16667"/>
            </a:avLst>
          </a:prstGeom>
          <a:solidFill>
            <a:srgbClr val="00B050">
              <a:alpha val="27843"/>
            </a:srgbClr>
          </a:solidFill>
          <a:ln w="19050" cap="flat" cmpd="sng">
            <a:solidFill>
              <a:srgbClr val="1FA5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Biomass/biogas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7" name="Google Shape;84;p2">
            <a:extLst>
              <a:ext uri="{FF2B5EF4-FFF2-40B4-BE49-F238E27FC236}">
                <a16:creationId xmlns:a16="http://schemas.microsoft.com/office/drawing/2014/main" id="{E3BDFBA8-797E-8A3C-8D13-8224E23F0A02}"/>
              </a:ext>
            </a:extLst>
          </p:cNvPr>
          <p:cNvSpPr/>
          <p:nvPr/>
        </p:nvSpPr>
        <p:spPr>
          <a:xfrm>
            <a:off x="8430061" y="1197430"/>
            <a:ext cx="410642" cy="226566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1905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8" name="Google Shape;85;p2">
            <a:extLst>
              <a:ext uri="{FF2B5EF4-FFF2-40B4-BE49-F238E27FC236}">
                <a16:creationId xmlns:a16="http://schemas.microsoft.com/office/drawing/2014/main" id="{9E3290DD-881A-59DC-62EE-7CC44661EC27}"/>
              </a:ext>
            </a:extLst>
          </p:cNvPr>
          <p:cNvSpPr/>
          <p:nvPr/>
        </p:nvSpPr>
        <p:spPr>
          <a:xfrm>
            <a:off x="6158702" y="1197430"/>
            <a:ext cx="1156187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Electricity/batteries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9" name="Google Shape;86;p2">
            <a:extLst>
              <a:ext uri="{FF2B5EF4-FFF2-40B4-BE49-F238E27FC236}">
                <a16:creationId xmlns:a16="http://schemas.microsoft.com/office/drawing/2014/main" id="{D7FCF03A-837B-3A04-05A4-10328E5C8116}"/>
              </a:ext>
            </a:extLst>
          </p:cNvPr>
          <p:cNvSpPr txBox="1"/>
          <p:nvPr/>
        </p:nvSpPr>
        <p:spPr>
          <a:xfrm>
            <a:off x="4411592" y="1164800"/>
            <a:ext cx="46166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800"/>
            </a:pPr>
            <a:r>
              <a:rPr lang="en-GB" sz="1800" b="0" ker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Key: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0" name="Google Shape;87;p2">
            <a:extLst>
              <a:ext uri="{FF2B5EF4-FFF2-40B4-BE49-F238E27FC236}">
                <a16:creationId xmlns:a16="http://schemas.microsoft.com/office/drawing/2014/main" id="{15907A11-E7A8-0AC2-3CC2-5F88C088812B}"/>
              </a:ext>
            </a:extLst>
          </p:cNvPr>
          <p:cNvSpPr/>
          <p:nvPr/>
        </p:nvSpPr>
        <p:spPr>
          <a:xfrm>
            <a:off x="4518734" y="2103670"/>
            <a:ext cx="383902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3921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Steel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1" name="Google Shape;88;p2">
            <a:extLst>
              <a:ext uri="{FF2B5EF4-FFF2-40B4-BE49-F238E27FC236}">
                <a16:creationId xmlns:a16="http://schemas.microsoft.com/office/drawing/2014/main" id="{73CDD6A1-B947-7702-7B79-9424D4089186}"/>
              </a:ext>
            </a:extLst>
          </p:cNvPr>
          <p:cNvSpPr/>
          <p:nvPr/>
        </p:nvSpPr>
        <p:spPr>
          <a:xfrm>
            <a:off x="4972070" y="2103670"/>
            <a:ext cx="1761508" cy="226566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1905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Long Duration Grid Balancing</a:t>
            </a:r>
            <a:endParaRPr sz="1000" b="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2" name="Google Shape;89;p2">
            <a:extLst>
              <a:ext uri="{FF2B5EF4-FFF2-40B4-BE49-F238E27FC236}">
                <a16:creationId xmlns:a16="http://schemas.microsoft.com/office/drawing/2014/main" id="{0D75C083-ECE9-3414-818B-95CCCC18424A}"/>
              </a:ext>
            </a:extLst>
          </p:cNvPr>
          <p:cNvSpPr/>
          <p:nvPr/>
        </p:nvSpPr>
        <p:spPr>
          <a:xfrm>
            <a:off x="3207332" y="2103670"/>
            <a:ext cx="1241967" cy="226566"/>
          </a:xfrm>
          <a:prstGeom prst="roundRect">
            <a:avLst>
              <a:gd name="adj" fmla="val 16667"/>
            </a:avLst>
          </a:prstGeom>
          <a:solidFill>
            <a:srgbClr val="00B050">
              <a:alpha val="27843"/>
            </a:srgbClr>
          </a:solidFill>
          <a:ln w="19050" cap="flat" cmpd="sng">
            <a:solidFill>
              <a:srgbClr val="1FA5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Chemical Feedstock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3" name="Google Shape;91;p2">
            <a:extLst>
              <a:ext uri="{FF2B5EF4-FFF2-40B4-BE49-F238E27FC236}">
                <a16:creationId xmlns:a16="http://schemas.microsoft.com/office/drawing/2014/main" id="{21CE174F-1177-FC04-3889-429E1D3D43D7}"/>
              </a:ext>
            </a:extLst>
          </p:cNvPr>
          <p:cNvSpPr/>
          <p:nvPr/>
        </p:nvSpPr>
        <p:spPr>
          <a:xfrm>
            <a:off x="337222" y="3347953"/>
            <a:ext cx="1646490" cy="272404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EF712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</a:pPr>
            <a:r>
              <a:rPr lang="en-GB" sz="1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4" name="Google Shape;92;p2">
            <a:extLst>
              <a:ext uri="{FF2B5EF4-FFF2-40B4-BE49-F238E27FC236}">
                <a16:creationId xmlns:a16="http://schemas.microsoft.com/office/drawing/2014/main" id="{97A59D4F-1BAC-B0C9-D66E-103495EB5EBD}"/>
              </a:ext>
            </a:extLst>
          </p:cNvPr>
          <p:cNvSpPr txBox="1"/>
          <p:nvPr/>
        </p:nvSpPr>
        <p:spPr>
          <a:xfrm>
            <a:off x="230849" y="1298223"/>
            <a:ext cx="128240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800"/>
            </a:pPr>
            <a:r>
              <a:rPr lang="en-GB" sz="1800" b="0" ker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Unavoidable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5" name="Google Shape;93;p2">
            <a:extLst>
              <a:ext uri="{FF2B5EF4-FFF2-40B4-BE49-F238E27FC236}">
                <a16:creationId xmlns:a16="http://schemas.microsoft.com/office/drawing/2014/main" id="{03385DFB-DB88-1C2D-E94B-D59704901FB0}"/>
              </a:ext>
            </a:extLst>
          </p:cNvPr>
          <p:cNvSpPr txBox="1"/>
          <p:nvPr/>
        </p:nvSpPr>
        <p:spPr>
          <a:xfrm>
            <a:off x="1347018" y="4348070"/>
            <a:ext cx="146193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800"/>
            </a:pPr>
            <a:r>
              <a:rPr lang="en-GB" sz="1800" b="0" kern="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Uncompetitive</a:t>
            </a:r>
            <a:endParaRPr sz="1400" b="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6" name="Google Shape;94;p2">
            <a:extLst>
              <a:ext uri="{FF2B5EF4-FFF2-40B4-BE49-F238E27FC236}">
                <a16:creationId xmlns:a16="http://schemas.microsoft.com/office/drawing/2014/main" id="{3CB70262-E58A-E6E8-ED5F-F1C77EA6BA94}"/>
              </a:ext>
            </a:extLst>
          </p:cNvPr>
          <p:cNvSpPr/>
          <p:nvPr/>
        </p:nvSpPr>
        <p:spPr>
          <a:xfrm>
            <a:off x="6378615" y="3391955"/>
            <a:ext cx="1191794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Bulk Power Imports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7" name="Google Shape;95;p2">
            <a:extLst>
              <a:ext uri="{FF2B5EF4-FFF2-40B4-BE49-F238E27FC236}">
                <a16:creationId xmlns:a16="http://schemas.microsoft.com/office/drawing/2014/main" id="{A06BEC48-7088-F62B-8637-A3287A9325A9}"/>
              </a:ext>
            </a:extLst>
          </p:cNvPr>
          <p:cNvSpPr/>
          <p:nvPr/>
        </p:nvSpPr>
        <p:spPr>
          <a:xfrm>
            <a:off x="5699137" y="3977236"/>
            <a:ext cx="2738498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Generation Using Non-Stored Hydrogen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8" name="Google Shape;96;p2">
            <a:extLst>
              <a:ext uri="{FF2B5EF4-FFF2-40B4-BE49-F238E27FC236}">
                <a16:creationId xmlns:a16="http://schemas.microsoft.com/office/drawing/2014/main" id="{77E1FF4E-6802-942C-6A1B-B54253404535}"/>
              </a:ext>
            </a:extLst>
          </p:cNvPr>
          <p:cNvSpPr/>
          <p:nvPr/>
        </p:nvSpPr>
        <p:spPr>
          <a:xfrm>
            <a:off x="337223" y="3649667"/>
            <a:ext cx="1822889" cy="624106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E61B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</a:pPr>
            <a:r>
              <a:rPr lang="en-GB" sz="1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9" name="Google Shape;98;p2">
            <a:extLst>
              <a:ext uri="{FF2B5EF4-FFF2-40B4-BE49-F238E27FC236}">
                <a16:creationId xmlns:a16="http://schemas.microsoft.com/office/drawing/2014/main" id="{05C0F761-4B17-EE3E-DB75-2A023A33E036}"/>
              </a:ext>
            </a:extLst>
          </p:cNvPr>
          <p:cNvSpPr/>
          <p:nvPr/>
        </p:nvSpPr>
        <p:spPr>
          <a:xfrm>
            <a:off x="1874488" y="2740929"/>
            <a:ext cx="2112724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Long Distance Trucks and Coaches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0" name="Google Shape;99;p2">
            <a:extLst>
              <a:ext uri="{FF2B5EF4-FFF2-40B4-BE49-F238E27FC236}">
                <a16:creationId xmlns:a16="http://schemas.microsoft.com/office/drawing/2014/main" id="{6B62AE86-B7C7-A66E-3332-02552F3C0F7C}"/>
              </a:ext>
            </a:extLst>
          </p:cNvPr>
          <p:cNvSpPr/>
          <p:nvPr/>
        </p:nvSpPr>
        <p:spPr>
          <a:xfrm>
            <a:off x="4060123" y="2740929"/>
            <a:ext cx="1986480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High-Temperature Industrial Heat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1" name="Google Shape;100;p2">
            <a:extLst>
              <a:ext uri="{FF2B5EF4-FFF2-40B4-BE49-F238E27FC236}">
                <a16:creationId xmlns:a16="http://schemas.microsoft.com/office/drawing/2014/main" id="{5F989BD8-12A2-9486-FB30-59B0C564A448}"/>
              </a:ext>
            </a:extLst>
          </p:cNvPr>
          <p:cNvSpPr/>
          <p:nvPr/>
        </p:nvSpPr>
        <p:spPr>
          <a:xfrm>
            <a:off x="6119514" y="2740929"/>
            <a:ext cx="731318" cy="226566"/>
          </a:xfrm>
          <a:prstGeom prst="roundRect">
            <a:avLst>
              <a:gd name="adj" fmla="val 16667"/>
            </a:avLst>
          </a:prstGeom>
          <a:solidFill>
            <a:srgbClr val="00B050">
              <a:alpha val="27843"/>
            </a:srgbClr>
          </a:solidFill>
          <a:ln w="19050" cap="flat" cmpd="sng">
            <a:solidFill>
              <a:srgbClr val="54B1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Generators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2" name="Google Shape;101;p2">
            <a:extLst>
              <a:ext uri="{FF2B5EF4-FFF2-40B4-BE49-F238E27FC236}">
                <a16:creationId xmlns:a16="http://schemas.microsoft.com/office/drawing/2014/main" id="{6C7AD49E-AC95-BEF7-F952-E41D5CFB02A1}"/>
              </a:ext>
            </a:extLst>
          </p:cNvPr>
          <p:cNvSpPr/>
          <p:nvPr/>
        </p:nvSpPr>
        <p:spPr>
          <a:xfrm>
            <a:off x="3076132" y="3066181"/>
            <a:ext cx="1429714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Commercial Heating***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3" name="Google Shape;102;p2">
            <a:extLst>
              <a:ext uri="{FF2B5EF4-FFF2-40B4-BE49-F238E27FC236}">
                <a16:creationId xmlns:a16="http://schemas.microsoft.com/office/drawing/2014/main" id="{A2241CDF-CC51-5D13-8839-2AE738281485}"/>
              </a:ext>
            </a:extLst>
          </p:cNvPr>
          <p:cNvSpPr/>
          <p:nvPr/>
        </p:nvSpPr>
        <p:spPr>
          <a:xfrm>
            <a:off x="4582968" y="3066181"/>
            <a:ext cx="775856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Island Grids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4" name="Google Shape;103;p2">
            <a:extLst>
              <a:ext uri="{FF2B5EF4-FFF2-40B4-BE49-F238E27FC236}">
                <a16:creationId xmlns:a16="http://schemas.microsoft.com/office/drawing/2014/main" id="{60EA302E-FD48-EB40-3CC0-ABAE3CC214C5}"/>
              </a:ext>
            </a:extLst>
          </p:cNvPr>
          <p:cNvSpPr/>
          <p:nvPr/>
        </p:nvSpPr>
        <p:spPr>
          <a:xfrm>
            <a:off x="5435946" y="3066181"/>
            <a:ext cx="1784167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 Duration Grid Balancing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5" name="Google Shape;104;p2">
            <a:extLst>
              <a:ext uri="{FF2B5EF4-FFF2-40B4-BE49-F238E27FC236}">
                <a16:creationId xmlns:a16="http://schemas.microsoft.com/office/drawing/2014/main" id="{B4E6CA0C-891F-4E41-F034-AE470E2F538E}"/>
              </a:ext>
            </a:extLst>
          </p:cNvPr>
          <p:cNvSpPr/>
          <p:nvPr/>
        </p:nvSpPr>
        <p:spPr>
          <a:xfrm>
            <a:off x="1983712" y="3066181"/>
            <a:ext cx="1015298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Regional Trucks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6" name="Google Shape;105;p2">
            <a:extLst>
              <a:ext uri="{FF2B5EF4-FFF2-40B4-BE49-F238E27FC236}">
                <a16:creationId xmlns:a16="http://schemas.microsoft.com/office/drawing/2014/main" id="{FC37D62D-51CF-FABD-35CE-6832DE0CB3AC}"/>
              </a:ext>
            </a:extLst>
          </p:cNvPr>
          <p:cNvSpPr txBox="1"/>
          <p:nvPr/>
        </p:nvSpPr>
        <p:spPr>
          <a:xfrm>
            <a:off x="338667" y="4685920"/>
            <a:ext cx="7037596" cy="31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7654A3"/>
              </a:buClr>
              <a:buSzPts val="900"/>
            </a:pPr>
            <a:r>
              <a:rPr lang="en-GB" sz="1400" b="0" i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*As ammonia or methanol   **As e-fuel or PBTL   ***As hybrid system</a:t>
            </a:r>
            <a:endParaRPr sz="2400" b="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7" name="Google Shape;107;p2">
            <a:extLst>
              <a:ext uri="{FF2B5EF4-FFF2-40B4-BE49-F238E27FC236}">
                <a16:creationId xmlns:a16="http://schemas.microsoft.com/office/drawing/2014/main" id="{35508DFD-A06B-32A1-1632-C035044A8390}"/>
              </a:ext>
            </a:extLst>
          </p:cNvPr>
          <p:cNvSpPr/>
          <p:nvPr/>
        </p:nvSpPr>
        <p:spPr>
          <a:xfrm>
            <a:off x="3749396" y="3702105"/>
            <a:ext cx="1521970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Urban Delivery and Taxis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8" name="Google Shape;108;p2">
            <a:extLst>
              <a:ext uri="{FF2B5EF4-FFF2-40B4-BE49-F238E27FC236}">
                <a16:creationId xmlns:a16="http://schemas.microsoft.com/office/drawing/2014/main" id="{27AFF2BC-E8E5-CC58-2F6B-66819FD0D80E}"/>
              </a:ext>
            </a:extLst>
          </p:cNvPr>
          <p:cNvSpPr/>
          <p:nvPr/>
        </p:nvSpPr>
        <p:spPr>
          <a:xfrm>
            <a:off x="6953753" y="3702105"/>
            <a:ext cx="797976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Bulk e-Fuels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9" name="Google Shape;109;p2">
            <a:extLst>
              <a:ext uri="{FF2B5EF4-FFF2-40B4-BE49-F238E27FC236}">
                <a16:creationId xmlns:a16="http://schemas.microsoft.com/office/drawing/2014/main" id="{B481440A-8005-C0D2-E169-2871C352361D}"/>
              </a:ext>
            </a:extLst>
          </p:cNvPr>
          <p:cNvSpPr/>
          <p:nvPr/>
        </p:nvSpPr>
        <p:spPr>
          <a:xfrm>
            <a:off x="5344223" y="3702105"/>
            <a:ext cx="1100267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and 3-Wheelers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0" name="Google Shape;110;p2">
            <a:extLst>
              <a:ext uri="{FF2B5EF4-FFF2-40B4-BE49-F238E27FC236}">
                <a16:creationId xmlns:a16="http://schemas.microsoft.com/office/drawing/2014/main" id="{708291F1-355E-7D2F-D96E-D54E87B18FA4}"/>
              </a:ext>
            </a:extLst>
          </p:cNvPr>
          <p:cNvSpPr/>
          <p:nvPr/>
        </p:nvSpPr>
        <p:spPr>
          <a:xfrm>
            <a:off x="2235496" y="3702105"/>
            <a:ext cx="1441044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Metro Trains and Buses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1" name="Google Shape;111;p2">
            <a:extLst>
              <a:ext uri="{FF2B5EF4-FFF2-40B4-BE49-F238E27FC236}">
                <a16:creationId xmlns:a16="http://schemas.microsoft.com/office/drawing/2014/main" id="{E3865D27-C50B-B881-3248-77C524BF98A5}"/>
              </a:ext>
            </a:extLst>
          </p:cNvPr>
          <p:cNvSpPr/>
          <p:nvPr/>
        </p:nvSpPr>
        <p:spPr>
          <a:xfrm>
            <a:off x="6517346" y="3702105"/>
            <a:ext cx="363550" cy="226566"/>
          </a:xfrm>
          <a:prstGeom prst="roundRect">
            <a:avLst>
              <a:gd name="adj" fmla="val 16667"/>
            </a:avLst>
          </a:prstGeom>
          <a:solidFill>
            <a:srgbClr val="F5E925">
              <a:alpha val="45882"/>
            </a:srgbClr>
          </a:solidFill>
          <a:ln w="19050" cap="flat" cmpd="sng">
            <a:solidFill>
              <a:srgbClr val="F5E9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25200" rIns="36000" bIns="25200" anchor="ctr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GB" sz="1000" b="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Cars</a:t>
            </a:r>
            <a:endParaRPr sz="1400" b="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53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cientists for Future">
  <a:themeElements>
    <a:clrScheme name="S4F">
      <a:dk1>
        <a:srgbClr val="000000"/>
      </a:dk1>
      <a:lt1>
        <a:srgbClr val="FFFFFF"/>
      </a:lt1>
      <a:dk2>
        <a:srgbClr val="20589E"/>
      </a:dk2>
      <a:lt2>
        <a:srgbClr val="CC181E"/>
      </a:lt2>
      <a:accent1>
        <a:srgbClr val="4391C6"/>
      </a:accent1>
      <a:accent2>
        <a:srgbClr val="EE6D4B"/>
      </a:accent2>
      <a:accent3>
        <a:srgbClr val="7D9D41"/>
      </a:accent3>
      <a:accent4>
        <a:srgbClr val="97629E"/>
      </a:accent4>
      <a:accent5>
        <a:srgbClr val="3A9B96"/>
      </a:accent5>
      <a:accent6>
        <a:srgbClr val="FFD04B"/>
      </a:accent6>
      <a:hlink>
        <a:srgbClr val="4391C6"/>
      </a:hlink>
      <a:folHlink>
        <a:srgbClr val="4391C6"/>
      </a:folHlink>
    </a:clrScheme>
    <a:fontScheme name="Standard">
      <a:majorFont>
        <a:latin typeface="Montserrat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800" dirty="0">
            <a:latin typeface="+mn-lt"/>
          </a:defRPr>
        </a:defPPr>
      </a:lstStyle>
    </a:spDef>
    <a:lnDef>
      <a:spPr>
        <a:ln>
          <a:solidFill>
            <a:schemeClr val="tx1">
              <a:lumMod val="65000"/>
              <a:lumOff val="35000"/>
            </a:schemeClr>
          </a:solidFill>
          <a:tailEnd type="none" w="lg" len="lg"/>
        </a:ln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indent="0" algn="ctr">
          <a:buFont typeface="Lato" panose="05000000000000000000" pitchFamily="2" charset="2"/>
          <a:buNone/>
          <a:defRPr sz="1800" b="0" dirty="0" smtClean="0">
            <a:latin typeface="+mn-lt"/>
            <a:ea typeface="Lato" panose="020F0502020204030203" pitchFamily="34" charset="0"/>
            <a:cs typeface="Lato" panose="020F050202020403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_Office-Design" id="{E673A00C-B3D0-471E-828B-EE82C8AC1282}" vid="{DF1333B3-4F11-426E-80C9-BE670E6E52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Lato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Lato"/>
        <a:font script="Hebr" typeface="Lato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Lato"/>
        <a:font script="Uigh" typeface="Microsoft Uighur"/>
        <a:font script="Geor" typeface="Sylfaen"/>
      </a:majorFont>
      <a:minorFont>
        <a:latin typeface="Lato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Lato"/>
        <a:font script="Hebr" typeface="Lato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Lato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Lato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Lato"/>
        <a:font script="Hebr" typeface="Lato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Lato"/>
        <a:font script="Uigh" typeface="Microsoft Uighur"/>
        <a:font script="Geor" typeface="Sylfaen"/>
      </a:majorFont>
      <a:minorFont>
        <a:latin typeface="Lato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Lato"/>
        <a:font script="Hebr" typeface="Lato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Lato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1757</Words>
  <Application>Microsoft Office PowerPoint</Application>
  <PresentationFormat>On-screen Show (16:10)</PresentationFormat>
  <Paragraphs>245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Montserrat</vt:lpstr>
      <vt:lpstr>Lato</vt:lpstr>
      <vt:lpstr>Calibri</vt:lpstr>
      <vt:lpstr>Scientists for Future</vt:lpstr>
      <vt:lpstr>Einsatzbereiche sauberen Wasserstoffs</vt:lpstr>
      <vt:lpstr>Einsatzbereiche sauberen Wasserstoffs (Schätzungen nach M. Liebreich 2023, Version 5.0)</vt:lpstr>
      <vt:lpstr>PowerPoint Presentation</vt:lpstr>
      <vt:lpstr>PowerPoint Presentation</vt:lpstr>
      <vt:lpstr>PowerPoint Presentation</vt:lpstr>
      <vt:lpstr>Einsatzbereiche sauberen Wasserstoffs (Schätzungen nach Michael Liebreich, Version 4.1)</vt:lpstr>
      <vt:lpstr>PowerPoint Presentation</vt:lpstr>
      <vt:lpstr>Clean Hydrogen Ladder 5.0 (Michael Liebreich) (English version, for comparison, containing additional information)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Einsatzbereiche sauberen Wasserstoffs</dc:title>
  <dc:subject>Nachhaltigkeit; Umweltschutz; Sustainability; Biodiversität; Klimaschutz</dc:subject>
  <dc:creator>Dr. Gregor Hagedorn</dc:creator>
  <cp:lastModifiedBy>Gregor Hagedorn</cp:lastModifiedBy>
  <cp:revision>71</cp:revision>
  <cp:lastPrinted>2021-07-08T23:28:18Z</cp:lastPrinted>
  <dcterms:created xsi:type="dcterms:W3CDTF">2017-10-08T22:55:52Z</dcterms:created>
  <dcterms:modified xsi:type="dcterms:W3CDTF">2024-03-07T12:00:39Z</dcterms:modified>
  <cp:category/>
</cp:coreProperties>
</file>