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0" r:id="rId4"/>
    <p:sldId id="263" r:id="rId5"/>
    <p:sldId id="264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2" autoAdjust="0"/>
    <p:restoredTop sz="94660"/>
  </p:normalViewPr>
  <p:slideViewPr>
    <p:cSldViewPr snapToGrid="0">
      <p:cViewPr varScale="1">
        <p:scale>
          <a:sx n="82" d="100"/>
          <a:sy n="82" d="100"/>
        </p:scale>
        <p:origin x="192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21AE7-5C4A-4D04-A064-054CADAA952C}" type="datetimeFigureOut">
              <a:rPr lang="sv-SE" smtClean="0"/>
              <a:t>2020-11-11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123D-5D0B-44D0-91CA-228F78E185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018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21AE7-5C4A-4D04-A064-054CADAA952C}" type="datetimeFigureOut">
              <a:rPr lang="sv-SE" smtClean="0"/>
              <a:t>2020-11-11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123D-5D0B-44D0-91CA-228F78E185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1919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21AE7-5C4A-4D04-A064-054CADAA952C}" type="datetimeFigureOut">
              <a:rPr lang="sv-SE" smtClean="0"/>
              <a:t>2020-11-11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123D-5D0B-44D0-91CA-228F78E185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5788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21AE7-5C4A-4D04-A064-054CADAA952C}" type="datetimeFigureOut">
              <a:rPr lang="sv-SE" smtClean="0"/>
              <a:t>2020-11-11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123D-5D0B-44D0-91CA-228F78E185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8399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21AE7-5C4A-4D04-A064-054CADAA952C}" type="datetimeFigureOut">
              <a:rPr lang="sv-SE" smtClean="0"/>
              <a:t>2020-11-11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123D-5D0B-44D0-91CA-228F78E185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1437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21AE7-5C4A-4D04-A064-054CADAA952C}" type="datetimeFigureOut">
              <a:rPr lang="sv-SE" smtClean="0"/>
              <a:t>2020-11-11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123D-5D0B-44D0-91CA-228F78E185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7446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21AE7-5C4A-4D04-A064-054CADAA952C}" type="datetimeFigureOut">
              <a:rPr lang="sv-SE" smtClean="0"/>
              <a:t>2020-11-11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123D-5D0B-44D0-91CA-228F78E185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1837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21AE7-5C4A-4D04-A064-054CADAA952C}" type="datetimeFigureOut">
              <a:rPr lang="sv-SE" smtClean="0"/>
              <a:t>2020-11-11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123D-5D0B-44D0-91CA-228F78E185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8970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21AE7-5C4A-4D04-A064-054CADAA952C}" type="datetimeFigureOut">
              <a:rPr lang="sv-SE" smtClean="0"/>
              <a:t>2020-11-11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123D-5D0B-44D0-91CA-228F78E185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7945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21AE7-5C4A-4D04-A064-054CADAA952C}" type="datetimeFigureOut">
              <a:rPr lang="sv-SE" smtClean="0"/>
              <a:t>2020-11-11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123D-5D0B-44D0-91CA-228F78E185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0787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21AE7-5C4A-4D04-A064-054CADAA952C}" type="datetimeFigureOut">
              <a:rPr lang="sv-SE" smtClean="0"/>
              <a:t>2020-11-11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123D-5D0B-44D0-91CA-228F78E185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397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21AE7-5C4A-4D04-A064-054CADAA952C}" type="datetimeFigureOut">
              <a:rPr lang="sv-SE" smtClean="0"/>
              <a:t>2020-11-11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1123D-5D0B-44D0-91CA-228F78E185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7578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932" y="514350"/>
            <a:ext cx="10780168" cy="6048769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 </a:t>
            </a:r>
          </a:p>
        </p:txBody>
      </p:sp>
      <p:sp>
        <p:nvSpPr>
          <p:cNvPr id="4" name="Oval 3"/>
          <p:cNvSpPr/>
          <p:nvPr/>
        </p:nvSpPr>
        <p:spPr>
          <a:xfrm>
            <a:off x="3234710" y="3956846"/>
            <a:ext cx="2367150" cy="519952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2. Broiler Farm </a:t>
            </a:r>
          </a:p>
        </p:txBody>
      </p:sp>
      <p:cxnSp>
        <p:nvCxnSpPr>
          <p:cNvPr id="6" name="Straight Arrow Connector 5"/>
          <p:cNvCxnSpPr>
            <a:stCxn id="4" idx="6"/>
          </p:cNvCxnSpPr>
          <p:nvPr/>
        </p:nvCxnSpPr>
        <p:spPr>
          <a:xfrm flipV="1">
            <a:off x="5601860" y="3925092"/>
            <a:ext cx="1663509" cy="29173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807642" y="5339323"/>
            <a:ext cx="1771897" cy="783669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1. Swedish </a:t>
            </a:r>
            <a:r>
              <a:rPr lang="sv-SE" sz="1200" dirty="0" err="1"/>
              <a:t>Poultry</a:t>
            </a:r>
            <a:r>
              <a:rPr lang="sv-SE" sz="1200" dirty="0"/>
              <a:t> </a:t>
            </a:r>
            <a:r>
              <a:rPr lang="sv-SE" sz="1200" dirty="0" err="1"/>
              <a:t>Meat</a:t>
            </a:r>
            <a:r>
              <a:rPr lang="sv-SE" sz="1200" dirty="0"/>
              <a:t> Association</a:t>
            </a:r>
          </a:p>
        </p:txBody>
      </p:sp>
      <p:sp>
        <p:nvSpPr>
          <p:cNvPr id="18" name="Oval 17"/>
          <p:cNvSpPr/>
          <p:nvPr/>
        </p:nvSpPr>
        <p:spPr>
          <a:xfrm>
            <a:off x="4191746" y="5397089"/>
            <a:ext cx="2308295" cy="69192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3. Broiler </a:t>
            </a:r>
            <a:r>
              <a:rPr lang="sv-SE" sz="1200" dirty="0" err="1"/>
              <a:t>Production</a:t>
            </a:r>
            <a:r>
              <a:rPr lang="sv-SE" sz="1200" dirty="0"/>
              <a:t> Company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2244200" y="4328736"/>
            <a:ext cx="1126945" cy="967121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007394" y="47466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31" name="Rectangle 30"/>
          <p:cNvSpPr/>
          <p:nvPr/>
        </p:nvSpPr>
        <p:spPr>
          <a:xfrm>
            <a:off x="7291407" y="3096936"/>
            <a:ext cx="1353745" cy="107950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11. </a:t>
            </a:r>
            <a:r>
              <a:rPr lang="sv-SE" sz="1200" dirty="0" err="1"/>
              <a:t>Slaughter</a:t>
            </a:r>
            <a:r>
              <a:rPr lang="sv-SE" sz="1200" dirty="0"/>
              <a:t> houses </a:t>
            </a:r>
          </a:p>
        </p:txBody>
      </p:sp>
      <p:sp>
        <p:nvSpPr>
          <p:cNvPr id="32" name="Oval 31"/>
          <p:cNvSpPr/>
          <p:nvPr/>
        </p:nvSpPr>
        <p:spPr>
          <a:xfrm>
            <a:off x="2868895" y="5304208"/>
            <a:ext cx="595481" cy="65557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17. LRF</a:t>
            </a:r>
          </a:p>
        </p:txBody>
      </p:sp>
      <p:cxnSp>
        <p:nvCxnSpPr>
          <p:cNvPr id="47" name="Straight Connector 46"/>
          <p:cNvCxnSpPr>
            <a:endCxn id="32" idx="7"/>
          </p:cNvCxnSpPr>
          <p:nvPr/>
        </p:nvCxnSpPr>
        <p:spPr>
          <a:xfrm flipH="1">
            <a:off x="3377170" y="4508738"/>
            <a:ext cx="456038" cy="891477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725439" y="4506970"/>
            <a:ext cx="631670" cy="985938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7" idx="3"/>
            <a:endCxn id="32" idx="2"/>
          </p:cNvCxnSpPr>
          <p:nvPr/>
        </p:nvCxnSpPr>
        <p:spPr>
          <a:xfrm flipV="1">
            <a:off x="2579539" y="5631995"/>
            <a:ext cx="289356" cy="99163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1907987" y="2345331"/>
            <a:ext cx="1921668" cy="102671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10. National </a:t>
            </a:r>
            <a:r>
              <a:rPr lang="sv-SE" sz="1200" dirty="0" err="1"/>
              <a:t>breeding</a:t>
            </a:r>
            <a:r>
              <a:rPr lang="sv-SE" sz="1200" dirty="0"/>
              <a:t> </a:t>
            </a:r>
            <a:r>
              <a:rPr lang="sv-SE" sz="1200" dirty="0" err="1"/>
              <a:t>companies</a:t>
            </a:r>
            <a:r>
              <a:rPr lang="sv-SE" sz="1200" dirty="0"/>
              <a:t> 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3059416" y="3302156"/>
            <a:ext cx="269692" cy="639188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1947242" y="2998820"/>
            <a:ext cx="2501854" cy="2599679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8" idx="7"/>
          </p:cNvCxnSpPr>
          <p:nvPr/>
        </p:nvCxnSpPr>
        <p:spPr>
          <a:xfrm flipV="1">
            <a:off x="6161999" y="4135500"/>
            <a:ext cx="1458360" cy="1362919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1490073" y="1217591"/>
            <a:ext cx="2151455" cy="8322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9. Global </a:t>
            </a:r>
            <a:r>
              <a:rPr lang="sv-SE" sz="1200" dirty="0" err="1"/>
              <a:t>breeding</a:t>
            </a:r>
            <a:r>
              <a:rPr lang="sv-SE" sz="1200" dirty="0"/>
              <a:t> </a:t>
            </a:r>
            <a:r>
              <a:rPr lang="sv-SE" sz="1200" dirty="0" err="1"/>
              <a:t>company</a:t>
            </a:r>
            <a:r>
              <a:rPr lang="sv-SE" sz="1200" dirty="0"/>
              <a:t> 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308160" y="2491065"/>
            <a:ext cx="1391846" cy="7635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4. </a:t>
            </a:r>
            <a:r>
              <a:rPr lang="sv-SE" sz="1200" dirty="0" err="1"/>
              <a:t>Veterinary</a:t>
            </a:r>
            <a:r>
              <a:rPr lang="sv-SE" sz="1200" dirty="0"/>
              <a:t> </a:t>
            </a:r>
            <a:r>
              <a:rPr lang="sv-SE" sz="1200" dirty="0" err="1"/>
              <a:t>practitioner</a:t>
            </a:r>
            <a:r>
              <a:rPr lang="sv-SE" sz="1200" dirty="0"/>
              <a:t> </a:t>
            </a:r>
          </a:p>
        </p:txBody>
      </p:sp>
      <p:cxnSp>
        <p:nvCxnSpPr>
          <p:cNvPr id="78" name="Straight Connector 77"/>
          <p:cNvCxnSpPr/>
          <p:nvPr/>
        </p:nvCxnSpPr>
        <p:spPr>
          <a:xfrm>
            <a:off x="4543178" y="3250130"/>
            <a:ext cx="28822" cy="706716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6" idx="1"/>
            <a:endCxn id="53" idx="6"/>
          </p:cNvCxnSpPr>
          <p:nvPr/>
        </p:nvCxnSpPr>
        <p:spPr>
          <a:xfrm flipH="1" flipV="1">
            <a:off x="3829655" y="2858689"/>
            <a:ext cx="478505" cy="1417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3642077" y="608564"/>
            <a:ext cx="5037228" cy="546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15. </a:t>
            </a:r>
            <a:r>
              <a:rPr lang="sv-SE" sz="1200" dirty="0" err="1"/>
              <a:t>Local</a:t>
            </a:r>
            <a:r>
              <a:rPr lang="sv-SE" sz="1200" dirty="0"/>
              <a:t> </a:t>
            </a:r>
            <a:r>
              <a:rPr lang="sv-SE" sz="1200" dirty="0" err="1"/>
              <a:t>authorities</a:t>
            </a:r>
            <a:r>
              <a:rPr lang="sv-SE" sz="1200" dirty="0"/>
              <a:t> </a:t>
            </a:r>
          </a:p>
        </p:txBody>
      </p:sp>
      <p:cxnSp>
        <p:nvCxnSpPr>
          <p:cNvPr id="90" name="Straight Connector 89"/>
          <p:cNvCxnSpPr>
            <a:stCxn id="68" idx="4"/>
          </p:cNvCxnSpPr>
          <p:nvPr/>
        </p:nvCxnSpPr>
        <p:spPr>
          <a:xfrm>
            <a:off x="2565801" y="2049839"/>
            <a:ext cx="38393" cy="31920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endCxn id="53" idx="7"/>
          </p:cNvCxnSpPr>
          <p:nvPr/>
        </p:nvCxnSpPr>
        <p:spPr>
          <a:xfrm flipH="1">
            <a:off x="3548233" y="1199511"/>
            <a:ext cx="260263" cy="1296179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3957922" y="1217591"/>
            <a:ext cx="721" cy="2706516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957723" y="3478839"/>
            <a:ext cx="1299702" cy="5894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6. </a:t>
            </a:r>
            <a:r>
              <a:rPr lang="sv-SE" sz="1200" dirty="0" err="1"/>
              <a:t>Feed</a:t>
            </a:r>
            <a:r>
              <a:rPr lang="sv-SE" sz="1200" dirty="0"/>
              <a:t> </a:t>
            </a:r>
            <a:r>
              <a:rPr lang="sv-SE" sz="1200" dirty="0" err="1"/>
              <a:t>mill</a:t>
            </a:r>
            <a:endParaRPr lang="sv-SE" sz="1200" dirty="0"/>
          </a:p>
        </p:txBody>
      </p:sp>
      <p:cxnSp>
        <p:nvCxnSpPr>
          <p:cNvPr id="105" name="Straight Connector 104"/>
          <p:cNvCxnSpPr>
            <a:endCxn id="18" idx="2"/>
          </p:cNvCxnSpPr>
          <p:nvPr/>
        </p:nvCxnSpPr>
        <p:spPr>
          <a:xfrm>
            <a:off x="988686" y="3908087"/>
            <a:ext cx="3203060" cy="1834964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endCxn id="4" idx="2"/>
          </p:cNvCxnSpPr>
          <p:nvPr/>
        </p:nvCxnSpPr>
        <p:spPr>
          <a:xfrm>
            <a:off x="2298213" y="3957735"/>
            <a:ext cx="936497" cy="259087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7620359" y="1217591"/>
            <a:ext cx="21063" cy="186596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122848" y="2181403"/>
            <a:ext cx="771828" cy="1253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8. </a:t>
            </a:r>
            <a:r>
              <a:rPr lang="sv-SE" sz="1400" dirty="0" err="1"/>
              <a:t>Building</a:t>
            </a:r>
            <a:r>
              <a:rPr lang="sv-SE" sz="1400" dirty="0"/>
              <a:t> </a:t>
            </a:r>
            <a:r>
              <a:rPr lang="sv-SE" sz="1400" dirty="0" err="1"/>
              <a:t>Actors</a:t>
            </a:r>
            <a:r>
              <a:rPr lang="sv-SE" sz="1400" dirty="0"/>
              <a:t> </a:t>
            </a:r>
          </a:p>
        </p:txBody>
      </p:sp>
      <p:cxnSp>
        <p:nvCxnSpPr>
          <p:cNvPr id="131" name="Straight Connector 130"/>
          <p:cNvCxnSpPr>
            <a:endCxn id="53" idx="2"/>
          </p:cNvCxnSpPr>
          <p:nvPr/>
        </p:nvCxnSpPr>
        <p:spPr>
          <a:xfrm>
            <a:off x="880117" y="2502918"/>
            <a:ext cx="1027870" cy="355771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endCxn id="4" idx="1"/>
          </p:cNvCxnSpPr>
          <p:nvPr/>
        </p:nvCxnSpPr>
        <p:spPr>
          <a:xfrm>
            <a:off x="957723" y="2942121"/>
            <a:ext cx="2623648" cy="109087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652090" y="1160848"/>
            <a:ext cx="9110" cy="120820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198584" y="1312783"/>
            <a:ext cx="1273331" cy="71327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7. </a:t>
            </a:r>
            <a:r>
              <a:rPr lang="sv-SE" sz="1200" dirty="0" err="1"/>
              <a:t>Other</a:t>
            </a:r>
            <a:r>
              <a:rPr lang="sv-SE" sz="1200" dirty="0"/>
              <a:t> </a:t>
            </a:r>
            <a:r>
              <a:rPr lang="sv-SE" sz="1200" dirty="0" err="1"/>
              <a:t>production</a:t>
            </a:r>
            <a:r>
              <a:rPr lang="sv-SE" sz="1200" dirty="0"/>
              <a:t> </a:t>
            </a:r>
            <a:r>
              <a:rPr lang="sv-SE" sz="1200" dirty="0" err="1"/>
              <a:t>advisor</a:t>
            </a:r>
            <a:endParaRPr lang="sv-SE" sz="1200" dirty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3674616" y="1914035"/>
            <a:ext cx="478863" cy="666697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4195595" y="2067234"/>
            <a:ext cx="78886" cy="1889612"/>
          </a:xfrm>
          <a:prstGeom prst="straightConnector1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7939510" y="5441658"/>
            <a:ext cx="1257653" cy="89257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5. National </a:t>
            </a:r>
            <a:r>
              <a:rPr lang="sv-SE" sz="1200" dirty="0" err="1"/>
              <a:t>Veterinary</a:t>
            </a:r>
            <a:r>
              <a:rPr lang="sv-SE" sz="1200" dirty="0"/>
              <a:t> </a:t>
            </a:r>
            <a:r>
              <a:rPr lang="sv-SE" sz="1200" dirty="0" err="1"/>
              <a:t>Institute</a:t>
            </a:r>
            <a:r>
              <a:rPr lang="sv-SE" sz="1200" dirty="0"/>
              <a:t> (SVA</a:t>
            </a:r>
            <a:r>
              <a:rPr lang="sv-SE" dirty="0"/>
              <a:t>)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145506" y="2345331"/>
            <a:ext cx="914400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14. Swedish </a:t>
            </a:r>
            <a:r>
              <a:rPr lang="sv-SE" sz="1200" dirty="0" err="1"/>
              <a:t>veterinary</a:t>
            </a:r>
            <a:r>
              <a:rPr lang="sv-SE" sz="1200" dirty="0"/>
              <a:t> association 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515484" y="6056881"/>
            <a:ext cx="5452795" cy="180247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50" idx="1"/>
            <a:endCxn id="4" idx="5"/>
          </p:cNvCxnSpPr>
          <p:nvPr/>
        </p:nvCxnSpPr>
        <p:spPr>
          <a:xfrm flipH="1" flipV="1">
            <a:off x="5255199" y="4400653"/>
            <a:ext cx="2684311" cy="148729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 flipV="1">
            <a:off x="5652090" y="3253145"/>
            <a:ext cx="2609880" cy="2153047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 flipV="1">
            <a:off x="3783527" y="3023691"/>
            <a:ext cx="4266330" cy="2410953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endCxn id="52" idx="1"/>
          </p:cNvCxnSpPr>
          <p:nvPr/>
        </p:nvCxnSpPr>
        <p:spPr>
          <a:xfrm>
            <a:off x="5699789" y="2701287"/>
            <a:ext cx="445717" cy="101244"/>
          </a:xfrm>
          <a:prstGeom prst="straightConnector1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10410391" y="4746624"/>
            <a:ext cx="1444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100" dirty="0"/>
          </a:p>
          <a:p>
            <a:endParaRPr lang="sv-SE" sz="1100" dirty="0"/>
          </a:p>
        </p:txBody>
      </p:sp>
      <p:cxnSp>
        <p:nvCxnSpPr>
          <p:cNvPr id="120" name="Straight Arrow Connector 119"/>
          <p:cNvCxnSpPr/>
          <p:nvPr/>
        </p:nvCxnSpPr>
        <p:spPr>
          <a:xfrm flipV="1">
            <a:off x="2039141" y="3083556"/>
            <a:ext cx="0" cy="383237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8" name="Rectangle 167"/>
          <p:cNvSpPr/>
          <p:nvPr/>
        </p:nvSpPr>
        <p:spPr>
          <a:xfrm>
            <a:off x="8876653" y="1332700"/>
            <a:ext cx="2780709" cy="24575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u="sng" dirty="0"/>
              <a:t>Stakeholder map 1 Intense poultry production, Sweden</a:t>
            </a:r>
          </a:p>
          <a:p>
            <a:pPr algn="ctr"/>
            <a:endParaRPr lang="en-GB" b="1" dirty="0"/>
          </a:p>
          <a:p>
            <a:pPr algn="ctr"/>
            <a:r>
              <a:rPr lang="en-GB" dirty="0"/>
              <a:t>(without official agencies, except SVA)</a:t>
            </a:r>
          </a:p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2552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223" y="708499"/>
            <a:ext cx="10780168" cy="6048769"/>
          </a:xfrm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4" name="Oval 3"/>
          <p:cNvSpPr/>
          <p:nvPr/>
        </p:nvSpPr>
        <p:spPr>
          <a:xfrm>
            <a:off x="3611075" y="4046170"/>
            <a:ext cx="1898742" cy="551962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2. Broiler Farm 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590410" y="5556058"/>
            <a:ext cx="1771897" cy="783669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1. Swedish </a:t>
            </a:r>
            <a:r>
              <a:rPr lang="sv-SE" sz="1200" dirty="0" err="1"/>
              <a:t>Poultry</a:t>
            </a:r>
            <a:r>
              <a:rPr lang="sv-SE" sz="1200" dirty="0"/>
              <a:t> </a:t>
            </a:r>
            <a:r>
              <a:rPr lang="sv-SE" sz="1200" dirty="0" err="1"/>
              <a:t>Meat</a:t>
            </a:r>
            <a:r>
              <a:rPr lang="sv-SE" sz="1200" dirty="0"/>
              <a:t> Association</a:t>
            </a:r>
          </a:p>
        </p:txBody>
      </p:sp>
      <p:sp>
        <p:nvSpPr>
          <p:cNvPr id="18" name="Oval 17"/>
          <p:cNvSpPr/>
          <p:nvPr/>
        </p:nvSpPr>
        <p:spPr>
          <a:xfrm>
            <a:off x="1149170" y="4259009"/>
            <a:ext cx="2428875" cy="116443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3. Broiler </a:t>
            </a:r>
            <a:r>
              <a:rPr lang="sv-SE" sz="1200" dirty="0" err="1"/>
              <a:t>Production</a:t>
            </a:r>
            <a:r>
              <a:rPr lang="sv-SE" sz="1200" dirty="0"/>
              <a:t> Company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007394" y="47466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31" name="Rectangle 30"/>
          <p:cNvSpPr/>
          <p:nvPr/>
        </p:nvSpPr>
        <p:spPr>
          <a:xfrm>
            <a:off x="5751645" y="590918"/>
            <a:ext cx="958523" cy="92760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11. </a:t>
            </a:r>
            <a:r>
              <a:rPr lang="sv-SE" sz="1200" dirty="0" err="1"/>
              <a:t>Slaughter</a:t>
            </a:r>
            <a:r>
              <a:rPr lang="sv-SE" sz="1200" dirty="0"/>
              <a:t> houses </a:t>
            </a:r>
          </a:p>
        </p:txBody>
      </p:sp>
      <p:sp>
        <p:nvSpPr>
          <p:cNvPr id="32" name="Oval 31"/>
          <p:cNvSpPr/>
          <p:nvPr/>
        </p:nvSpPr>
        <p:spPr>
          <a:xfrm>
            <a:off x="3644100" y="6022679"/>
            <a:ext cx="735149" cy="73458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17. LRF</a:t>
            </a:r>
          </a:p>
        </p:txBody>
      </p:sp>
      <p:sp>
        <p:nvSpPr>
          <p:cNvPr id="53" name="Oval 52"/>
          <p:cNvSpPr/>
          <p:nvPr/>
        </p:nvSpPr>
        <p:spPr>
          <a:xfrm>
            <a:off x="1742302" y="2706208"/>
            <a:ext cx="1921668" cy="102671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10. National </a:t>
            </a:r>
            <a:r>
              <a:rPr lang="sv-SE" sz="1200" dirty="0" err="1"/>
              <a:t>breeding</a:t>
            </a:r>
            <a:r>
              <a:rPr lang="sv-SE" sz="1200" dirty="0"/>
              <a:t> </a:t>
            </a:r>
            <a:r>
              <a:rPr lang="sv-SE" sz="1200" dirty="0" err="1"/>
              <a:t>companies</a:t>
            </a:r>
            <a:r>
              <a:rPr lang="sv-SE" sz="1200" dirty="0"/>
              <a:t> </a:t>
            </a:r>
          </a:p>
        </p:txBody>
      </p:sp>
      <p:sp>
        <p:nvSpPr>
          <p:cNvPr id="68" name="Oval 67"/>
          <p:cNvSpPr/>
          <p:nvPr/>
        </p:nvSpPr>
        <p:spPr>
          <a:xfrm>
            <a:off x="2256190" y="1417070"/>
            <a:ext cx="2175279" cy="75137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9. Global </a:t>
            </a:r>
            <a:r>
              <a:rPr lang="sv-SE" sz="1200" dirty="0" err="1"/>
              <a:t>breeding</a:t>
            </a:r>
            <a:r>
              <a:rPr lang="sv-SE" sz="1200" dirty="0"/>
              <a:t> </a:t>
            </a:r>
            <a:r>
              <a:rPr lang="sv-SE" sz="1200" dirty="0" err="1"/>
              <a:t>company</a:t>
            </a:r>
            <a:r>
              <a:rPr lang="sv-SE" sz="1200" dirty="0"/>
              <a:t> </a:t>
            </a:r>
          </a:p>
        </p:txBody>
      </p:sp>
      <p:sp>
        <p:nvSpPr>
          <p:cNvPr id="76" name="Rectangle 75"/>
          <p:cNvSpPr/>
          <p:nvPr/>
        </p:nvSpPr>
        <p:spPr>
          <a:xfrm>
            <a:off x="3887261" y="2474646"/>
            <a:ext cx="1192324" cy="5030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4. </a:t>
            </a:r>
            <a:r>
              <a:rPr lang="sv-SE" sz="1200" dirty="0" err="1"/>
              <a:t>Veterinary</a:t>
            </a:r>
            <a:r>
              <a:rPr lang="sv-SE" sz="1200" dirty="0"/>
              <a:t> </a:t>
            </a:r>
            <a:r>
              <a:rPr lang="sv-SE" sz="1200" dirty="0" err="1"/>
              <a:t>practitioner</a:t>
            </a:r>
            <a:r>
              <a:rPr lang="sv-SE" sz="1200" dirty="0"/>
              <a:t> 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10749411" y="6180030"/>
            <a:ext cx="1299702" cy="5894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6. </a:t>
            </a:r>
            <a:r>
              <a:rPr lang="sv-SE" sz="1200" dirty="0" err="1"/>
              <a:t>Feed</a:t>
            </a:r>
            <a:r>
              <a:rPr lang="sv-SE" sz="1200" dirty="0"/>
              <a:t> </a:t>
            </a:r>
            <a:r>
              <a:rPr lang="sv-SE" sz="1200" dirty="0" err="1"/>
              <a:t>mill</a:t>
            </a:r>
            <a:endParaRPr lang="sv-SE" sz="1200" dirty="0"/>
          </a:p>
        </p:txBody>
      </p:sp>
      <p:sp>
        <p:nvSpPr>
          <p:cNvPr id="45" name="Rectangle 44"/>
          <p:cNvSpPr/>
          <p:nvPr/>
        </p:nvSpPr>
        <p:spPr>
          <a:xfrm>
            <a:off x="9512215" y="3280902"/>
            <a:ext cx="1510058" cy="96311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14. Swedish Board of Agriculture </a:t>
            </a:r>
            <a:endParaRPr lang="sv-SE" sz="1200" dirty="0"/>
          </a:p>
        </p:txBody>
      </p:sp>
      <p:sp>
        <p:nvSpPr>
          <p:cNvPr id="46" name="Rectangle 45"/>
          <p:cNvSpPr/>
          <p:nvPr/>
        </p:nvSpPr>
        <p:spPr>
          <a:xfrm>
            <a:off x="9423405" y="2017104"/>
            <a:ext cx="1471952" cy="9672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13. Medical Products Agency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535228" y="869076"/>
            <a:ext cx="1605452" cy="8825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12. Swedish </a:t>
            </a:r>
            <a:r>
              <a:rPr lang="sv-SE" sz="1200" dirty="0" err="1"/>
              <a:t>Food</a:t>
            </a:r>
            <a:r>
              <a:rPr lang="sv-SE" sz="1200" dirty="0"/>
              <a:t> Administration </a:t>
            </a:r>
          </a:p>
        </p:txBody>
      </p:sp>
      <p:sp>
        <p:nvSpPr>
          <p:cNvPr id="50" name="Rectangle 49"/>
          <p:cNvSpPr/>
          <p:nvPr/>
        </p:nvSpPr>
        <p:spPr>
          <a:xfrm>
            <a:off x="7028724" y="5542233"/>
            <a:ext cx="1257653" cy="89257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5. National </a:t>
            </a:r>
            <a:r>
              <a:rPr lang="sv-SE" sz="1200" dirty="0" err="1"/>
              <a:t>Veterinary</a:t>
            </a:r>
            <a:r>
              <a:rPr lang="sv-SE" sz="1200" dirty="0"/>
              <a:t> </a:t>
            </a:r>
            <a:r>
              <a:rPr lang="sv-SE" sz="1200" dirty="0" err="1"/>
              <a:t>Institute</a:t>
            </a:r>
            <a:r>
              <a:rPr lang="sv-SE" sz="1200" dirty="0"/>
              <a:t> (SVA</a:t>
            </a:r>
            <a:r>
              <a:rPr lang="sv-SE" dirty="0"/>
              <a:t>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1042360" y="4900512"/>
            <a:ext cx="1444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100" dirty="0"/>
          </a:p>
          <a:p>
            <a:endParaRPr lang="sv-SE" sz="1100" dirty="0"/>
          </a:p>
        </p:txBody>
      </p:sp>
      <p:sp>
        <p:nvSpPr>
          <p:cNvPr id="5" name="Rectangle 4"/>
          <p:cNvSpPr/>
          <p:nvPr/>
        </p:nvSpPr>
        <p:spPr>
          <a:xfrm>
            <a:off x="9053898" y="4839630"/>
            <a:ext cx="1451576" cy="15912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Swedish University </a:t>
            </a:r>
            <a:r>
              <a:rPr lang="sv-SE" dirty="0" err="1"/>
              <a:t>of</a:t>
            </a:r>
            <a:r>
              <a:rPr lang="sv-SE" dirty="0"/>
              <a:t> Agricultural Sciences </a:t>
            </a:r>
          </a:p>
        </p:txBody>
      </p:sp>
      <p:cxnSp>
        <p:nvCxnSpPr>
          <p:cNvPr id="8" name="Straight Arrow Connector 7"/>
          <p:cNvCxnSpPr>
            <a:stCxn id="45" idx="1"/>
            <a:endCxn id="76" idx="3"/>
          </p:cNvCxnSpPr>
          <p:nvPr/>
        </p:nvCxnSpPr>
        <p:spPr>
          <a:xfrm flipH="1" flipV="1">
            <a:off x="5079585" y="2726185"/>
            <a:ext cx="4432630" cy="1036275"/>
          </a:xfrm>
          <a:prstGeom prst="straightConnector1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5" idx="1"/>
          </p:cNvCxnSpPr>
          <p:nvPr/>
        </p:nvCxnSpPr>
        <p:spPr>
          <a:xfrm flipH="1" flipV="1">
            <a:off x="3623470" y="3405405"/>
            <a:ext cx="5888745" cy="357055"/>
          </a:xfrm>
          <a:prstGeom prst="straightConnector1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4" idx="6"/>
          </p:cNvCxnSpPr>
          <p:nvPr/>
        </p:nvCxnSpPr>
        <p:spPr>
          <a:xfrm flipH="1">
            <a:off x="5509817" y="4048676"/>
            <a:ext cx="4016209" cy="273475"/>
          </a:xfrm>
          <a:prstGeom prst="straightConnector1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362307" y="5771213"/>
            <a:ext cx="695723" cy="0"/>
          </a:xfrm>
          <a:prstGeom prst="straightConnector1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5081251" y="1512192"/>
            <a:ext cx="4483241" cy="4016216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6048567" y="4259009"/>
            <a:ext cx="3424564" cy="1298107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48" idx="1"/>
            <a:endCxn id="31" idx="3"/>
          </p:cNvCxnSpPr>
          <p:nvPr/>
        </p:nvCxnSpPr>
        <p:spPr>
          <a:xfrm flipH="1" flipV="1">
            <a:off x="6710168" y="1054723"/>
            <a:ext cx="2825060" cy="255618"/>
          </a:xfrm>
          <a:prstGeom prst="straightConnector1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>
            <a:off x="4857960" y="1410153"/>
            <a:ext cx="4752717" cy="2590763"/>
          </a:xfrm>
          <a:prstGeom prst="straightConnector1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048567" y="5361969"/>
            <a:ext cx="3022414" cy="194089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endCxn id="4" idx="5"/>
          </p:cNvCxnSpPr>
          <p:nvPr/>
        </p:nvCxnSpPr>
        <p:spPr>
          <a:xfrm flipH="1" flipV="1">
            <a:off x="5231753" y="4517299"/>
            <a:ext cx="3807136" cy="476699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32" idx="5"/>
          </p:cNvCxnSpPr>
          <p:nvPr/>
        </p:nvCxnSpPr>
        <p:spPr>
          <a:xfrm flipV="1">
            <a:off x="4271589" y="6474743"/>
            <a:ext cx="5187051" cy="174947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10058400" y="4283698"/>
            <a:ext cx="0" cy="555932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H="1">
            <a:off x="10985119" y="1765926"/>
            <a:ext cx="37154" cy="1500655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endCxn id="50" idx="3"/>
          </p:cNvCxnSpPr>
          <p:nvPr/>
        </p:nvCxnSpPr>
        <p:spPr>
          <a:xfrm flipH="1">
            <a:off x="8286377" y="5988518"/>
            <a:ext cx="752512" cy="0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flipH="1" flipV="1">
            <a:off x="5134146" y="2919729"/>
            <a:ext cx="4088242" cy="1919903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3593054" y="4993998"/>
            <a:ext cx="5445835" cy="251704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48" idx="1"/>
          </p:cNvCxnSpPr>
          <p:nvPr/>
        </p:nvCxnSpPr>
        <p:spPr>
          <a:xfrm flipH="1">
            <a:off x="2155822" y="1310341"/>
            <a:ext cx="7379406" cy="2946003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/>
        </p:nvCxnSpPr>
        <p:spPr>
          <a:xfrm flipH="1">
            <a:off x="8124669" y="4242905"/>
            <a:ext cx="1404960" cy="1285503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10642471" y="4256344"/>
            <a:ext cx="257453" cy="1923686"/>
          </a:xfrm>
          <a:prstGeom prst="straightConnector1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9624990" y="3054843"/>
            <a:ext cx="0" cy="226059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>
            <a:off x="5649091" y="2879789"/>
            <a:ext cx="3796588" cy="2662443"/>
          </a:xfrm>
          <a:prstGeom prst="straightConnector1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/>
          <p:nvPr/>
        </p:nvCxnSpPr>
        <p:spPr>
          <a:xfrm flipH="1">
            <a:off x="5062997" y="2403215"/>
            <a:ext cx="4443164" cy="1656247"/>
          </a:xfrm>
          <a:prstGeom prst="straightConnector1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flipH="1">
            <a:off x="2789683" y="2216200"/>
            <a:ext cx="6683448" cy="2085398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 flipH="1">
            <a:off x="5134147" y="2058659"/>
            <a:ext cx="4311532" cy="548634"/>
          </a:xfrm>
          <a:prstGeom prst="straightConnector1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>
            <a:endCxn id="50" idx="0"/>
          </p:cNvCxnSpPr>
          <p:nvPr/>
        </p:nvCxnSpPr>
        <p:spPr>
          <a:xfrm flipH="1">
            <a:off x="7657551" y="3026701"/>
            <a:ext cx="1830442" cy="2515532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10539663" y="1756155"/>
            <a:ext cx="0" cy="164245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3" name="Straight Arrow Connector 192"/>
          <p:cNvCxnSpPr>
            <a:endCxn id="50" idx="0"/>
          </p:cNvCxnSpPr>
          <p:nvPr/>
        </p:nvCxnSpPr>
        <p:spPr>
          <a:xfrm flipH="1">
            <a:off x="7657551" y="1518527"/>
            <a:ext cx="1904277" cy="4023706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7" name="Straight Arrow Connector 196"/>
          <p:cNvCxnSpPr>
            <a:stCxn id="45" idx="1"/>
            <a:endCxn id="68" idx="6"/>
          </p:cNvCxnSpPr>
          <p:nvPr/>
        </p:nvCxnSpPr>
        <p:spPr>
          <a:xfrm flipH="1" flipV="1">
            <a:off x="4431469" y="1792755"/>
            <a:ext cx="5080746" cy="1969705"/>
          </a:xfrm>
          <a:prstGeom prst="straightConnector1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2" name="Rectangle 241"/>
          <p:cNvSpPr/>
          <p:nvPr/>
        </p:nvSpPr>
        <p:spPr>
          <a:xfrm>
            <a:off x="237446" y="573483"/>
            <a:ext cx="1954679" cy="20546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u="sng" dirty="0"/>
              <a:t>Stakeholder map </a:t>
            </a:r>
            <a:r>
              <a:rPr lang="en-GB" b="1" dirty="0"/>
              <a:t>2 intense poultry production, Sweden</a:t>
            </a:r>
          </a:p>
          <a:p>
            <a:pPr algn="ctr"/>
            <a:r>
              <a:rPr lang="en-GB" b="1" dirty="0"/>
              <a:t>Flow from/to agencies </a:t>
            </a:r>
          </a:p>
          <a:p>
            <a:pPr algn="ctr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19085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9095"/>
            <a:ext cx="9849787" cy="38974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sv-SE" dirty="0"/>
              <a:t>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176728" y="1873770"/>
            <a:ext cx="517161" cy="18625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337872" y="2713220"/>
            <a:ext cx="439712" cy="219430"/>
          </a:xfrm>
          <a:prstGeom prst="straightConnector1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1337872" y="3634311"/>
            <a:ext cx="439712" cy="170969"/>
          </a:xfrm>
          <a:prstGeom prst="straightConnector1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337872" y="4506940"/>
            <a:ext cx="356017" cy="244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443397" y="1690688"/>
            <a:ext cx="3137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Flow </a:t>
            </a:r>
            <a:r>
              <a:rPr lang="sv-SE" dirty="0" err="1"/>
              <a:t>of</a:t>
            </a:r>
            <a:r>
              <a:rPr lang="sv-SE" dirty="0"/>
              <a:t> animals (and </a:t>
            </a:r>
            <a:r>
              <a:rPr lang="sv-SE" dirty="0" err="1"/>
              <a:t>money</a:t>
            </a:r>
            <a:r>
              <a:rPr lang="sv-SE" dirty="0"/>
              <a:t>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443397" y="2563318"/>
            <a:ext cx="3687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Flow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laws</a:t>
            </a:r>
            <a:r>
              <a:rPr lang="sv-SE" dirty="0"/>
              <a:t> and </a:t>
            </a:r>
            <a:r>
              <a:rPr lang="sv-SE" dirty="0" err="1"/>
              <a:t>regulations</a:t>
            </a:r>
            <a:r>
              <a:rPr lang="sv-SE" dirty="0"/>
              <a:t> (</a:t>
            </a:r>
            <a:r>
              <a:rPr lang="sv-SE" dirty="0" err="1"/>
              <a:t>mainly</a:t>
            </a:r>
            <a:r>
              <a:rPr lang="sv-SE" dirty="0"/>
              <a:t>)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548329" y="3435948"/>
            <a:ext cx="4167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Occational</a:t>
            </a:r>
            <a:r>
              <a:rPr lang="sv-SE" dirty="0"/>
              <a:t> </a:t>
            </a:r>
            <a:r>
              <a:rPr lang="sv-SE" dirty="0" err="1"/>
              <a:t>flow</a:t>
            </a:r>
            <a:endParaRPr lang="sv-SE" dirty="0"/>
          </a:p>
        </p:txBody>
      </p:sp>
      <p:sp>
        <p:nvSpPr>
          <p:cNvPr id="62" name="TextBox 61"/>
          <p:cNvSpPr txBox="1"/>
          <p:nvPr/>
        </p:nvSpPr>
        <p:spPr>
          <a:xfrm>
            <a:off x="2653259" y="4392118"/>
            <a:ext cx="7641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Other</a:t>
            </a:r>
            <a:r>
              <a:rPr lang="sv-SE" dirty="0"/>
              <a:t> </a:t>
            </a:r>
            <a:r>
              <a:rPr lang="sv-SE" dirty="0" err="1"/>
              <a:t>flow</a:t>
            </a:r>
            <a:r>
              <a:rPr lang="sv-SE" dirty="0"/>
              <a:t> (for </a:t>
            </a:r>
            <a:r>
              <a:rPr lang="sv-SE" dirty="0" err="1"/>
              <a:t>example</a:t>
            </a:r>
            <a:r>
              <a:rPr lang="sv-SE" dirty="0"/>
              <a:t> </a:t>
            </a:r>
            <a:r>
              <a:rPr lang="sv-SE" dirty="0" err="1"/>
              <a:t>diagnostics</a:t>
            </a:r>
            <a:r>
              <a:rPr lang="sv-SE" dirty="0"/>
              <a:t>, </a:t>
            </a:r>
            <a:r>
              <a:rPr lang="sv-SE" dirty="0" err="1"/>
              <a:t>samples,advice</a:t>
            </a:r>
            <a:r>
              <a:rPr lang="sv-SE" dirty="0"/>
              <a:t>, </a:t>
            </a:r>
            <a:r>
              <a:rPr lang="sv-SE" dirty="0" err="1"/>
              <a:t>cooperation</a:t>
            </a:r>
            <a:r>
              <a:rPr lang="sv-SE" dirty="0"/>
              <a:t>, </a:t>
            </a:r>
            <a:r>
              <a:rPr lang="sv-SE" dirty="0" err="1"/>
              <a:t>communication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2941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379" y="200026"/>
            <a:ext cx="133350" cy="16509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693568" y="365125"/>
            <a:ext cx="28575" cy="5949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554830" y="4498180"/>
            <a:ext cx="11627645" cy="8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925636" y="219409"/>
            <a:ext cx="2857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 Swedish Poultry Meat Association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843337" y="6249591"/>
            <a:ext cx="4157663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/>
              <a:t>Influence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0715625" y="6172200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>
                <a:solidFill>
                  <a:srgbClr val="FF0000"/>
                </a:solidFill>
              </a:rPr>
              <a:t>High</a:t>
            </a:r>
            <a:r>
              <a:rPr lang="sv-SE" dirty="0"/>
              <a:t> 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082870" y="6249591"/>
            <a:ext cx="568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>
                <a:solidFill>
                  <a:srgbClr val="FF0000"/>
                </a:solidFill>
              </a:rPr>
              <a:t>Low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40494" y="3502827"/>
            <a:ext cx="414336" cy="18823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v-SE" dirty="0" err="1"/>
              <a:t>Interest</a:t>
            </a:r>
            <a:r>
              <a:rPr lang="sv-SE" dirty="0"/>
              <a:t>  in </a:t>
            </a:r>
            <a:r>
              <a:rPr lang="sv-SE" dirty="0" err="1"/>
              <a:t>low</a:t>
            </a:r>
            <a:r>
              <a:rPr lang="sv-SE" dirty="0"/>
              <a:t> AMU 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369757" y="5838919"/>
            <a:ext cx="461665" cy="47615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sv-SE" dirty="0" err="1">
                <a:solidFill>
                  <a:srgbClr val="FF0000"/>
                </a:solidFill>
              </a:rPr>
              <a:t>Low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6535" y="281635"/>
            <a:ext cx="461665" cy="57323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sv-SE" dirty="0" err="1">
                <a:solidFill>
                  <a:srgbClr val="FF0000"/>
                </a:solidFill>
              </a:rPr>
              <a:t>High</a:t>
            </a:r>
            <a:r>
              <a:rPr lang="sv-SE" dirty="0"/>
              <a:t> 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9095707" y="2538333"/>
            <a:ext cx="1185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err="1"/>
              <a:t>Poultry</a:t>
            </a:r>
            <a:r>
              <a:rPr lang="sv-SE" sz="1200" dirty="0"/>
              <a:t> farmers </a:t>
            </a:r>
            <a:endParaRPr lang="en-GB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8980891" y="633551"/>
            <a:ext cx="19543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Broiler production company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860881" y="2522560"/>
            <a:ext cx="1466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 Veterinary </a:t>
            </a:r>
            <a:r>
              <a:rPr lang="en-GB" sz="1200" dirty="0" err="1"/>
              <a:t>practioner</a:t>
            </a:r>
            <a:r>
              <a:rPr lang="en-GB" sz="1200" dirty="0"/>
              <a:t>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45462" y="143135"/>
            <a:ext cx="2390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 National Veterinary Institute (SVA)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994502" y="2908496"/>
            <a:ext cx="24907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 National breeding companies</a:t>
            </a:r>
            <a:endParaRPr lang="en-GB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695322" y="3399875"/>
            <a:ext cx="2078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200" dirty="0"/>
          </a:p>
          <a:p>
            <a:r>
              <a:rPr lang="en-GB" sz="1200" dirty="0"/>
              <a:t> Swedish Food Administration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45059" y="107254"/>
            <a:ext cx="1825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 Medical Products Agency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93568" y="414330"/>
            <a:ext cx="2139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 Swedish Board of Agriculture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0228" y="1632082"/>
            <a:ext cx="2277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 Swedish Veterinary Association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1553" y="993768"/>
            <a:ext cx="2896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 Swedish university of Agricultural Sciences </a:t>
            </a:r>
          </a:p>
        </p:txBody>
      </p:sp>
    </p:spTree>
    <p:extLst>
      <p:ext uri="{BB962C8B-B14F-4D97-AF65-F5344CB8AC3E}">
        <p14:creationId xmlns:p14="http://schemas.microsoft.com/office/powerpoint/2010/main" val="1791154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A6CB40-EDC2-B14B-A655-010311B92F7C}"/>
              </a:ext>
            </a:extLst>
          </p:cNvPr>
          <p:cNvSpPr txBox="1"/>
          <p:nvPr/>
        </p:nvSpPr>
        <p:spPr>
          <a:xfrm>
            <a:off x="1519414" y="245722"/>
            <a:ext cx="4075474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sz="2000" b="1" dirty="0" err="1"/>
              <a:t>Antimicrobial</a:t>
            </a:r>
            <a:r>
              <a:rPr lang="sv-SE" sz="2000" b="1" dirty="0"/>
              <a:t> </a:t>
            </a:r>
            <a:r>
              <a:rPr lang="sv-SE" sz="2000" b="1" dirty="0" err="1"/>
              <a:t>drug</a:t>
            </a:r>
            <a:r>
              <a:rPr lang="sv-SE" sz="2000" b="1" dirty="0"/>
              <a:t> </a:t>
            </a:r>
            <a:r>
              <a:rPr lang="sv-SE" sz="2000" b="1" dirty="0" err="1"/>
              <a:t>value</a:t>
            </a:r>
            <a:r>
              <a:rPr lang="sv-SE" sz="2000" b="1" dirty="0"/>
              <a:t> </a:t>
            </a:r>
            <a:r>
              <a:rPr lang="sv-SE" sz="2000" b="1" dirty="0" err="1"/>
              <a:t>chain</a:t>
            </a:r>
            <a:endParaRPr lang="sv-SE" sz="2000" b="1" dirty="0"/>
          </a:p>
        </p:txBody>
      </p:sp>
      <p:sp>
        <p:nvSpPr>
          <p:cNvPr id="3" name="Snip Same Side Corner Rectangle 2">
            <a:extLst>
              <a:ext uri="{FF2B5EF4-FFF2-40B4-BE49-F238E27FC236}">
                <a16:creationId xmlns:a16="http://schemas.microsoft.com/office/drawing/2014/main" id="{EBD6B0BF-E597-B14E-A43C-093E1AD38C21}"/>
              </a:ext>
            </a:extLst>
          </p:cNvPr>
          <p:cNvSpPr/>
          <p:nvPr/>
        </p:nvSpPr>
        <p:spPr>
          <a:xfrm>
            <a:off x="867905" y="1782305"/>
            <a:ext cx="1649664" cy="1549832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/>
              <a:t>Production</a:t>
            </a:r>
            <a:r>
              <a:rPr lang="sv-SE" dirty="0"/>
              <a:t> (</a:t>
            </a:r>
            <a:r>
              <a:rPr lang="sv-SE" dirty="0" err="1"/>
              <a:t>outside</a:t>
            </a:r>
            <a:r>
              <a:rPr lang="sv-SE" dirty="0"/>
              <a:t> Sweden)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A2F78F9-74B9-EE43-B011-F77EB83D0FEA}"/>
              </a:ext>
            </a:extLst>
          </p:cNvPr>
          <p:cNvCxnSpPr>
            <a:cxnSpLocks/>
          </p:cNvCxnSpPr>
          <p:nvPr/>
        </p:nvCxnSpPr>
        <p:spPr>
          <a:xfrm flipV="1">
            <a:off x="713376" y="2624212"/>
            <a:ext cx="2979983" cy="2521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B82082C-4897-6F4E-BCB3-0A2BC9994442}"/>
              </a:ext>
            </a:extLst>
          </p:cNvPr>
          <p:cNvSpPr/>
          <p:nvPr/>
        </p:nvSpPr>
        <p:spPr>
          <a:xfrm>
            <a:off x="1994503" y="5334341"/>
            <a:ext cx="1589482" cy="945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Importer/</a:t>
            </a:r>
          </a:p>
          <a:p>
            <a:pPr algn="ctr"/>
            <a:r>
              <a:rPr lang="sv-SE" dirty="0" err="1"/>
              <a:t>distributor</a:t>
            </a:r>
            <a:endParaRPr lang="sv-SE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C0C6DA0-4434-EC44-952B-937A9924D019}"/>
              </a:ext>
            </a:extLst>
          </p:cNvPr>
          <p:cNvSpPr/>
          <p:nvPr/>
        </p:nvSpPr>
        <p:spPr>
          <a:xfrm>
            <a:off x="4357990" y="3905573"/>
            <a:ext cx="2026342" cy="14581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/>
              <a:t>Pharmacy</a:t>
            </a:r>
            <a:endParaRPr lang="sv-SE" dirty="0"/>
          </a:p>
        </p:txBody>
      </p:sp>
      <p:sp>
        <p:nvSpPr>
          <p:cNvPr id="9" name="Smiley Face 8">
            <a:extLst>
              <a:ext uri="{FF2B5EF4-FFF2-40B4-BE49-F238E27FC236}">
                <a16:creationId xmlns:a16="http://schemas.microsoft.com/office/drawing/2014/main" id="{873B4C66-18F3-344D-898E-5FC0961025D1}"/>
              </a:ext>
            </a:extLst>
          </p:cNvPr>
          <p:cNvSpPr/>
          <p:nvPr/>
        </p:nvSpPr>
        <p:spPr>
          <a:xfrm>
            <a:off x="6984439" y="2301201"/>
            <a:ext cx="945396" cy="77491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Vet</a:t>
            </a:r>
          </a:p>
        </p:txBody>
      </p:sp>
      <p:sp>
        <p:nvSpPr>
          <p:cNvPr id="10" name="Smiley Face 9">
            <a:extLst>
              <a:ext uri="{FF2B5EF4-FFF2-40B4-BE49-F238E27FC236}">
                <a16:creationId xmlns:a16="http://schemas.microsoft.com/office/drawing/2014/main" id="{97CBEB8C-97A4-7443-B7CB-D179DEB99BF2}"/>
              </a:ext>
            </a:extLst>
          </p:cNvPr>
          <p:cNvSpPr/>
          <p:nvPr/>
        </p:nvSpPr>
        <p:spPr>
          <a:xfrm>
            <a:off x="9360006" y="3722940"/>
            <a:ext cx="1534333" cy="108488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Animal </a:t>
            </a:r>
            <a:r>
              <a:rPr lang="sv-SE" dirty="0" err="1"/>
              <a:t>owner</a:t>
            </a:r>
            <a:endParaRPr lang="sv-SE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38DE04-4254-0B41-BB36-F0546D5051A8}"/>
              </a:ext>
            </a:extLst>
          </p:cNvPr>
          <p:cNvSpPr txBox="1"/>
          <p:nvPr/>
        </p:nvSpPr>
        <p:spPr>
          <a:xfrm>
            <a:off x="7650350" y="3269458"/>
            <a:ext cx="1735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prescription</a:t>
            </a:r>
            <a:endParaRPr lang="sv-SE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F2522A1-E316-F546-BF63-FD82563F5CB3}"/>
              </a:ext>
            </a:extLst>
          </p:cNvPr>
          <p:cNvSpPr txBox="1"/>
          <p:nvPr/>
        </p:nvSpPr>
        <p:spPr>
          <a:xfrm>
            <a:off x="6567403" y="3734043"/>
            <a:ext cx="2518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Valid </a:t>
            </a:r>
            <a:r>
              <a:rPr lang="sv-SE" dirty="0" err="1"/>
              <a:t>prescription</a:t>
            </a:r>
            <a:r>
              <a:rPr lang="sv-SE" dirty="0"/>
              <a:t> </a:t>
            </a:r>
            <a:r>
              <a:rPr lang="sv-SE" dirty="0" err="1"/>
              <a:t>shown</a:t>
            </a:r>
            <a:endParaRPr lang="sv-SE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58E6809-862D-2E4A-AA10-D4CE29696FE7}"/>
              </a:ext>
            </a:extLst>
          </p:cNvPr>
          <p:cNvCxnSpPr>
            <a:cxnSpLocks/>
          </p:cNvCxnSpPr>
          <p:nvPr/>
        </p:nvCxnSpPr>
        <p:spPr>
          <a:xfrm>
            <a:off x="7867327" y="2971995"/>
            <a:ext cx="1518833" cy="884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D4B216-C32E-D94D-BEBA-08C2767C4DA8}"/>
              </a:ext>
            </a:extLst>
          </p:cNvPr>
          <p:cNvCxnSpPr>
            <a:cxnSpLocks/>
          </p:cNvCxnSpPr>
          <p:nvPr/>
        </p:nvCxnSpPr>
        <p:spPr>
          <a:xfrm flipH="1">
            <a:off x="6579033" y="4121959"/>
            <a:ext cx="25765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F2D3032-D41C-0C43-A29C-8C27EE645733}"/>
              </a:ext>
            </a:extLst>
          </p:cNvPr>
          <p:cNvCxnSpPr>
            <a:cxnSpLocks/>
          </p:cNvCxnSpPr>
          <p:nvPr/>
        </p:nvCxnSpPr>
        <p:spPr>
          <a:xfrm>
            <a:off x="1692737" y="3419707"/>
            <a:ext cx="545058" cy="1760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5EB0A45-09B7-6A4E-AB48-BF92A4053ABD}"/>
              </a:ext>
            </a:extLst>
          </p:cNvPr>
          <p:cNvSpPr txBox="1"/>
          <p:nvPr/>
        </p:nvSpPr>
        <p:spPr>
          <a:xfrm>
            <a:off x="1519414" y="3745173"/>
            <a:ext cx="1131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Drugs</a:t>
            </a:r>
            <a:endParaRPr lang="sv-SE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663ECBE-70A6-1848-B565-FE022F7B2AED}"/>
              </a:ext>
            </a:extLst>
          </p:cNvPr>
          <p:cNvSpPr txBox="1"/>
          <p:nvPr/>
        </p:nvSpPr>
        <p:spPr>
          <a:xfrm>
            <a:off x="3226614" y="4403450"/>
            <a:ext cx="1131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Drugs</a:t>
            </a:r>
            <a:endParaRPr lang="sv-SE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7D6D843-FA4A-3E46-ACE0-7958BD930532}"/>
              </a:ext>
            </a:extLst>
          </p:cNvPr>
          <p:cNvCxnSpPr>
            <a:cxnSpLocks/>
          </p:cNvCxnSpPr>
          <p:nvPr/>
        </p:nvCxnSpPr>
        <p:spPr>
          <a:xfrm flipV="1">
            <a:off x="3422229" y="4446767"/>
            <a:ext cx="840784" cy="79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6CDDA3C-BC33-094C-92EF-8E1C8551B4D7}"/>
              </a:ext>
            </a:extLst>
          </p:cNvPr>
          <p:cNvCxnSpPr/>
          <p:nvPr/>
        </p:nvCxnSpPr>
        <p:spPr>
          <a:xfrm>
            <a:off x="6567403" y="4750424"/>
            <a:ext cx="25455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43D9A76-8FAE-5D49-8D3B-62026485DA6D}"/>
              </a:ext>
            </a:extLst>
          </p:cNvPr>
          <p:cNvSpPr txBox="1"/>
          <p:nvPr/>
        </p:nvSpPr>
        <p:spPr>
          <a:xfrm>
            <a:off x="6384332" y="4381092"/>
            <a:ext cx="2975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Packaged</a:t>
            </a:r>
            <a:r>
              <a:rPr lang="sv-SE" dirty="0"/>
              <a:t> </a:t>
            </a:r>
            <a:r>
              <a:rPr lang="sv-SE" dirty="0" err="1"/>
              <a:t>drug</a:t>
            </a:r>
            <a:r>
              <a:rPr lang="sv-SE" dirty="0"/>
              <a:t> as </a:t>
            </a:r>
            <a:r>
              <a:rPr lang="sv-SE" dirty="0" err="1"/>
              <a:t>prescribed</a:t>
            </a:r>
            <a:endParaRPr lang="sv-SE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BD7FD4F-BC08-1B40-9B77-A2775C0CF7BB}"/>
              </a:ext>
            </a:extLst>
          </p:cNvPr>
          <p:cNvCxnSpPr>
            <a:cxnSpLocks/>
          </p:cNvCxnSpPr>
          <p:nvPr/>
        </p:nvCxnSpPr>
        <p:spPr>
          <a:xfrm flipH="1">
            <a:off x="6301089" y="4753280"/>
            <a:ext cx="3257492" cy="435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04808509-DF83-BA43-BE8B-7F80BB8D122E}"/>
              </a:ext>
            </a:extLst>
          </p:cNvPr>
          <p:cNvSpPr txBox="1"/>
          <p:nvPr/>
        </p:nvSpPr>
        <p:spPr>
          <a:xfrm rot="21258629">
            <a:off x="7146542" y="4955501"/>
            <a:ext cx="1848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Payment</a:t>
            </a:r>
            <a:r>
              <a:rPr lang="sv-SE" dirty="0"/>
              <a:t> for </a:t>
            </a:r>
            <a:r>
              <a:rPr lang="sv-SE" dirty="0" err="1"/>
              <a:t>drug</a:t>
            </a:r>
            <a:endParaRPr lang="sv-SE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DEBAFD5-982B-5645-9028-D48FC06AABE8}"/>
              </a:ext>
            </a:extLst>
          </p:cNvPr>
          <p:cNvCxnSpPr>
            <a:cxnSpLocks/>
          </p:cNvCxnSpPr>
          <p:nvPr/>
        </p:nvCxnSpPr>
        <p:spPr>
          <a:xfrm flipH="1" flipV="1">
            <a:off x="8090115" y="2791569"/>
            <a:ext cx="1658319" cy="804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DA77C917-FB1B-3B4A-A1FA-01154A71CAB3}"/>
              </a:ext>
            </a:extLst>
          </p:cNvPr>
          <p:cNvSpPr txBox="1"/>
          <p:nvPr/>
        </p:nvSpPr>
        <p:spPr>
          <a:xfrm>
            <a:off x="8502242" y="2650435"/>
            <a:ext cx="1766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Payment</a:t>
            </a:r>
            <a:r>
              <a:rPr lang="sv-SE" dirty="0"/>
              <a:t> for </a:t>
            </a:r>
            <a:r>
              <a:rPr lang="sv-SE" dirty="0" err="1"/>
              <a:t>consultation</a:t>
            </a:r>
            <a:endParaRPr lang="sv-SE" dirty="0"/>
          </a:p>
        </p:txBody>
      </p:sp>
      <p:sp>
        <p:nvSpPr>
          <p:cNvPr id="38" name="Smiley Face 37">
            <a:extLst>
              <a:ext uri="{FF2B5EF4-FFF2-40B4-BE49-F238E27FC236}">
                <a16:creationId xmlns:a16="http://schemas.microsoft.com/office/drawing/2014/main" id="{3B82FFB1-7286-824B-9B33-53A147B47D6F}"/>
              </a:ext>
            </a:extLst>
          </p:cNvPr>
          <p:cNvSpPr/>
          <p:nvPr/>
        </p:nvSpPr>
        <p:spPr>
          <a:xfrm>
            <a:off x="8919274" y="1485985"/>
            <a:ext cx="1489775" cy="79041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OV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119486A-8877-BD49-84CB-E2E319CDFC83}"/>
              </a:ext>
            </a:extLst>
          </p:cNvPr>
          <p:cNvCxnSpPr>
            <a:cxnSpLocks/>
          </p:cNvCxnSpPr>
          <p:nvPr/>
        </p:nvCxnSpPr>
        <p:spPr>
          <a:xfrm flipH="1">
            <a:off x="8070743" y="2050320"/>
            <a:ext cx="783962" cy="460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3C79EF7E-4148-1F4A-8622-8F4B1E9D5247}"/>
              </a:ext>
            </a:extLst>
          </p:cNvPr>
          <p:cNvCxnSpPr/>
          <p:nvPr/>
        </p:nvCxnSpPr>
        <p:spPr>
          <a:xfrm>
            <a:off x="10320841" y="2144600"/>
            <a:ext cx="40684" cy="14941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7231D647-B711-F141-9C36-7A7623AA458F}"/>
              </a:ext>
            </a:extLst>
          </p:cNvPr>
          <p:cNvSpPr txBox="1"/>
          <p:nvPr/>
        </p:nvSpPr>
        <p:spPr>
          <a:xfrm>
            <a:off x="10262783" y="1301319"/>
            <a:ext cx="1263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inspections</a:t>
            </a:r>
            <a:endParaRPr lang="sv-SE" dirty="0"/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2DFD0B47-05F6-274E-BE0C-E22D6A02955B}"/>
              </a:ext>
            </a:extLst>
          </p:cNvPr>
          <p:cNvSpPr/>
          <p:nvPr/>
        </p:nvSpPr>
        <p:spPr>
          <a:xfrm>
            <a:off x="7670510" y="843649"/>
            <a:ext cx="1939739" cy="6858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Board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Agriculturee</a:t>
            </a:r>
            <a:endParaRPr lang="sv-SE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6FB7F5E-570A-7E44-9FCE-7D3D6D2C1BFD}"/>
              </a:ext>
            </a:extLst>
          </p:cNvPr>
          <p:cNvSpPr txBox="1"/>
          <p:nvPr/>
        </p:nvSpPr>
        <p:spPr>
          <a:xfrm>
            <a:off x="6749512" y="430388"/>
            <a:ext cx="5442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Legislation</a:t>
            </a:r>
            <a:r>
              <a:rPr lang="sv-SE" dirty="0"/>
              <a:t> on </a:t>
            </a:r>
            <a:r>
              <a:rPr lang="sv-SE" dirty="0" err="1"/>
              <a:t>veterinary</a:t>
            </a:r>
            <a:r>
              <a:rPr lang="sv-SE" dirty="0"/>
              <a:t> </a:t>
            </a:r>
            <a:r>
              <a:rPr lang="sv-SE" dirty="0" err="1"/>
              <a:t>practice</a:t>
            </a:r>
            <a:r>
              <a:rPr lang="sv-SE" dirty="0"/>
              <a:t> &amp; animals</a:t>
            </a:r>
          </a:p>
        </p:txBody>
      </p: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ADABFC80-C0B3-D947-84FA-0914F52DB73C}"/>
              </a:ext>
            </a:extLst>
          </p:cNvPr>
          <p:cNvSpPr/>
          <p:nvPr/>
        </p:nvSpPr>
        <p:spPr>
          <a:xfrm>
            <a:off x="3488406" y="1284656"/>
            <a:ext cx="2715100" cy="8724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Medical Products Agency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1D6DF25-E16A-DE4C-9EF6-405E89092963}"/>
              </a:ext>
            </a:extLst>
          </p:cNvPr>
          <p:cNvSpPr txBox="1"/>
          <p:nvPr/>
        </p:nvSpPr>
        <p:spPr>
          <a:xfrm>
            <a:off x="1176132" y="923549"/>
            <a:ext cx="6894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Legislation</a:t>
            </a:r>
            <a:r>
              <a:rPr lang="sv-SE" dirty="0"/>
              <a:t> on </a:t>
            </a:r>
            <a:r>
              <a:rPr lang="sv-SE" dirty="0" err="1"/>
              <a:t>drug</a:t>
            </a:r>
            <a:r>
              <a:rPr lang="sv-SE" dirty="0"/>
              <a:t> </a:t>
            </a:r>
            <a:r>
              <a:rPr lang="sv-SE" dirty="0" err="1"/>
              <a:t>production</a:t>
            </a:r>
            <a:r>
              <a:rPr lang="sv-SE" dirty="0"/>
              <a:t>, </a:t>
            </a:r>
            <a:r>
              <a:rPr lang="sv-SE" dirty="0" err="1"/>
              <a:t>sale</a:t>
            </a:r>
            <a:r>
              <a:rPr lang="sv-SE" dirty="0"/>
              <a:t>, handling, distribution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950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8414</TotalTime>
  <Words>311</Words>
  <Application>Microsoft Macintosh PowerPoint</Application>
  <PresentationFormat>Widescreen</PresentationFormat>
  <Paragraphs>78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SLU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Hedvig Gröndal</dc:creator>
  <cp:lastModifiedBy>Microsoft Office User</cp:lastModifiedBy>
  <cp:revision>58</cp:revision>
  <dcterms:created xsi:type="dcterms:W3CDTF">2020-10-28T12:52:30Z</dcterms:created>
  <dcterms:modified xsi:type="dcterms:W3CDTF">2020-11-11T11:00:34Z</dcterms:modified>
</cp:coreProperties>
</file>