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solidFill>
                  <a:schemeClr val="dk1"/>
                </a:solidFill>
              </a:rPr>
              <a:t>Crowdsourcing in cultural heritage is rich in opportunities for collaborative, interdisciplinary research and practice. This presentation celebrates and calls for input and expansion of a White Paper that sets out current challenges and opportunities, and provides recommendations for the future of crowdsourcing in cultural heritage and the digital humanities.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The white paper is one of the outcomes of the</a:t>
            </a:r>
            <a:r>
              <a:rPr lang="en-GB">
                <a:solidFill>
                  <a:schemeClr val="dk1"/>
                </a:solidFill>
              </a:rPr>
              <a:t> Collective Wisdom project, which was supported by the UK Arts &amp; Humanities Research Council UK-US Partnership Development Grant scheme under the Proposal title: ‘</a:t>
            </a:r>
            <a:r>
              <a:rPr i="1" lang="en-GB">
                <a:solidFill>
                  <a:schemeClr val="dk1"/>
                </a:solidFill>
              </a:rPr>
              <a:t>From crowdsourcing to digitally-enabled participation: the state of the art in collaboration, access, and inclusion for cultural heritage institutions</a:t>
            </a:r>
            <a:r>
              <a:rPr lang="en-GB">
                <a:solidFill>
                  <a:schemeClr val="dk1"/>
                </a:solidFill>
              </a:rPr>
              <a: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We also want to acknowledge our dear friend and collaborator Meghan Ferriter, who wasn’t able to attend in person, but who is participating online and without whom we would not have been able to do this work.</a:t>
            </a:r>
            <a:endParaRPr>
              <a:solidFill>
                <a:schemeClr val="dk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2ee366efcc_3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2ee366efcc_3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solidFill>
                  <a:schemeClr val="dk1"/>
                </a:solidFill>
              </a:rPr>
              <a:t>The expectations of cultural heritage crowdsourcing participants change constantly, as technologies they encounter and use elsewhere evolve. Methods developed in related fields like Human-Computer Interaction or Computer-Supported Cooperative Work need adaptation and explanation to make them intellectually legible and technically possible.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2ee366efcc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2ee366efcc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Sam</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Though it can feel uneasy to present challenges without confirmed solutions, we felt it was important to point out the particularly nebulous pieces that, even with the suggestions we provide in the white paper, will remain some of the most challenging parts of the work we do.</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For example, staffing projects is difficult, and is particularly so when some or all of these roles are filled by part time staff, which is frequently the case in cultural heritage institutions.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Values are maintenance work, too. Here we </a:t>
            </a:r>
            <a:r>
              <a:rPr lang="en-GB"/>
              <a:t>specifically</a:t>
            </a:r>
            <a:r>
              <a:rPr lang="en-GB"/>
              <a:t> wanted to call out the risk of participant exploitation, even in well-resourced situations. Being consistent with the process of checking in on values throughout a project lifecycle is crucial, and teams can lower this risk by creating </a:t>
            </a:r>
            <a:r>
              <a:rPr lang="en-GB"/>
              <a:t>participant</a:t>
            </a:r>
            <a:r>
              <a:rPr lang="en-GB"/>
              <a:t> advisory boards or bill of rights-style documentation with participants.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Innovation can be harmful when it is not necessary. Our field is mature: good projects don’t always need to be innovative, and can instead follow existing models.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Sustainability is a challenge, especially when coupled with innovation requirements. We’ve all seen the xkcd comic about dependency</a:t>
            </a:r>
            <a:r>
              <a:rPr lang="en-GB"/>
              <a:t>, which remains all too true.</a:t>
            </a:r>
            <a:r>
              <a:rPr lang="en-GB"/>
              <a:t> https://xkcd.com/2347/</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Innovation can stall if a monopoly of platforms exists. Consequences here can include stagnation in the field due to limits for experimentation.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Who gets to frame the field? Whose work is legible within the frameworks we create, and how does that affect work on diversity, equity and inclusion?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Too many best practices create overhead to getting started – here we encourage using sandboxes or hands-on workshops to lower those barriers to entry.</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And last, but certainly not least, the tech saviors. A rapid acceleration over the past year in the availability and the quality of generative AI models will change the relationship between volunteers and data managers even further, and likely in ways we can’t yet anticipate. We need to meet this reality with a mind that the potential short-term financial savings of automating the ability to summarise and reformat textual information, for example, may not be worth the loss. It’s yet another opportunity to operationalize values and make sure they are widely understood.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2ee366efcc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2ee366efcc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Finally, we want to share the link to our white paper and invite you to please engage with it and leave </a:t>
            </a:r>
            <a:r>
              <a:rPr lang="en-GB"/>
              <a:t>feedback</a:t>
            </a:r>
            <a:r>
              <a:rPr lang="en-GB"/>
              <a:t> either directly on the doc or by reaching out to us directly.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e5a52a58b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e5a52a58b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t>I’ll begin with a brief overview of what we’ll talk about today. We’ll center this talk by providing some additional context about the events leading up to the White Paper, and then we’ll dive right into our 5 recommendations, the challenges we’ve identified, and then a brief invitation to participate in our period of open comment. </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GB"/>
              <a:t>We’ve included our Mastodon handles as well, in case you’d like to participate in that space.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e4e12ed0e1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e4e12ed0e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solidFill>
                  <a:schemeClr val="dk1"/>
                </a:solidFill>
              </a:rPr>
              <a:t>So. Why are we talking about this? </a:t>
            </a:r>
            <a:br>
              <a:rPr lang="en-GB">
                <a:solidFill>
                  <a:schemeClr val="dk1"/>
                </a:solidFill>
              </a:rPr>
            </a:b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I’ll start with a definition: there are a number of practices that we group within the term ‘crowdsourcing’, including online volunteering, citizen science, citizen history, digital public participation, and community co-production. What it specifically does NOT include is microwork a la Amazon Mechanical Turk.</a:t>
            </a:r>
            <a:br>
              <a:rPr lang="en-GB">
                <a:solidFill>
                  <a:schemeClr val="dk1"/>
                </a:solidFill>
              </a:rPr>
            </a:br>
            <a:br>
              <a:rPr lang="en-GB">
                <a:solidFill>
                  <a:schemeClr val="dk1"/>
                </a:solidFill>
              </a:rPr>
            </a:br>
            <a:r>
              <a:rPr lang="en-GB">
                <a:solidFill>
                  <a:schemeClr val="dk1"/>
                </a:solidFill>
              </a:rPr>
              <a:t>This space, like many in DH, increasingly involves human computation, AI/Machine Learning, and other swiftly adapting systems that will change, and already are changing, how participants in crowdsourcing spaces relate to digital cultural heritage.</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We want to help funders, institutional leadership, and others understand these changes and to support project teams and participants. </a:t>
            </a:r>
            <a:br>
              <a:rPr lang="en-GB">
                <a:solidFill>
                  <a:schemeClr val="dk1"/>
                </a:solidFill>
              </a:rPr>
            </a:b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In order to do this, we outline 5 recommendations for our audience to follow, as well as some intractable challenges that need to be addressed thoughtfully and with care.</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e4e12ed0e1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e4e12ed0e1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solidFill>
                  <a:schemeClr val="dk1"/>
                </a:solidFill>
              </a:rPr>
              <a:t>A quick bit of background on the Collective Wisdom project.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First, we aimed for all of our activities to be designed and implemented in ways that foster an international community of practice in crowdsourcing and cultural heritage.</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We also aimed to gather and share state-of-the-art activity through the collaborative writing of an open access book, shown here, called the Collective Wisdom Handbook, which we released in 2021.</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We hoped to -- through our activities -- emerge with a research agenda and articulate shared understandings of the kinds of tricky and unsolved problems that could use the investigation of future researchers with support through future funding schemes and programs.  Similarly, we hoped to reinvigorate networks of practitioners through our work.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Finally, and most importantly for today’s session, we </a:t>
            </a:r>
            <a:r>
              <a:rPr lang="en-GB">
                <a:solidFill>
                  <a:schemeClr val="dk1"/>
                </a:solidFill>
              </a:rPr>
              <a:t>wanted</a:t>
            </a:r>
            <a:r>
              <a:rPr lang="en-GB">
                <a:solidFill>
                  <a:schemeClr val="dk1"/>
                </a:solidFill>
              </a:rPr>
              <a:t> to release recommendations for future steps through writing and disseminating a white paper.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IF THERE’S TIME:</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rPr>
              <a:t>We wished to be deliberate in how we pursued these goals, in line with our stated project values, which included our </a:t>
            </a:r>
            <a:r>
              <a:rPr lang="en-GB">
                <a:solidFill>
                  <a:schemeClr val="dk1"/>
                </a:solidFill>
              </a:rPr>
              <a:t>commitment</a:t>
            </a:r>
            <a:r>
              <a:rPr lang="en-GB">
                <a:solidFill>
                  <a:schemeClr val="dk1"/>
                </a:solidFill>
              </a:rPr>
              <a:t> to: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GB">
                <a:solidFill>
                  <a:schemeClr val="dk1"/>
                </a:solidFill>
              </a:rPr>
              <a:t>sharing about our work publicly,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GB">
                <a:solidFill>
                  <a:schemeClr val="dk1"/>
                </a:solidFill>
              </a:rPr>
              <a:t>inviting others to engage via prompts and calls to action,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GB">
                <a:solidFill>
                  <a:schemeClr val="dk1"/>
                </a:solidFill>
              </a:rPr>
              <a:t>encouraging everyone to identify tensions in approaches and practice, and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GB">
                <a:solidFill>
                  <a:schemeClr val="dk1"/>
                </a:solidFill>
              </a:rPr>
              <a:t>aiming to empower other people to lead this type of work with practical (</a:t>
            </a:r>
            <a:r>
              <a:rPr i="1" lang="en-GB">
                <a:solidFill>
                  <a:schemeClr val="dk1"/>
                </a:solidFill>
              </a:rPr>
              <a:t>and aspirational</a:t>
            </a:r>
            <a:r>
              <a:rPr lang="en-GB">
                <a:solidFill>
                  <a:schemeClr val="dk1"/>
                </a:solidFill>
              </a:rPr>
              <a:t>!) feedback.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2ee366efcc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2ee366efcc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Mia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2ee366efcc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2ee366efcc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2ee366efcc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2ee366efcc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2ee366efcc_3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2ee366efcc_3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(I'm unlikely to get to these exact points, but… ) (after point 1) This assessment tool c</a:t>
            </a:r>
            <a:r>
              <a:rPr lang="en-GB"/>
              <a:t>ould complement the information in Chapter 5 of the Handbook on Designing cultural heritage crowdsourcing projects by turning the chapter contents into a worksheet that teams can fill out for their own project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(after point 2) </a:t>
            </a:r>
            <a:r>
              <a:rPr lang="en-GB"/>
              <a:t>Workshop activities could include being assigned a short description of a crowdsourcing project, and being asked to determine your own skills, those available within your organisation, and any remaining skills not represented by your team. They could also include opportunities to develop skills for writing strong applications for funding these types of projects.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Basically, these resources will help teams in the process of resource allocation and requisition. For example, projects do not always need to have all their skills in place before applying for funding, but they do need to be able to identify which skills they already have and which are needed.</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ee366efcc_3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2ee366efcc_3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(from peer review section): The expertise best suited to review practice and research in this field is held by practitioners: project leads, community managers, developers. Creating opportunities for practitioners to participate in open peer review not only enhances the quality and nuance of published accounts of practice, it increases the holistic research interpretations that can be made of crowdsourcing practice and its outcomes.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collectivewisdomproject.org.uk/about/" TargetMode="External"/><Relationship Id="rId4" Type="http://schemas.openxmlformats.org/officeDocument/2006/relationships/hyperlink" Target="https://bit.ly/CWpreprin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neh.gov/program/dangers-and-opportunities-technology-perspectives-humanitie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i.org/10.21428/a5d7554f.2a84f94b" TargetMode="External"/><Relationship Id="rId4" Type="http://schemas.openxmlformats.org/officeDocument/2006/relationships/hyperlink" Target="https://bit.ly/CWprepri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hyperlink" Target="https://britishlibrary.pubpub.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GB" sz="3320"/>
              <a:t>Recommendations, challenges and opportunities </a:t>
            </a:r>
            <a:r>
              <a:rPr lang="en-GB" sz="3320"/>
              <a:t>for the future of crowdsourcing in cultural heritage: a white paper</a:t>
            </a:r>
            <a:endParaRPr sz="3320"/>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523"/>
              <a:buNone/>
            </a:pPr>
            <a:r>
              <a:rPr lang="en-GB" sz="1400"/>
              <a:t>Mia Ridge (British Library), Meghan Ferriter (</a:t>
            </a:r>
            <a:r>
              <a:rPr lang="en-GB" sz="1400"/>
              <a:t>formerly Library of Congress)</a:t>
            </a:r>
            <a:r>
              <a:rPr lang="en-GB" sz="1400"/>
              <a:t>, Samantha Blickhan (Zooniverse / Adler Planetarium)</a:t>
            </a:r>
            <a:endParaRPr sz="1400"/>
          </a:p>
          <a:p>
            <a:pPr indent="0" lvl="0" marL="0" rtl="0" algn="ctr">
              <a:lnSpc>
                <a:spcPct val="80000"/>
              </a:lnSpc>
              <a:spcBef>
                <a:spcPts val="0"/>
              </a:spcBef>
              <a:spcAft>
                <a:spcPts val="0"/>
              </a:spcAft>
              <a:buSzPts val="523"/>
              <a:buNone/>
            </a:pPr>
            <a:r>
              <a:t/>
            </a:r>
            <a:endParaRPr sz="1400"/>
          </a:p>
          <a:p>
            <a:pPr indent="0" lvl="0" marL="0" rtl="0" algn="ctr">
              <a:lnSpc>
                <a:spcPct val="80000"/>
              </a:lnSpc>
              <a:spcBef>
                <a:spcPts val="0"/>
              </a:spcBef>
              <a:spcAft>
                <a:spcPts val="0"/>
              </a:spcAft>
              <a:buSzPts val="523"/>
              <a:buNone/>
            </a:pPr>
            <a:r>
              <a:rPr lang="en-GB" sz="1400"/>
              <a:t> DH2023, Graz</a:t>
            </a:r>
            <a:endParaRPr sz="1400"/>
          </a:p>
          <a:p>
            <a:pPr indent="0" lvl="0" marL="0" rtl="0" algn="ctr">
              <a:spcBef>
                <a:spcPts val="0"/>
              </a:spcBef>
              <a:spcAft>
                <a:spcPts val="0"/>
              </a:spcAft>
              <a:buNone/>
            </a:pPr>
            <a:r>
              <a:rPr lang="en-GB" sz="1400" u="sng">
                <a:solidFill>
                  <a:schemeClr val="hlink"/>
                </a:solidFill>
                <a:hlinkClick r:id="rId3"/>
              </a:rPr>
              <a:t>https://collectivewisdomproject.org.uk</a:t>
            </a:r>
            <a:r>
              <a:rPr lang="en-GB" sz="1400"/>
              <a:t> </a:t>
            </a:r>
            <a:r>
              <a:rPr lang="en-GB" sz="1400" u="sng">
                <a:solidFill>
                  <a:schemeClr val="hlink"/>
                </a:solidFill>
                <a:hlinkClick r:id="rId4"/>
              </a:rPr>
              <a:t>https://bit.ly/CWpreprint</a:t>
            </a:r>
            <a:endParaRPr sz="1400"/>
          </a:p>
          <a:p>
            <a:pPr indent="0" lvl="0" marL="0" rtl="0" algn="ctr">
              <a:spcBef>
                <a:spcPts val="0"/>
              </a:spcBef>
              <a:spcAft>
                <a:spcPts val="0"/>
              </a:spcAft>
              <a:buNone/>
            </a:pPr>
            <a:r>
              <a:t/>
            </a:r>
            <a:endParaRPr sz="1400"/>
          </a:p>
          <a:p>
            <a:pPr indent="0" lvl="0" marL="0" rtl="0" algn="ctr">
              <a:spcBef>
                <a:spcPts val="0"/>
              </a:spcBef>
              <a:spcAft>
                <a:spcPts val="0"/>
              </a:spcAft>
              <a:buNone/>
            </a:pPr>
            <a:r>
              <a:rPr lang="en-GB" sz="1400"/>
              <a:t>With thanks to the AHRC for grant AH/T013052/1</a:t>
            </a: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5. </a:t>
            </a:r>
            <a:r>
              <a:rPr lang="en-GB"/>
              <a:t>Incorporating Emergent Technologies and Methods</a:t>
            </a:r>
            <a:endParaRPr/>
          </a:p>
        </p:txBody>
      </p:sp>
      <p:sp>
        <p:nvSpPr>
          <p:cNvPr id="115" name="Google Shape;115;p22"/>
          <p:cNvSpPr txBox="1"/>
          <p:nvPr>
            <p:ph idx="1" type="body"/>
          </p:nvPr>
        </p:nvSpPr>
        <p:spPr>
          <a:xfrm>
            <a:off x="311700" y="1152475"/>
            <a:ext cx="8520600" cy="3872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1600">
                <a:solidFill>
                  <a:srgbClr val="CACACA"/>
                </a:solidFill>
              </a:rPr>
              <a:t>We propose:</a:t>
            </a:r>
            <a:endParaRPr sz="1600">
              <a:solidFill>
                <a:srgbClr val="CACACA"/>
              </a:solidFill>
            </a:endParaRPr>
          </a:p>
          <a:p>
            <a:pPr indent="-330200" lvl="0" marL="457200" rtl="0" algn="l">
              <a:spcBef>
                <a:spcPts val="1200"/>
              </a:spcBef>
              <a:spcAft>
                <a:spcPts val="0"/>
              </a:spcAft>
              <a:buClr>
                <a:srgbClr val="CACACA"/>
              </a:buClr>
              <a:buSzPts val="1600"/>
              <a:buChar char="●"/>
            </a:pPr>
            <a:r>
              <a:rPr lang="en-GB" sz="1600">
                <a:solidFill>
                  <a:srgbClr val="CACACA"/>
                </a:solidFill>
              </a:rPr>
              <a:t>Fund educational </a:t>
            </a:r>
            <a:r>
              <a:rPr b="1" lang="en-GB" sz="1600">
                <a:solidFill>
                  <a:srgbClr val="CACACA"/>
                </a:solidFill>
              </a:rPr>
              <a:t>resources and workshops</a:t>
            </a:r>
            <a:r>
              <a:rPr lang="en-GB" sz="1600">
                <a:solidFill>
                  <a:srgbClr val="CACACA"/>
                </a:solidFill>
              </a:rPr>
              <a:t> to help the field </a:t>
            </a:r>
            <a:r>
              <a:rPr b="1" lang="en-GB" sz="1600">
                <a:solidFill>
                  <a:srgbClr val="CACACA"/>
                </a:solidFill>
              </a:rPr>
              <a:t>understand opportunities</a:t>
            </a:r>
            <a:r>
              <a:rPr lang="en-GB" sz="1600">
                <a:solidFill>
                  <a:srgbClr val="CACACA"/>
                </a:solidFill>
              </a:rPr>
              <a:t>, and </a:t>
            </a:r>
            <a:r>
              <a:rPr b="1" lang="en-GB" sz="1600">
                <a:solidFill>
                  <a:srgbClr val="CACACA"/>
                </a:solidFill>
              </a:rPr>
              <a:t>anticipate the </a:t>
            </a:r>
            <a:r>
              <a:rPr lang="en-GB" sz="1600">
                <a:solidFill>
                  <a:srgbClr val="CACACA"/>
                </a:solidFill>
              </a:rPr>
              <a:t>consequences of proposed technologies</a:t>
            </a:r>
            <a:endParaRPr sz="1600">
              <a:solidFill>
                <a:srgbClr val="CACACA"/>
              </a:solidFill>
            </a:endParaRPr>
          </a:p>
          <a:p>
            <a:pPr indent="-330200" lvl="0" marL="457200" rtl="0" algn="l">
              <a:spcBef>
                <a:spcPts val="0"/>
              </a:spcBef>
              <a:spcAft>
                <a:spcPts val="0"/>
              </a:spcAft>
              <a:buClr>
                <a:srgbClr val="CACACA"/>
              </a:buClr>
              <a:buSzPts val="1600"/>
              <a:buChar char="●"/>
            </a:pPr>
            <a:r>
              <a:rPr lang="en-GB" sz="1600">
                <a:solidFill>
                  <a:srgbClr val="CACACA"/>
                </a:solidFill>
              </a:rPr>
              <a:t>Fund resources on </a:t>
            </a:r>
            <a:r>
              <a:rPr b="1" lang="en-GB" sz="1600">
                <a:solidFill>
                  <a:srgbClr val="CACACA"/>
                </a:solidFill>
              </a:rPr>
              <a:t>methods/approaches to </a:t>
            </a:r>
            <a:r>
              <a:rPr b="1" lang="en-GB" sz="1600">
                <a:solidFill>
                  <a:srgbClr val="CACACA"/>
                </a:solidFill>
              </a:rPr>
              <a:t>implementing</a:t>
            </a:r>
            <a:r>
              <a:rPr b="1" lang="en-GB" sz="1600">
                <a:solidFill>
                  <a:srgbClr val="CACACA"/>
                </a:solidFill>
              </a:rPr>
              <a:t> new technologies</a:t>
            </a:r>
            <a:endParaRPr b="1" sz="1600">
              <a:solidFill>
                <a:srgbClr val="CACACA"/>
              </a:solidFill>
            </a:endParaRPr>
          </a:p>
          <a:p>
            <a:pPr indent="-330200" lvl="0" marL="457200" rtl="0" algn="l">
              <a:spcBef>
                <a:spcPts val="0"/>
              </a:spcBef>
              <a:spcAft>
                <a:spcPts val="0"/>
              </a:spcAft>
              <a:buClr>
                <a:srgbClr val="CACACA"/>
              </a:buClr>
              <a:buSzPts val="1600"/>
              <a:buChar char="●"/>
            </a:pPr>
            <a:r>
              <a:rPr lang="en-GB" sz="1600">
                <a:solidFill>
                  <a:srgbClr val="CACACA"/>
                </a:solidFill>
              </a:rPr>
              <a:t>New funding call focused on </a:t>
            </a:r>
            <a:r>
              <a:rPr b="1" lang="en-GB" sz="1600">
                <a:solidFill>
                  <a:srgbClr val="CACACA"/>
                </a:solidFill>
              </a:rPr>
              <a:t>continued iteration, experimentation, and careful adoption of new technologies</a:t>
            </a:r>
            <a:r>
              <a:rPr lang="en-GB" sz="1600">
                <a:solidFill>
                  <a:srgbClr val="CACACA"/>
                </a:solidFill>
              </a:rPr>
              <a:t>, including examples and considerations in other contexts </a:t>
            </a:r>
            <a:endParaRPr sz="1600">
              <a:solidFill>
                <a:srgbClr val="CACACA"/>
              </a:solidFill>
            </a:endParaRPr>
          </a:p>
          <a:p>
            <a:pPr indent="-330200" lvl="1" marL="914400" rtl="0" algn="l">
              <a:spcBef>
                <a:spcPts val="0"/>
              </a:spcBef>
              <a:spcAft>
                <a:spcPts val="0"/>
              </a:spcAft>
              <a:buClr>
                <a:srgbClr val="CACACA"/>
              </a:buClr>
              <a:buSzPts val="1600"/>
              <a:buChar char="○"/>
            </a:pPr>
            <a:r>
              <a:rPr lang="en-GB" sz="1600"/>
              <a:t>e.g. recent U.S. NEH funding call around </a:t>
            </a:r>
            <a:r>
              <a:rPr lang="en-GB" sz="1600" u="sng">
                <a:solidFill>
                  <a:schemeClr val="hlink"/>
                </a:solidFill>
                <a:hlinkClick r:id="rId3"/>
              </a:rPr>
              <a:t>Dangers and Opportunities of Technology</a:t>
            </a:r>
            <a:endParaRPr i="1" sz="1600">
              <a:solidFill>
                <a:srgbClr val="CACACA"/>
              </a:solidFill>
            </a:endParaRPr>
          </a:p>
          <a:p>
            <a:pPr indent="-330200" lvl="0" marL="457200" rtl="0" algn="l">
              <a:spcBef>
                <a:spcPts val="0"/>
              </a:spcBef>
              <a:spcAft>
                <a:spcPts val="0"/>
              </a:spcAft>
              <a:buClr>
                <a:srgbClr val="CACACA"/>
              </a:buClr>
              <a:buSzPts val="1600"/>
              <a:buChar char="●"/>
            </a:pPr>
            <a:r>
              <a:rPr lang="en-GB" sz="1600">
                <a:solidFill>
                  <a:srgbClr val="CACACA"/>
                </a:solidFill>
              </a:rPr>
              <a:t>Requiring </a:t>
            </a:r>
            <a:r>
              <a:rPr b="1" lang="en-GB" sz="1600">
                <a:solidFill>
                  <a:srgbClr val="CACACA"/>
                </a:solidFill>
              </a:rPr>
              <a:t>interdisciplinary expertise and skill sets</a:t>
            </a:r>
            <a:r>
              <a:rPr lang="en-GB" sz="1600">
                <a:solidFill>
                  <a:srgbClr val="CACACA"/>
                </a:solidFill>
              </a:rPr>
              <a:t> in project teams</a:t>
            </a:r>
            <a:endParaRPr sz="1600">
              <a:solidFill>
                <a:srgbClr val="CACACA"/>
              </a:solidFill>
            </a:endParaRPr>
          </a:p>
          <a:p>
            <a:pPr indent="-330200" lvl="1" marL="914400" rtl="0" algn="l">
              <a:spcBef>
                <a:spcPts val="0"/>
              </a:spcBef>
              <a:spcAft>
                <a:spcPts val="0"/>
              </a:spcAft>
              <a:buClr>
                <a:srgbClr val="CACACA"/>
              </a:buClr>
              <a:buSzPts val="1600"/>
              <a:buChar char="○"/>
            </a:pPr>
            <a:r>
              <a:rPr lang="en-GB" sz="1600">
                <a:solidFill>
                  <a:srgbClr val="CACACA"/>
                </a:solidFill>
              </a:rPr>
              <a:t>Ensure broad perspectives, </a:t>
            </a:r>
            <a:r>
              <a:rPr lang="en-GB" sz="1600">
                <a:solidFill>
                  <a:srgbClr val="CACACA"/>
                </a:solidFill>
              </a:rPr>
              <a:t>especially</a:t>
            </a:r>
            <a:r>
              <a:rPr lang="en-GB" sz="1600">
                <a:solidFill>
                  <a:srgbClr val="CACACA"/>
                </a:solidFill>
              </a:rPr>
              <a:t> on technical dimensions of crowdsourcing </a:t>
            </a:r>
            <a:endParaRPr sz="1600">
              <a:solidFill>
                <a:srgbClr val="CACACA"/>
              </a:solidFill>
            </a:endParaRPr>
          </a:p>
          <a:p>
            <a:pPr indent="-330200" lvl="1" marL="914400" rtl="0" algn="l">
              <a:spcBef>
                <a:spcPts val="0"/>
              </a:spcBef>
              <a:spcAft>
                <a:spcPts val="0"/>
              </a:spcAft>
              <a:buClr>
                <a:srgbClr val="CACACA"/>
              </a:buClr>
              <a:buSzPts val="1600"/>
              <a:buChar char="○"/>
            </a:pPr>
            <a:r>
              <a:rPr lang="en-GB" sz="1600">
                <a:solidFill>
                  <a:srgbClr val="CACACA"/>
                </a:solidFill>
              </a:rPr>
              <a:t>Empower teams to share candidly whether the investment and </a:t>
            </a:r>
            <a:r>
              <a:rPr lang="en-GB" sz="1600">
                <a:solidFill>
                  <a:srgbClr val="CACACA"/>
                </a:solidFill>
              </a:rPr>
              <a:t>adoption</a:t>
            </a:r>
            <a:r>
              <a:rPr lang="en-GB" sz="1600">
                <a:solidFill>
                  <a:srgbClr val="CACACA"/>
                </a:solidFill>
              </a:rPr>
              <a:t> of the technology was worth the effort</a:t>
            </a:r>
            <a:endParaRPr sz="1600">
              <a:solidFill>
                <a:srgbClr val="CACACA"/>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Intractable challenges for </a:t>
            </a:r>
            <a:r>
              <a:rPr lang="en-GB"/>
              <a:t>future work</a:t>
            </a:r>
            <a:endParaRPr/>
          </a:p>
        </p:txBody>
      </p:sp>
      <p:sp>
        <p:nvSpPr>
          <p:cNvPr id="121" name="Google Shape;121;p23"/>
          <p:cNvSpPr txBox="1"/>
          <p:nvPr>
            <p:ph idx="1" type="body"/>
          </p:nvPr>
        </p:nvSpPr>
        <p:spPr>
          <a:xfrm>
            <a:off x="311700" y="1152475"/>
            <a:ext cx="8520600" cy="37677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b="1" lang="en-GB" sz="2000"/>
              <a:t>Staffing projects</a:t>
            </a:r>
            <a:r>
              <a:rPr lang="en-GB" sz="2000"/>
              <a:t> is difficult</a:t>
            </a:r>
            <a:endParaRPr sz="2000"/>
          </a:p>
          <a:p>
            <a:pPr indent="0" lvl="0" marL="0" rtl="0" algn="l">
              <a:spcBef>
                <a:spcPts val="1200"/>
              </a:spcBef>
              <a:spcAft>
                <a:spcPts val="0"/>
              </a:spcAft>
              <a:buNone/>
            </a:pPr>
            <a:r>
              <a:rPr b="1" lang="en-GB" sz="2000"/>
              <a:t>Values</a:t>
            </a:r>
            <a:r>
              <a:rPr lang="en-GB" sz="2000"/>
              <a:t> are maintenance work, too</a:t>
            </a:r>
            <a:endParaRPr sz="2000"/>
          </a:p>
          <a:p>
            <a:pPr indent="0" lvl="0" marL="0" rtl="0" algn="l">
              <a:spcBef>
                <a:spcPts val="1200"/>
              </a:spcBef>
              <a:spcAft>
                <a:spcPts val="0"/>
              </a:spcAft>
              <a:buNone/>
            </a:pPr>
            <a:r>
              <a:rPr b="1" lang="en-GB" sz="2000"/>
              <a:t>Innovation can be harmful</a:t>
            </a:r>
            <a:r>
              <a:rPr lang="en-GB" sz="2000"/>
              <a:t> when it is not necessary</a:t>
            </a:r>
            <a:endParaRPr sz="2000"/>
          </a:p>
          <a:p>
            <a:pPr indent="0" lvl="0" marL="0" rtl="0" algn="l">
              <a:spcBef>
                <a:spcPts val="1200"/>
              </a:spcBef>
              <a:spcAft>
                <a:spcPts val="0"/>
              </a:spcAft>
              <a:buNone/>
            </a:pPr>
            <a:r>
              <a:rPr b="1" lang="en-GB" sz="2000"/>
              <a:t>Sustainability</a:t>
            </a:r>
            <a:r>
              <a:rPr lang="en-GB" sz="2000"/>
              <a:t> is a challenge, especially when coupled with innovation requirements</a:t>
            </a:r>
            <a:endParaRPr sz="2000"/>
          </a:p>
          <a:p>
            <a:pPr indent="0" lvl="0" marL="0" rtl="0" algn="l">
              <a:spcBef>
                <a:spcPts val="1200"/>
              </a:spcBef>
              <a:spcAft>
                <a:spcPts val="0"/>
              </a:spcAft>
              <a:buNone/>
            </a:pPr>
            <a:r>
              <a:rPr b="1" lang="en-GB" sz="2000"/>
              <a:t>Innovation can stall</a:t>
            </a:r>
            <a:r>
              <a:rPr lang="en-GB" sz="2000"/>
              <a:t> if a monopoly of platforms exists</a:t>
            </a:r>
            <a:endParaRPr sz="2000"/>
          </a:p>
          <a:p>
            <a:pPr indent="0" lvl="0" marL="0" rtl="0" algn="l">
              <a:spcBef>
                <a:spcPts val="1200"/>
              </a:spcBef>
              <a:spcAft>
                <a:spcPts val="0"/>
              </a:spcAft>
              <a:buNone/>
            </a:pPr>
            <a:r>
              <a:rPr lang="en-GB" sz="2000"/>
              <a:t>Who gets to </a:t>
            </a:r>
            <a:r>
              <a:rPr b="1" lang="en-GB" sz="2000"/>
              <a:t>frame the field</a:t>
            </a:r>
            <a:r>
              <a:rPr lang="en-GB" sz="2000"/>
              <a:t>, and who is left out?</a:t>
            </a:r>
            <a:endParaRPr sz="2000"/>
          </a:p>
          <a:p>
            <a:pPr indent="0" lvl="0" marL="0" rtl="0" algn="l">
              <a:spcBef>
                <a:spcPts val="1200"/>
              </a:spcBef>
              <a:spcAft>
                <a:spcPts val="0"/>
              </a:spcAft>
              <a:buNone/>
            </a:pPr>
            <a:r>
              <a:rPr b="1" lang="en-GB" sz="2000"/>
              <a:t>Too many best practices</a:t>
            </a:r>
            <a:r>
              <a:rPr lang="en-GB" sz="2000"/>
              <a:t> create overhead to getting started</a:t>
            </a:r>
            <a:endParaRPr sz="2000"/>
          </a:p>
          <a:p>
            <a:pPr indent="0" lvl="0" marL="0" rtl="0" algn="l">
              <a:spcBef>
                <a:spcPts val="1200"/>
              </a:spcBef>
              <a:spcAft>
                <a:spcPts val="1200"/>
              </a:spcAft>
              <a:buNone/>
            </a:pPr>
            <a:r>
              <a:rPr lang="en-GB" sz="2000"/>
              <a:t>People who think '</a:t>
            </a:r>
            <a:r>
              <a:rPr b="1" lang="en-GB" sz="2000"/>
              <a:t>AI / Mechanical Turk can solve everything</a:t>
            </a:r>
            <a:r>
              <a:rPr lang="en-GB" sz="2000"/>
              <a:t>'</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Please read and comment on our pre-print White Paper</a:t>
            </a:r>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Recommendations, Challenges and Opportunities for the Future of Crowdsourcing in Cultural Heritage: a White Paper.</a:t>
            </a:r>
            <a:r>
              <a:rPr lang="en-GB" sz="2400" u="sng">
                <a:solidFill>
                  <a:schemeClr val="hlink"/>
                </a:solidFill>
                <a:hlinkClick r:id="rId3"/>
              </a:rPr>
              <a:t> https://doi.org/10.21428/a5d7554f.2a84f94b</a:t>
            </a:r>
            <a:endParaRPr sz="2400"/>
          </a:p>
          <a:p>
            <a:pPr indent="0" lvl="0" marL="0" rtl="0" algn="l">
              <a:spcBef>
                <a:spcPts val="1200"/>
              </a:spcBef>
              <a:spcAft>
                <a:spcPts val="0"/>
              </a:spcAft>
              <a:buNone/>
            </a:pPr>
            <a:r>
              <a:t/>
            </a:r>
            <a:endParaRPr sz="2400"/>
          </a:p>
          <a:p>
            <a:pPr indent="0" lvl="0" marL="0" rtl="0" algn="l">
              <a:spcBef>
                <a:spcPts val="1200"/>
              </a:spcBef>
              <a:spcAft>
                <a:spcPts val="0"/>
              </a:spcAft>
              <a:buNone/>
            </a:pPr>
            <a:r>
              <a:rPr lang="en-GB" sz="2400"/>
              <a:t>Short link: </a:t>
            </a:r>
            <a:r>
              <a:rPr lang="en-GB" sz="2400" u="sng">
                <a:solidFill>
                  <a:schemeClr val="hlink"/>
                </a:solidFill>
                <a:hlinkClick r:id="rId4"/>
              </a:rPr>
              <a:t>https://bit.ly/CWpreprint</a:t>
            </a:r>
            <a:r>
              <a:rPr lang="en-GB" sz="2400"/>
              <a:t> </a:t>
            </a:r>
            <a:endParaRPr sz="2400"/>
          </a:p>
          <a:p>
            <a:pPr indent="0" lvl="0" marL="0" rtl="0" algn="l">
              <a:spcBef>
                <a:spcPts val="1200"/>
              </a:spcBef>
              <a:spcAft>
                <a:spcPts val="0"/>
              </a:spcAft>
              <a:buNone/>
            </a:pPr>
            <a:r>
              <a:t/>
            </a:r>
            <a:endParaRPr sz="2400"/>
          </a:p>
          <a:p>
            <a:pPr indent="0" lvl="0" marL="0" rtl="0" algn="l">
              <a:spcBef>
                <a:spcPts val="1200"/>
              </a:spcBef>
              <a:spcAft>
                <a:spcPts val="1200"/>
              </a:spcAft>
              <a:buNone/>
            </a:pPr>
            <a:r>
              <a:rPr lang="en-GB" sz="2000"/>
              <a:t>You can comment until 30 September, 2023. Questions? digitalresearch@bl.uk</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Overview</a:t>
            </a:r>
            <a:endParaRPr/>
          </a:p>
        </p:txBody>
      </p:sp>
      <p:sp>
        <p:nvSpPr>
          <p:cNvPr id="66" name="Google Shape;66;p14"/>
          <p:cNvSpPr txBox="1"/>
          <p:nvPr>
            <p:ph idx="1" type="body"/>
          </p:nvPr>
        </p:nvSpPr>
        <p:spPr>
          <a:xfrm>
            <a:off x="311700" y="1152475"/>
            <a:ext cx="8656500" cy="3416400"/>
          </a:xfrm>
          <a:prstGeom prst="rect">
            <a:avLst/>
          </a:prstGeom>
        </p:spPr>
        <p:txBody>
          <a:bodyPr anchorCtr="0" anchor="t" bIns="91425" lIns="91425" spcFirstLastPara="1" rIns="91425" wrap="square" tIns="91425">
            <a:noAutofit/>
          </a:bodyPr>
          <a:lstStyle/>
          <a:p>
            <a:pPr indent="-374535" lvl="0" marL="457200" rtl="0" algn="l">
              <a:spcBef>
                <a:spcPts val="0"/>
              </a:spcBef>
              <a:spcAft>
                <a:spcPts val="0"/>
              </a:spcAft>
              <a:buSzPts val="2298"/>
              <a:buChar char="●"/>
            </a:pPr>
            <a:r>
              <a:rPr lang="en-GB" sz="2298"/>
              <a:t>Why are we talking about challenges in the future of crowdsourcing?</a:t>
            </a:r>
            <a:endParaRPr sz="2298"/>
          </a:p>
          <a:p>
            <a:pPr indent="-374535" lvl="0" marL="457200" rtl="0" algn="l">
              <a:spcBef>
                <a:spcPts val="0"/>
              </a:spcBef>
              <a:spcAft>
                <a:spcPts val="0"/>
              </a:spcAft>
              <a:buSzPts val="2298"/>
              <a:buChar char="●"/>
            </a:pPr>
            <a:r>
              <a:rPr lang="en-GB" sz="2298"/>
              <a:t>About the </a:t>
            </a:r>
            <a:r>
              <a:rPr i="1" lang="en-GB" sz="2298"/>
              <a:t>Collective Wisdom</a:t>
            </a:r>
            <a:r>
              <a:rPr lang="en-GB" sz="2298"/>
              <a:t> project</a:t>
            </a:r>
            <a:endParaRPr sz="2298"/>
          </a:p>
          <a:p>
            <a:pPr indent="-374535" lvl="0" marL="457200" rtl="0" algn="l">
              <a:spcBef>
                <a:spcPts val="0"/>
              </a:spcBef>
              <a:spcAft>
                <a:spcPts val="0"/>
              </a:spcAft>
              <a:buSzPts val="2298"/>
              <a:buChar char="●"/>
            </a:pPr>
            <a:r>
              <a:rPr lang="en-GB" sz="2298"/>
              <a:t>5 Recommendations </a:t>
            </a:r>
            <a:endParaRPr sz="2298"/>
          </a:p>
          <a:p>
            <a:pPr indent="-374535" lvl="0" marL="457200" rtl="0" algn="l">
              <a:spcBef>
                <a:spcPts val="0"/>
              </a:spcBef>
              <a:spcAft>
                <a:spcPts val="0"/>
              </a:spcAft>
              <a:buSzPts val="2298"/>
              <a:buChar char="●"/>
            </a:pPr>
            <a:r>
              <a:rPr lang="en-GB" sz="2298"/>
              <a:t>Intractable Challenges </a:t>
            </a:r>
            <a:endParaRPr sz="2298"/>
          </a:p>
          <a:p>
            <a:pPr indent="-374535" lvl="0" marL="457200" rtl="0" algn="l">
              <a:spcBef>
                <a:spcPts val="0"/>
              </a:spcBef>
              <a:spcAft>
                <a:spcPts val="0"/>
              </a:spcAft>
              <a:buSzPts val="2298"/>
              <a:buChar char="●"/>
            </a:pPr>
            <a:r>
              <a:rPr lang="en-GB" sz="2298"/>
              <a:t>Please read and comment on our White Paper</a:t>
            </a:r>
            <a:endParaRPr/>
          </a:p>
          <a:p>
            <a:pPr indent="0" lvl="0" marL="0" rtl="0" algn="l">
              <a:spcBef>
                <a:spcPts val="1200"/>
              </a:spcBef>
              <a:spcAft>
                <a:spcPts val="1200"/>
              </a:spcAft>
              <a:buNone/>
            </a:pPr>
            <a:r>
              <a:rPr lang="en-GB"/>
              <a:t>@mia@hcommons.social </a:t>
            </a:r>
            <a:br>
              <a:rPr lang="en-GB"/>
            </a:br>
            <a:r>
              <a:rPr lang="en-GB"/>
              <a:t>@meghaninmotion@hcommons.social</a:t>
            </a:r>
            <a:r>
              <a:rPr lang="en-GB"/>
              <a:t> </a:t>
            </a:r>
            <a:br>
              <a:rPr lang="en-GB"/>
            </a:br>
            <a:r>
              <a:rPr lang="en-GB"/>
              <a:t>@sam@hcommons.social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idx="1" type="body"/>
          </p:nvPr>
        </p:nvSpPr>
        <p:spPr>
          <a:xfrm>
            <a:off x="311700" y="1152475"/>
            <a:ext cx="8454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Crowdsourcing includes: online volunteering, citizen </a:t>
            </a:r>
            <a:r>
              <a:rPr lang="en-GB" sz="1800"/>
              <a:t>science, citizen history, digital public participation, community co-production.</a:t>
            </a:r>
            <a:endParaRPr sz="1800"/>
          </a:p>
          <a:p>
            <a:pPr indent="0" lvl="0" marL="0" rtl="0" algn="l">
              <a:spcBef>
                <a:spcPts val="1200"/>
              </a:spcBef>
              <a:spcAft>
                <a:spcPts val="0"/>
              </a:spcAft>
              <a:buNone/>
            </a:pPr>
            <a:r>
              <a:rPr lang="en-GB" sz="1800"/>
              <a:t>It increasingly involves human computation, AI / machine learning and other systems that will </a:t>
            </a:r>
            <a:r>
              <a:rPr b="1" lang="en-GB" sz="1800"/>
              <a:t>change how participants relate to digital cultural heritage</a:t>
            </a:r>
            <a:r>
              <a:rPr lang="en-GB" sz="1800"/>
              <a:t>.</a:t>
            </a:r>
            <a:endParaRPr sz="1800"/>
          </a:p>
          <a:p>
            <a:pPr indent="0" lvl="0" marL="0" rtl="0" algn="l">
              <a:spcBef>
                <a:spcPts val="1200"/>
              </a:spcBef>
              <a:spcAft>
                <a:spcPts val="0"/>
              </a:spcAft>
              <a:buNone/>
            </a:pPr>
            <a:r>
              <a:rPr lang="en-GB" sz="1800"/>
              <a:t>We want to </a:t>
            </a:r>
            <a:r>
              <a:rPr b="1" lang="en-GB" sz="1800"/>
              <a:t>help funders and organisation</a:t>
            </a:r>
            <a:r>
              <a:rPr b="1" lang="en-GB" sz="1800"/>
              <a:t>al</a:t>
            </a:r>
            <a:r>
              <a:rPr b="1" lang="en-GB" sz="1800"/>
              <a:t> leaders understand these changes</a:t>
            </a:r>
            <a:r>
              <a:rPr lang="en-GB" sz="1800"/>
              <a:t> and </a:t>
            </a:r>
            <a:r>
              <a:rPr b="1" lang="en-GB" sz="1800"/>
              <a:t>support project teams</a:t>
            </a:r>
            <a:r>
              <a:rPr lang="en-GB" sz="1800"/>
              <a:t> and participants through them.</a:t>
            </a:r>
            <a:endParaRPr sz="1800"/>
          </a:p>
          <a:p>
            <a:pPr indent="0" lvl="0" marL="0" rtl="0" algn="l">
              <a:spcBef>
                <a:spcPts val="1200"/>
              </a:spcBef>
              <a:spcAft>
                <a:spcPts val="1200"/>
              </a:spcAft>
              <a:buNone/>
            </a:pPr>
            <a:r>
              <a:rPr lang="en-GB" sz="1800"/>
              <a:t>Our White Paper outlines 5 recommendations and some intractable challenges.</a:t>
            </a:r>
            <a:endParaRPr sz="1800"/>
          </a:p>
        </p:txBody>
      </p:sp>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GB" sz="2600"/>
              <a:t>Why are we talking about challenges in the future of crowdsourcing?</a:t>
            </a:r>
            <a:endParaRPr sz="2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The Collective Wisdom project's goals and activities</a:t>
            </a:r>
            <a:endParaRPr/>
          </a:p>
        </p:txBody>
      </p:sp>
      <p:sp>
        <p:nvSpPr>
          <p:cNvPr id="78" name="Google Shape;78;p16"/>
          <p:cNvSpPr txBox="1"/>
          <p:nvPr>
            <p:ph idx="1" type="body"/>
          </p:nvPr>
        </p:nvSpPr>
        <p:spPr>
          <a:xfrm>
            <a:off x="210875" y="1017725"/>
            <a:ext cx="6447300" cy="40344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GB"/>
              <a:t>Foster an </a:t>
            </a:r>
            <a:r>
              <a:rPr b="1" lang="en-GB"/>
              <a:t>international community of practice</a:t>
            </a:r>
            <a:r>
              <a:rPr lang="en-GB"/>
              <a:t> in crowdsourcing in cultural heritage </a:t>
            </a:r>
            <a:endParaRPr/>
          </a:p>
          <a:p>
            <a:pPr indent="-342900" lvl="0" marL="457200" rtl="0" algn="l">
              <a:lnSpc>
                <a:spcPct val="115000"/>
              </a:lnSpc>
              <a:spcBef>
                <a:spcPts val="0"/>
              </a:spcBef>
              <a:spcAft>
                <a:spcPts val="0"/>
              </a:spcAft>
              <a:buSzPts val="1800"/>
              <a:buChar char="●"/>
            </a:pPr>
            <a:r>
              <a:rPr lang="en-GB"/>
              <a:t>Document and </a:t>
            </a:r>
            <a:r>
              <a:rPr b="1" lang="en-GB"/>
              <a:t>disseminate the state of the art</a:t>
            </a:r>
            <a:r>
              <a:rPr lang="en-GB"/>
              <a:t> and promote knowledge exchange in crowdsourcing and digitally-enabled participation via a collaboratively-authored </a:t>
            </a:r>
            <a:r>
              <a:rPr b="1" lang="en-GB"/>
              <a:t>open access book</a:t>
            </a:r>
            <a:endParaRPr b="1"/>
          </a:p>
          <a:p>
            <a:pPr indent="-342900" lvl="0" marL="457200" rtl="0" algn="l">
              <a:lnSpc>
                <a:spcPct val="115000"/>
              </a:lnSpc>
              <a:spcBef>
                <a:spcPts val="0"/>
              </a:spcBef>
              <a:spcAft>
                <a:spcPts val="0"/>
              </a:spcAft>
              <a:buSzPts val="1800"/>
              <a:buChar char="●"/>
            </a:pPr>
            <a:r>
              <a:rPr b="1" lang="en-GB"/>
              <a:t>Set a research agenda</a:t>
            </a:r>
            <a:r>
              <a:rPr lang="en-GB"/>
              <a:t> and generate shared understandings of unsolved or tricky problems that could lead to future funding applications</a:t>
            </a:r>
            <a:endParaRPr/>
          </a:p>
          <a:p>
            <a:pPr indent="-342900" lvl="0" marL="457200" rtl="0" algn="l">
              <a:lnSpc>
                <a:spcPct val="115000"/>
              </a:lnSpc>
              <a:spcBef>
                <a:spcPts val="0"/>
              </a:spcBef>
              <a:spcAft>
                <a:spcPts val="0"/>
              </a:spcAft>
              <a:buSzPts val="1800"/>
              <a:buChar char="●"/>
            </a:pPr>
            <a:r>
              <a:rPr lang="en-GB"/>
              <a:t>Make recommendations for future steps in a </a:t>
            </a:r>
            <a:r>
              <a:rPr b="1" lang="en-GB"/>
              <a:t>white paper</a:t>
            </a:r>
            <a:r>
              <a:rPr lang="en-GB"/>
              <a:t>  ← you are here!</a:t>
            </a:r>
            <a:endParaRPr sz="1600"/>
          </a:p>
        </p:txBody>
      </p:sp>
      <p:pic>
        <p:nvPicPr>
          <p:cNvPr id="79" name="Google Shape;79;p16"/>
          <p:cNvPicPr preferRelativeResize="0"/>
          <p:nvPr/>
        </p:nvPicPr>
        <p:blipFill>
          <a:blip r:embed="rId3">
            <a:alphaModFix/>
          </a:blip>
          <a:stretch>
            <a:fillRect/>
          </a:stretch>
        </p:blipFill>
        <p:spPr>
          <a:xfrm>
            <a:off x="6658250" y="1017727"/>
            <a:ext cx="2392150" cy="3374401"/>
          </a:xfrm>
          <a:prstGeom prst="rect">
            <a:avLst/>
          </a:prstGeom>
          <a:noFill/>
          <a:ln cap="flat" cmpd="sng" w="28575">
            <a:solidFill>
              <a:srgbClr val="1A1A1A"/>
            </a:solidFill>
            <a:prstDash val="solid"/>
            <a:round/>
            <a:headEnd len="sm" w="sm" type="none"/>
            <a:tailEnd len="sm" w="sm" type="none"/>
          </a:ln>
        </p:spPr>
      </p:pic>
      <p:sp>
        <p:nvSpPr>
          <p:cNvPr id="80" name="Google Shape;80;p16"/>
          <p:cNvSpPr txBox="1"/>
          <p:nvPr/>
        </p:nvSpPr>
        <p:spPr>
          <a:xfrm>
            <a:off x="6564625" y="4392125"/>
            <a:ext cx="25794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600" u="sng">
                <a:solidFill>
                  <a:schemeClr val="accent5"/>
                </a:solidFill>
                <a:latin typeface="Oswald"/>
                <a:ea typeface="Oswald"/>
                <a:cs typeface="Oswald"/>
                <a:sym typeface="Oswald"/>
                <a:hlinkClick r:id="rId4">
                  <a:extLst>
                    <a:ext uri="{A12FA001-AC4F-418D-AE19-62706E023703}">
                      <ahyp:hlinkClr val="tx"/>
                    </a:ext>
                  </a:extLst>
                </a:hlinkClick>
              </a:rPr>
              <a:t>https://britishlibrary.pubpub.org</a:t>
            </a:r>
            <a:r>
              <a:rPr lang="en-GB" sz="1600">
                <a:solidFill>
                  <a:schemeClr val="dk1"/>
                </a:solidFill>
                <a:latin typeface="Oswald"/>
                <a:ea typeface="Oswald"/>
                <a:cs typeface="Oswald"/>
                <a:sym typeface="Oswald"/>
              </a:rPr>
              <a:t> </a:t>
            </a:r>
            <a:endParaRPr sz="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GB"/>
              <a:t>5 recommendations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00050" lvl="0" marL="457200" rtl="0" algn="l">
              <a:spcBef>
                <a:spcPts val="0"/>
              </a:spcBef>
              <a:spcAft>
                <a:spcPts val="0"/>
              </a:spcAft>
              <a:buSzPct val="100000"/>
              <a:buAutoNum type="arabicPeriod"/>
            </a:pPr>
            <a:r>
              <a:rPr lang="en-GB"/>
              <a:t>Infrastructure</a:t>
            </a:r>
            <a:endParaRPr/>
          </a:p>
        </p:txBody>
      </p:sp>
      <p:sp>
        <p:nvSpPr>
          <p:cNvPr id="91" name="Google Shape;91;p18"/>
          <p:cNvSpPr txBox="1"/>
          <p:nvPr>
            <p:ph idx="1" type="body"/>
          </p:nvPr>
        </p:nvSpPr>
        <p:spPr>
          <a:xfrm>
            <a:off x="311700" y="1164400"/>
            <a:ext cx="8520600" cy="35685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en-GB"/>
              <a:t>We propose:</a:t>
            </a:r>
            <a:endParaRPr/>
          </a:p>
          <a:p>
            <a:pPr indent="-334327" lvl="0" marL="457200" rtl="0" algn="l">
              <a:spcBef>
                <a:spcPts val="1200"/>
              </a:spcBef>
              <a:spcAft>
                <a:spcPts val="0"/>
              </a:spcAft>
              <a:buSzPct val="100000"/>
              <a:buChar char="●"/>
            </a:pPr>
            <a:r>
              <a:rPr lang="en-GB"/>
              <a:t>Supporting the </a:t>
            </a:r>
            <a:r>
              <a:rPr b="1" lang="en-GB"/>
              <a:t>sustainability </a:t>
            </a:r>
            <a:r>
              <a:rPr lang="en-GB"/>
              <a:t>of existing, well-used platforms </a:t>
            </a:r>
            <a:endParaRPr/>
          </a:p>
          <a:p>
            <a:pPr indent="-334327" lvl="0" marL="457200" rtl="0" algn="l">
              <a:spcBef>
                <a:spcPts val="0"/>
              </a:spcBef>
              <a:spcAft>
                <a:spcPts val="0"/>
              </a:spcAft>
              <a:buSzPct val="100000"/>
              <a:buChar char="●"/>
            </a:pPr>
            <a:r>
              <a:rPr b="1" lang="en-GB"/>
              <a:t>Not tying funding to 'novelty'</a:t>
            </a:r>
            <a:r>
              <a:rPr lang="en-GB"/>
              <a:t>. Funding should also support the maintenance, uptake and reuse of existing tools</a:t>
            </a:r>
            <a:endParaRPr/>
          </a:p>
          <a:p>
            <a:pPr indent="-334327" lvl="0" marL="457200" rtl="0" algn="l">
              <a:spcBef>
                <a:spcPts val="0"/>
              </a:spcBef>
              <a:spcAft>
                <a:spcPts val="0"/>
              </a:spcAft>
              <a:buSzPct val="100000"/>
              <a:buChar char="●"/>
            </a:pPr>
            <a:r>
              <a:rPr lang="en-GB"/>
              <a:t>Funders should allow researchers to </a:t>
            </a:r>
            <a:r>
              <a:rPr b="1" lang="en-GB"/>
              <a:t>include maintenance costs in funding proposals</a:t>
            </a:r>
            <a:endParaRPr b="1"/>
          </a:p>
          <a:p>
            <a:pPr indent="0" lvl="0" marL="0" rtl="0" algn="l">
              <a:spcBef>
                <a:spcPts val="1200"/>
              </a:spcBef>
              <a:spcAft>
                <a:spcPts val="0"/>
              </a:spcAft>
              <a:buNone/>
            </a:pPr>
            <a:r>
              <a:rPr lang="en-GB"/>
              <a:t>Why?</a:t>
            </a:r>
            <a:endParaRPr/>
          </a:p>
          <a:p>
            <a:pPr indent="-334327" lvl="0" marL="457200" rtl="0" algn="l">
              <a:spcBef>
                <a:spcPts val="1200"/>
              </a:spcBef>
              <a:spcAft>
                <a:spcPts val="0"/>
              </a:spcAft>
              <a:buSzPct val="100000"/>
              <a:buChar char="●"/>
            </a:pPr>
            <a:r>
              <a:rPr lang="en-GB"/>
              <a:t>Reinventing the wheel is a </a:t>
            </a:r>
            <a:r>
              <a:rPr b="1" lang="en-GB"/>
              <a:t>waste of scarce time and money</a:t>
            </a:r>
            <a:r>
              <a:rPr lang="en-GB"/>
              <a:t>. This reduces funds for innovation elsewhere e.g. functionality, community engagement and data integration</a:t>
            </a:r>
            <a:endParaRPr/>
          </a:p>
          <a:p>
            <a:pPr indent="-334327" lvl="0" marL="457200" rtl="0" algn="l">
              <a:spcBef>
                <a:spcPts val="0"/>
              </a:spcBef>
              <a:spcAft>
                <a:spcPts val="0"/>
              </a:spcAft>
              <a:buSzPct val="100000"/>
              <a:buChar char="●"/>
            </a:pPr>
            <a:r>
              <a:rPr lang="en-GB"/>
              <a:t>G</a:t>
            </a:r>
            <a:r>
              <a:rPr lang="en-GB"/>
              <a:t>rant funds should </a:t>
            </a:r>
            <a:r>
              <a:rPr b="1" lang="en-GB"/>
              <a:t>support investments</a:t>
            </a:r>
            <a:r>
              <a:rPr lang="en-GB"/>
              <a:t> in open-source digital infrastructure</a:t>
            </a:r>
            <a:endParaRPr/>
          </a:p>
          <a:p>
            <a:pPr indent="-334327" lvl="0" marL="457200" rtl="0" algn="l">
              <a:spcBef>
                <a:spcPts val="0"/>
              </a:spcBef>
              <a:spcAft>
                <a:spcPts val="0"/>
              </a:spcAft>
              <a:buSzPct val="100000"/>
              <a:buChar char="●"/>
            </a:pPr>
            <a:r>
              <a:rPr lang="en-GB"/>
              <a:t>Projects and researchers will be motivated to </a:t>
            </a:r>
            <a:r>
              <a:rPr b="1" lang="en-GB"/>
              <a:t>collaborate on funding applications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2. </a:t>
            </a:r>
            <a:r>
              <a:rPr lang="en-GB"/>
              <a:t>Evidencing and Evaluation</a:t>
            </a:r>
            <a:endParaRPr/>
          </a:p>
        </p:txBody>
      </p:sp>
      <p:sp>
        <p:nvSpPr>
          <p:cNvPr id="97" name="Google Shape;97;p19"/>
          <p:cNvSpPr txBox="1"/>
          <p:nvPr>
            <p:ph idx="1" type="body"/>
          </p:nvPr>
        </p:nvSpPr>
        <p:spPr>
          <a:xfrm>
            <a:off x="311700" y="1152475"/>
            <a:ext cx="8520600" cy="3922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2000"/>
              <a:t>We propose:</a:t>
            </a:r>
            <a:endParaRPr sz="2000"/>
          </a:p>
          <a:p>
            <a:pPr indent="-355600" lvl="0" marL="457200" rtl="0" algn="l">
              <a:spcBef>
                <a:spcPts val="1200"/>
              </a:spcBef>
              <a:spcAft>
                <a:spcPts val="0"/>
              </a:spcAft>
              <a:buSzPts val="2000"/>
              <a:buChar char="●"/>
            </a:pPr>
            <a:r>
              <a:rPr lang="en-GB" sz="2000"/>
              <a:t>An </a:t>
            </a:r>
            <a:r>
              <a:rPr b="1" lang="en-GB" sz="2000"/>
              <a:t>evaluation toolkit</a:t>
            </a:r>
            <a:r>
              <a:rPr lang="en-GB" sz="2000"/>
              <a:t> for cultural heritage crowdsourcing projects </a:t>
            </a:r>
            <a:endParaRPr sz="2000"/>
          </a:p>
          <a:p>
            <a:pPr indent="-355600" lvl="1" marL="914400" rtl="0" algn="l">
              <a:spcBef>
                <a:spcPts val="0"/>
              </a:spcBef>
              <a:spcAft>
                <a:spcPts val="0"/>
              </a:spcAft>
              <a:buSzPts val="2000"/>
              <a:buChar char="○"/>
            </a:pPr>
            <a:r>
              <a:rPr lang="en-GB"/>
              <a:t>Provide ‘recipes’ for measuring different kinds of success to convey </a:t>
            </a:r>
            <a:r>
              <a:rPr b="1" lang="en-GB"/>
              <a:t>impact beyond raw numbers</a:t>
            </a:r>
            <a:endParaRPr sz="2000"/>
          </a:p>
          <a:p>
            <a:pPr indent="0" lvl="0" marL="0" rtl="0" algn="l">
              <a:spcBef>
                <a:spcPts val="1200"/>
              </a:spcBef>
              <a:spcAft>
                <a:spcPts val="0"/>
              </a:spcAft>
              <a:buNone/>
            </a:pPr>
            <a:r>
              <a:rPr lang="en-GB" sz="2000"/>
              <a:t>Why?</a:t>
            </a:r>
            <a:endParaRPr sz="2000"/>
          </a:p>
          <a:p>
            <a:pPr indent="-342900" lvl="1" marL="914400" rtl="0" algn="l">
              <a:spcBef>
                <a:spcPts val="1200"/>
              </a:spcBef>
              <a:spcAft>
                <a:spcPts val="0"/>
              </a:spcAft>
              <a:buSzPts val="1800"/>
              <a:buChar char="○"/>
            </a:pPr>
            <a:r>
              <a:rPr lang="en-GB" sz="1800"/>
              <a:t>To help project teams </a:t>
            </a:r>
            <a:r>
              <a:rPr b="1" lang="en-GB" sz="1800"/>
              <a:t>allocate resources </a:t>
            </a:r>
            <a:r>
              <a:rPr lang="en-GB" sz="1800"/>
              <a:t>and </a:t>
            </a:r>
            <a:r>
              <a:rPr b="1" lang="en-GB" sz="1800"/>
              <a:t>incorporate evaluation</a:t>
            </a:r>
            <a:r>
              <a:rPr lang="en-GB" sz="1800"/>
              <a:t> into work plans </a:t>
            </a:r>
            <a:endParaRPr sz="1800"/>
          </a:p>
          <a:p>
            <a:pPr indent="-342900" lvl="1" marL="914400" rtl="0" algn="l">
              <a:spcBef>
                <a:spcPts val="0"/>
              </a:spcBef>
              <a:spcAft>
                <a:spcPts val="0"/>
              </a:spcAft>
              <a:buSzPts val="1800"/>
              <a:buChar char="○"/>
            </a:pPr>
            <a:r>
              <a:rPr lang="en-GB" sz="1800"/>
              <a:t>Example questionnaires and surveys can help to </a:t>
            </a:r>
            <a:r>
              <a:rPr b="1" lang="en-GB" sz="1800"/>
              <a:t>shift the value mentality</a:t>
            </a:r>
            <a:r>
              <a:rPr lang="en-GB" sz="1800"/>
              <a:t> away from output/scale/product. They can demonstrate how </a:t>
            </a:r>
            <a:r>
              <a:rPr b="1" lang="en-GB" sz="1800"/>
              <a:t>good projects benefits participants</a:t>
            </a:r>
            <a:r>
              <a:rPr lang="en-GB" sz="1800"/>
              <a:t>’ emotional, social, and mental wellbeing </a:t>
            </a:r>
            <a:endParaRPr b="1"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3. </a:t>
            </a:r>
            <a:r>
              <a:rPr lang="en-GB"/>
              <a:t>Skills and Competencies</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We propose:</a:t>
            </a:r>
            <a:endParaRPr/>
          </a:p>
          <a:p>
            <a:pPr indent="-342900" lvl="0" marL="457200" rtl="0" algn="l">
              <a:spcBef>
                <a:spcPts val="1200"/>
              </a:spcBef>
              <a:spcAft>
                <a:spcPts val="0"/>
              </a:spcAft>
              <a:buSzPts val="1800"/>
              <a:buChar char="●"/>
            </a:pPr>
            <a:r>
              <a:rPr lang="en-GB"/>
              <a:t>Creating a</a:t>
            </a:r>
            <a:r>
              <a:rPr lang="en-GB"/>
              <a:t> </a:t>
            </a:r>
            <a:r>
              <a:rPr b="1" lang="en-GB"/>
              <a:t>self-guided skills inventory assessment</a:t>
            </a:r>
            <a:r>
              <a:rPr lang="en-GB"/>
              <a:t> tool </a:t>
            </a:r>
            <a:endParaRPr/>
          </a:p>
          <a:p>
            <a:pPr indent="-342900" lvl="0" marL="457200" rtl="0" algn="l">
              <a:spcBef>
                <a:spcPts val="0"/>
              </a:spcBef>
              <a:spcAft>
                <a:spcPts val="0"/>
              </a:spcAft>
              <a:buSzPts val="1800"/>
              <a:buChar char="●"/>
            </a:pPr>
            <a:r>
              <a:rPr lang="en-GB"/>
              <a:t>Funding the development and delivery of </a:t>
            </a:r>
            <a:r>
              <a:rPr b="1" lang="en-GB"/>
              <a:t>skills assessment workshops</a:t>
            </a:r>
            <a:endParaRPr b="1"/>
          </a:p>
          <a:p>
            <a:pPr indent="0" lvl="0" marL="0" rtl="0" algn="l">
              <a:spcBef>
                <a:spcPts val="1200"/>
              </a:spcBef>
              <a:spcAft>
                <a:spcPts val="0"/>
              </a:spcAft>
              <a:buNone/>
            </a:pPr>
            <a:r>
              <a:rPr lang="en-GB" sz="1600"/>
              <a:t>Why?</a:t>
            </a:r>
            <a:endParaRPr sz="1600"/>
          </a:p>
          <a:p>
            <a:pPr indent="-330200" lvl="0" marL="457200" rtl="0" algn="l">
              <a:spcBef>
                <a:spcPts val="1200"/>
              </a:spcBef>
              <a:spcAft>
                <a:spcPts val="0"/>
              </a:spcAft>
              <a:buSzPts val="1600"/>
              <a:buChar char="●"/>
            </a:pPr>
            <a:r>
              <a:rPr lang="en-GB" sz="1600"/>
              <a:t>Doing a skills inventory early in a project to </a:t>
            </a:r>
            <a:r>
              <a:rPr b="1" lang="en-GB" sz="1600"/>
              <a:t>identify skills needed</a:t>
            </a:r>
            <a:r>
              <a:rPr lang="en-GB" sz="1600"/>
              <a:t> feeds into role descriptions and planning upskilling as necessary</a:t>
            </a:r>
            <a:endParaRPr sz="1600"/>
          </a:p>
          <a:p>
            <a:pPr indent="-330200" lvl="0" marL="457200" rtl="0" algn="l">
              <a:spcBef>
                <a:spcPts val="0"/>
              </a:spcBef>
              <a:spcAft>
                <a:spcPts val="0"/>
              </a:spcAft>
              <a:buSzPts val="1600"/>
              <a:buChar char="●"/>
            </a:pPr>
            <a:r>
              <a:rPr lang="en-GB" sz="1600"/>
              <a:t>Supports </a:t>
            </a:r>
            <a:r>
              <a:rPr b="1" lang="en-GB" sz="1600"/>
              <a:t>personal development</a:t>
            </a:r>
            <a:r>
              <a:rPr lang="en-GB" sz="1600"/>
              <a:t> for project staff</a:t>
            </a:r>
            <a:endParaRPr sz="1600"/>
          </a:p>
          <a:p>
            <a:pPr indent="-330200" lvl="0" marL="457200" rtl="0" algn="l">
              <a:spcBef>
                <a:spcPts val="0"/>
              </a:spcBef>
              <a:spcAft>
                <a:spcPts val="0"/>
              </a:spcAft>
              <a:buSzPts val="1600"/>
              <a:buChar char="●"/>
            </a:pPr>
            <a:r>
              <a:rPr lang="en-GB" sz="1600"/>
              <a:t>Discussing skills together helps establish a </a:t>
            </a:r>
            <a:r>
              <a:rPr b="1" lang="en-GB" sz="1600"/>
              <a:t>shared, concrete understanding</a:t>
            </a:r>
            <a:r>
              <a:rPr lang="en-GB" sz="1600"/>
              <a:t> of a new project</a:t>
            </a:r>
            <a:endParaRPr sz="1600"/>
          </a:p>
          <a:p>
            <a:pPr indent="-330200" lvl="0" marL="457200" rtl="0" algn="l">
              <a:spcBef>
                <a:spcPts val="0"/>
              </a:spcBef>
              <a:spcAft>
                <a:spcPts val="0"/>
              </a:spcAft>
              <a:buSzPts val="1600"/>
              <a:buChar char="●"/>
            </a:pPr>
            <a:r>
              <a:rPr lang="en-GB" sz="1600"/>
              <a:t>Helps </a:t>
            </a:r>
            <a:r>
              <a:rPr b="1" lang="en-GB" sz="1600"/>
              <a:t>grow networks</a:t>
            </a:r>
            <a:r>
              <a:rPr lang="en-GB" sz="1600"/>
              <a:t> and identify potential collaborators </a:t>
            </a:r>
            <a:endParaRPr sz="1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4. </a:t>
            </a:r>
            <a:r>
              <a:rPr lang="en-GB"/>
              <a:t>Communities of Practice</a:t>
            </a:r>
            <a:endParaRPr/>
          </a:p>
        </p:txBody>
      </p:sp>
      <p:sp>
        <p:nvSpPr>
          <p:cNvPr id="109" name="Google Shape;109;p21"/>
          <p:cNvSpPr txBox="1"/>
          <p:nvPr>
            <p:ph idx="1" type="body"/>
          </p:nvPr>
        </p:nvSpPr>
        <p:spPr>
          <a:xfrm>
            <a:off x="311700" y="1075325"/>
            <a:ext cx="8520600" cy="39345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1450"/>
              <a:t>We propose: </a:t>
            </a:r>
            <a:endParaRPr sz="1450"/>
          </a:p>
          <a:p>
            <a:pPr indent="-320675" lvl="0" marL="457200" rtl="0" algn="l">
              <a:lnSpc>
                <a:spcPct val="100000"/>
              </a:lnSpc>
              <a:spcBef>
                <a:spcPts val="1200"/>
              </a:spcBef>
              <a:spcAft>
                <a:spcPts val="0"/>
              </a:spcAft>
              <a:buSzPts val="1450"/>
              <a:buChar char="●"/>
            </a:pPr>
            <a:r>
              <a:rPr lang="en-GB" sz="1450">
                <a:solidFill>
                  <a:srgbClr val="CACACA"/>
                </a:solidFill>
              </a:rPr>
              <a:t>Collaboration with </a:t>
            </a:r>
            <a:r>
              <a:rPr b="1" lang="en-GB" sz="1450">
                <a:solidFill>
                  <a:srgbClr val="CACACA"/>
                </a:solidFill>
              </a:rPr>
              <a:t>truly international reach</a:t>
            </a:r>
            <a:r>
              <a:rPr lang="en-GB" sz="1450">
                <a:solidFill>
                  <a:srgbClr val="CACACA"/>
                </a:solidFill>
              </a:rPr>
              <a:t> (our initial funding was limited to the US and UK)</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I</a:t>
            </a:r>
            <a:r>
              <a:rPr lang="en-GB" sz="1450">
                <a:solidFill>
                  <a:srgbClr val="CACACA"/>
                </a:solidFill>
              </a:rPr>
              <a:t>nformal </a:t>
            </a:r>
            <a:r>
              <a:rPr b="1" lang="en-GB" sz="1450">
                <a:solidFill>
                  <a:srgbClr val="CACACA"/>
                </a:solidFill>
              </a:rPr>
              <a:t>‘meetups’ </a:t>
            </a:r>
            <a:r>
              <a:rPr lang="en-GB" sz="1450">
                <a:solidFill>
                  <a:srgbClr val="CACACA"/>
                </a:solidFill>
              </a:rPr>
              <a:t>where people can present projects, share lessons learned, etc.</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Low cost, low barrier </a:t>
            </a:r>
            <a:r>
              <a:rPr b="1" lang="en-GB" sz="1450">
                <a:solidFill>
                  <a:srgbClr val="CACACA"/>
                </a:solidFill>
              </a:rPr>
              <a:t>conferences / workshops</a:t>
            </a:r>
            <a:r>
              <a:rPr lang="en-GB" sz="1450">
                <a:solidFill>
                  <a:srgbClr val="CACACA"/>
                </a:solidFill>
              </a:rPr>
              <a:t> to share work in progress, new/experimental methods, discuss challenges</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Inviting practitioners to </a:t>
            </a:r>
            <a:r>
              <a:rPr b="1" lang="en-GB" sz="1450">
                <a:solidFill>
                  <a:srgbClr val="CACACA"/>
                </a:solidFill>
              </a:rPr>
              <a:t>formal funding review panels</a:t>
            </a:r>
            <a:r>
              <a:rPr lang="en-GB" sz="1450">
                <a:solidFill>
                  <a:srgbClr val="CACACA"/>
                </a:solidFill>
              </a:rPr>
              <a:t>, with financial and professional recognition</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Practitioners reviewing project proposals at a </a:t>
            </a:r>
            <a:r>
              <a:rPr b="1" lang="en-GB" sz="1450">
                <a:solidFill>
                  <a:srgbClr val="CACACA"/>
                </a:solidFill>
              </a:rPr>
              <a:t>formative stage</a:t>
            </a:r>
            <a:r>
              <a:rPr lang="en-GB" sz="1450">
                <a:solidFill>
                  <a:srgbClr val="CACACA"/>
                </a:solidFill>
              </a:rPr>
              <a:t> to build in best practices, lessons learnt</a:t>
            </a:r>
            <a:br>
              <a:rPr lang="en-GB" sz="1450">
                <a:solidFill>
                  <a:srgbClr val="CACACA"/>
                </a:solidFill>
              </a:rPr>
            </a:br>
            <a:r>
              <a:rPr lang="en-GB" sz="1450">
                <a:solidFill>
                  <a:srgbClr val="CACACA"/>
                </a:solidFill>
              </a:rPr>
              <a:t> </a:t>
            </a:r>
            <a:endParaRPr sz="1450">
              <a:solidFill>
                <a:srgbClr val="CACACA"/>
              </a:solidFill>
            </a:endParaRPr>
          </a:p>
          <a:p>
            <a:pPr indent="0" lvl="0" marL="0" rtl="0" algn="l">
              <a:lnSpc>
                <a:spcPct val="100000"/>
              </a:lnSpc>
              <a:spcBef>
                <a:spcPts val="0"/>
              </a:spcBef>
              <a:spcAft>
                <a:spcPts val="0"/>
              </a:spcAft>
              <a:buNone/>
            </a:pPr>
            <a:r>
              <a:rPr lang="en-GB" sz="1450">
                <a:solidFill>
                  <a:srgbClr val="CACACA"/>
                </a:solidFill>
              </a:rPr>
              <a:t>Why?</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Practitioners have a </a:t>
            </a:r>
            <a:r>
              <a:rPr b="1" lang="en-GB" sz="1450">
                <a:solidFill>
                  <a:srgbClr val="CACACA"/>
                </a:solidFill>
              </a:rPr>
              <a:t>wealth of knowledge</a:t>
            </a:r>
            <a:r>
              <a:rPr lang="en-GB" sz="1450">
                <a:solidFill>
                  <a:srgbClr val="CACACA"/>
                </a:solidFill>
              </a:rPr>
              <a:t> to share; benefit from discussion and reflection</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b="1" lang="en-GB" sz="1450">
                <a:solidFill>
                  <a:srgbClr val="CACACA"/>
                </a:solidFill>
              </a:rPr>
              <a:t>Diversity, equity and inclusion work is vital </a:t>
            </a:r>
            <a:r>
              <a:rPr lang="en-GB" sz="1450">
                <a:solidFill>
                  <a:srgbClr val="CACACA"/>
                </a:solidFill>
              </a:rPr>
              <a:t>when ML/AI technologies are integrated with crowdsourcing</a:t>
            </a:r>
            <a:endParaRPr sz="1450">
              <a:solidFill>
                <a:srgbClr val="CACACA"/>
              </a:solidFill>
            </a:endParaRPr>
          </a:p>
          <a:p>
            <a:pPr indent="-320675" lvl="0" marL="457200" rtl="0" algn="l">
              <a:lnSpc>
                <a:spcPct val="100000"/>
              </a:lnSpc>
              <a:spcBef>
                <a:spcPts val="0"/>
              </a:spcBef>
              <a:spcAft>
                <a:spcPts val="0"/>
              </a:spcAft>
              <a:buClr>
                <a:srgbClr val="CACACA"/>
              </a:buClr>
              <a:buSzPts val="1450"/>
              <a:buChar char="●"/>
            </a:pPr>
            <a:r>
              <a:rPr lang="en-GB" sz="1450">
                <a:solidFill>
                  <a:srgbClr val="CACACA"/>
                </a:solidFill>
              </a:rPr>
              <a:t>Crowdsourcing cultures are influenced by collective action and volunteering cultures within a nation or region - greater diversity should lead to </a:t>
            </a:r>
            <a:r>
              <a:rPr b="1" lang="en-GB" sz="1450">
                <a:solidFill>
                  <a:srgbClr val="CACACA"/>
                </a:solidFill>
              </a:rPr>
              <a:t>more creativity</a:t>
            </a:r>
            <a:r>
              <a:rPr lang="en-GB" sz="1450">
                <a:solidFill>
                  <a:srgbClr val="CACACA"/>
                </a:solidFill>
              </a:rPr>
              <a:t> in projects</a:t>
            </a:r>
            <a:endParaRPr sz="1450">
              <a:solidFill>
                <a:srgbClr val="CACACA"/>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