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0F38A-01B3-4EA9-9425-2D445E59C16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7744D-A4DC-48BB-853D-C6A63BA099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32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10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959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566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9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7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4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03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5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52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6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8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7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24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8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86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	</a:t>
            </a:r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906B2-1300-42B3-B572-EC2A67F3F6AB}" type="slidenum">
              <a:rPr lang="de-DE" altLang="de-DE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9</a:t>
            </a:fld>
            <a:endParaRPr lang="de-DE" altLang="de-D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29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01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2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14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0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56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93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3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3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3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9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1E2E-C3EF-48CB-B496-C52610981B13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0635-CE6F-4C29-9B82-36AD46EC14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0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jp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1820811" y="1639138"/>
            <a:ext cx="10118344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„Modulatory Units of Heart Insufficiency“ (Funded by the DFG since 07/2012 with 10 Mio. €)</a:t>
            </a:r>
          </a:p>
          <a:p>
            <a:pPr marL="285750" indent="-285750" algn="just" fontAlgn="b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16 scientific subprojects: research groups from </a:t>
            </a:r>
          </a:p>
          <a:p>
            <a:pPr marL="742950" lvl="1" indent="-285750" algn="just" fontAlgn="b">
              <a:buFont typeface="Arial" panose="020B0604020202020204" pitchFamily="34" charset="0"/>
              <a:buChar char="•"/>
            </a:pPr>
            <a:r>
              <a:rPr lang="en-US" sz="2000" dirty="0"/>
              <a:t>University Medical Center </a:t>
            </a:r>
            <a:r>
              <a:rPr lang="en-US" sz="2000" dirty="0" err="1"/>
              <a:t>Göttingen</a:t>
            </a:r>
            <a:endParaRPr lang="en-US" sz="2000" dirty="0"/>
          </a:p>
          <a:p>
            <a:pPr marL="742950" lvl="1" indent="-285750" algn="just" fontAlgn="b">
              <a:buFont typeface="Arial" panose="020B0604020202020204" pitchFamily="34" charset="0"/>
              <a:buChar char="•"/>
            </a:pPr>
            <a:r>
              <a:rPr lang="en-US" sz="2000" dirty="0"/>
              <a:t>MPI for Dynamics and Self-Organization </a:t>
            </a:r>
          </a:p>
          <a:p>
            <a:pPr marL="742950" lvl="1" indent="-285750" algn="just" fontAlgn="b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MPI for Biophysical Chemistry </a:t>
            </a:r>
          </a:p>
          <a:p>
            <a:pPr marL="742950" lvl="1" indent="-285750" algn="just" fontAlgn="b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with focus on basic research with mice and cell lines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INF-Project:</a:t>
            </a:r>
          </a:p>
          <a:p>
            <a:pPr marL="742950" lvl="1" indent="-285750" fontAlgn="b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Headed by medical </a:t>
            </a:r>
            <a:r>
              <a:rPr lang="en-US" sz="2000" dirty="0" err="1"/>
              <a:t>informaticist</a:t>
            </a:r>
            <a:r>
              <a:rPr lang="en-US" sz="2000" dirty="0"/>
              <a:t> (Sara </a:t>
            </a:r>
            <a:r>
              <a:rPr lang="en-US" sz="2000" dirty="0" err="1"/>
              <a:t>Nußbeck</a:t>
            </a:r>
            <a:r>
              <a:rPr lang="en-US" sz="2000" dirty="0"/>
              <a:t>) und molecular biologist (Blanche Schwappach)</a:t>
            </a:r>
          </a:p>
          <a:p>
            <a:pPr marL="742950" lvl="1" indent="-285750" fontAlgn="b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Research focus on introduction and evaluation of an Electronic Laboratory Notebook (and a Research Data Platform)</a:t>
            </a:r>
          </a:p>
          <a:p>
            <a:pPr marL="742950" lvl="1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Pilot ELN-introduction in four research groups</a:t>
            </a:r>
          </a:p>
        </p:txBody>
      </p:sp>
      <p:sp>
        <p:nvSpPr>
          <p:cNvPr id="13" name="Titel 9"/>
          <p:cNvSpPr txBox="1">
            <a:spLocks/>
          </p:cNvSpPr>
          <p:nvPr/>
        </p:nvSpPr>
        <p:spPr bwMode="auto">
          <a:xfrm>
            <a:off x="1524000" y="951068"/>
            <a:ext cx="7993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de-DE" sz="2800" dirty="0">
                <a:solidFill>
                  <a:srgbClr val="003867"/>
                </a:solidFill>
                <a:latin typeface="+mn-lt"/>
              </a:rPr>
              <a:t>Collaborative Research Center (SFB) 1002</a:t>
            </a:r>
          </a:p>
        </p:txBody>
      </p:sp>
      <p:pic>
        <p:nvPicPr>
          <p:cNvPr id="9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083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1376" y="963960"/>
            <a:ext cx="8018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Importance of structured data export from ELN</a:t>
            </a:r>
          </a:p>
        </p:txBody>
      </p:sp>
      <p:sp>
        <p:nvSpPr>
          <p:cNvPr id="5" name="Rechteck 4"/>
          <p:cNvSpPr/>
          <p:nvPr/>
        </p:nvSpPr>
        <p:spPr>
          <a:xfrm>
            <a:off x="1671760" y="1648886"/>
            <a:ext cx="818376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Integration in institutional Research Data Management Concepts</a:t>
            </a:r>
          </a:p>
          <a:p>
            <a:pPr marL="342900" indent="-34290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Exchange of data between ELN systems</a:t>
            </a:r>
          </a:p>
          <a:p>
            <a:pPr marL="342900" indent="-34290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Machine readability for future “big data” analyses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80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1376" y="963960"/>
            <a:ext cx="8018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Summary</a:t>
            </a:r>
          </a:p>
        </p:txBody>
      </p:sp>
      <p:sp>
        <p:nvSpPr>
          <p:cNvPr id="5" name="Rechteck 4"/>
          <p:cNvSpPr/>
          <p:nvPr/>
        </p:nvSpPr>
        <p:spPr>
          <a:xfrm>
            <a:off x="1671759" y="1643823"/>
            <a:ext cx="78867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Do not underestimate the introduction of an ELN – a useful integration in the local research data management strategy is complex</a:t>
            </a:r>
          </a:p>
          <a:p>
            <a:pPr fontAlgn="b"/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For achieving a high acceptance amongst users, it is useful to integrate them in all processes before starting to use the ELN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Before starting an ELN, clarify local IT-requirements at partner sites (</a:t>
            </a:r>
            <a:r>
              <a:rPr lang="en-US" sz="2200" dirty="0" err="1"/>
              <a:t>WiFi</a:t>
            </a:r>
            <a:r>
              <a:rPr lang="en-US" sz="2200" dirty="0"/>
              <a:t>, server architecture)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Start with only a few ELN users as an intensive coaching is recommended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93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9"/>
          <p:cNvSpPr txBox="1">
            <a:spLocks/>
          </p:cNvSpPr>
          <p:nvPr/>
        </p:nvSpPr>
        <p:spPr bwMode="auto">
          <a:xfrm>
            <a:off x="1524000" y="952886"/>
            <a:ext cx="80231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  <a:latin typeface="+mn-lt"/>
              </a:rPr>
              <a:t>CRC 1002 Research Data Platform</a:t>
            </a:r>
            <a:endParaRPr lang="de-DE" sz="2800" dirty="0">
              <a:solidFill>
                <a:srgbClr val="003867"/>
              </a:solidFill>
              <a:latin typeface="+mn-lt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557625" y="1638231"/>
            <a:ext cx="496786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Establishment of CRC 1002 Research Data Platform (modular approach)</a:t>
            </a:r>
          </a:p>
          <a:p>
            <a:pPr marL="285750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Collection and interconnection of research data used in publications </a:t>
            </a:r>
          </a:p>
          <a:p>
            <a:pPr marL="285750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Persistent resolvable access and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long-term archiving of CRC 1002 data</a:t>
            </a:r>
          </a:p>
          <a:p>
            <a:pPr marL="268288" indent="-268288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Data standardization for submission to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public repositories</a:t>
            </a:r>
          </a:p>
          <a:p>
            <a:pPr marL="285750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</a:rPr>
              <a:t>Data </a:t>
            </a:r>
            <a:r>
              <a:rPr lang="de-DE" sz="2000" dirty="0" err="1">
                <a:solidFill>
                  <a:srgbClr val="000000"/>
                </a:solidFill>
              </a:rPr>
              <a:t>access</a:t>
            </a:r>
            <a:r>
              <a:rPr lang="de-DE" sz="2000" dirty="0">
                <a:solidFill>
                  <a:srgbClr val="000000"/>
                </a:solidFill>
              </a:rPr>
              <a:t>: Development </a:t>
            </a:r>
            <a:r>
              <a:rPr lang="de-DE" sz="2000" dirty="0" err="1">
                <a:solidFill>
                  <a:srgbClr val="000000"/>
                </a:solidFill>
              </a:rPr>
              <a:t>of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Use</a:t>
            </a:r>
            <a:r>
              <a:rPr lang="de-DE" sz="2000" dirty="0">
                <a:solidFill>
                  <a:srgbClr val="000000"/>
                </a:solidFill>
              </a:rPr>
              <a:t> &amp; Access </a:t>
            </a:r>
            <a:r>
              <a:rPr lang="de-DE" sz="2000" dirty="0" err="1">
                <a:solidFill>
                  <a:srgbClr val="000000"/>
                </a:solidFill>
              </a:rPr>
              <a:t>Policies</a:t>
            </a: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415" y="952886"/>
            <a:ext cx="5602432" cy="5602432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835" descr="Herzbogen_SFB12_final_4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58309" y="6555318"/>
            <a:ext cx="6946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Figure design by </a:t>
            </a:r>
            <a:r>
              <a:rPr lang="en-US" sz="800" dirty="0" err="1" smtClean="0"/>
              <a:t>Bartlomiej</a:t>
            </a:r>
            <a:r>
              <a:rPr lang="en-US" sz="800" dirty="0" smtClean="0"/>
              <a:t> </a:t>
            </a:r>
            <a:r>
              <a:rPr lang="en-US" sz="800" dirty="0" err="1" smtClean="0"/>
              <a:t>Marzec</a:t>
            </a:r>
            <a:r>
              <a:rPr lang="en-US" sz="800" dirty="0" smtClean="0"/>
              <a:t>, University Medical Center </a:t>
            </a:r>
            <a:r>
              <a:rPr lang="en-US" sz="800" dirty="0" err="1" smtClean="0"/>
              <a:t>Göttingen</a:t>
            </a:r>
            <a:r>
              <a:rPr lang="en-US" sz="800" dirty="0" smtClean="0"/>
              <a:t>. </a:t>
            </a:r>
          </a:p>
          <a:p>
            <a:r>
              <a:rPr lang="en-US" sz="800" dirty="0" smtClean="0"/>
              <a:t>All </a:t>
            </a:r>
            <a:r>
              <a:rPr lang="en-US" sz="800" dirty="0"/>
              <a:t>icons used were designed using </a:t>
            </a:r>
            <a:r>
              <a:rPr lang="en-US" sz="800" dirty="0" err="1"/>
              <a:t>Freepik</a:t>
            </a:r>
            <a:r>
              <a:rPr lang="en-US" sz="800" dirty="0"/>
              <a:t> (www.freepik.com) from </a:t>
            </a:r>
            <a:r>
              <a:rPr lang="en-US" sz="800" dirty="0" err="1"/>
              <a:t>Flaticon</a:t>
            </a:r>
            <a:r>
              <a:rPr lang="en-US" sz="800" dirty="0"/>
              <a:t> (www.flaticon.com) and licensed under Creative Commons BY 3.0.</a:t>
            </a:r>
          </a:p>
        </p:txBody>
      </p:sp>
    </p:spTree>
    <p:extLst>
      <p:ext uri="{BB962C8B-B14F-4D97-AF65-F5344CB8AC3E}">
        <p14:creationId xmlns:p14="http://schemas.microsoft.com/office/powerpoint/2010/main" val="133624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0545" y="953837"/>
            <a:ext cx="79012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Research questions</a:t>
            </a:r>
            <a:endParaRPr lang="en-US" sz="2800" dirty="0">
              <a:solidFill>
                <a:srgbClr val="003867"/>
              </a:solidFill>
              <a:latin typeface="+mn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71759" y="1635769"/>
            <a:ext cx="78867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Can a paper-based lab notebook be substituted by an ELN? 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Which software and hardware is suitable?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Which framework / infrastructure is necessary?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What are aspects to consider?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What could be possible pitfalls and drawbacks?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Aim: Give recommendations!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8560639" y="5410855"/>
            <a:ext cx="2319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EMBO Reports: </a:t>
            </a:r>
          </a:p>
          <a:p>
            <a:r>
              <a:rPr lang="en-US" sz="1200" dirty="0"/>
              <a:t>doi:10.15252/embr.201338358</a:t>
            </a:r>
            <a:r>
              <a:rPr lang="de-DE" sz="1200" dirty="0"/>
              <a:t> </a:t>
            </a:r>
          </a:p>
          <a:p>
            <a:endParaRPr lang="de-DE" sz="1200" dirty="0"/>
          </a:p>
          <a:p>
            <a:r>
              <a:rPr lang="de-DE" sz="1200" dirty="0" err="1"/>
              <a:t>eGMS</a:t>
            </a:r>
            <a:r>
              <a:rPr lang="de-DE" sz="1200" dirty="0"/>
              <a:t>: </a:t>
            </a:r>
          </a:p>
          <a:p>
            <a:r>
              <a:rPr lang="en-US" sz="1200" dirty="0"/>
              <a:t>doi:10.3205/mibe000162</a:t>
            </a:r>
            <a:endParaRPr lang="de-DE" sz="1200" dirty="0"/>
          </a:p>
        </p:txBody>
      </p:sp>
      <p:sp>
        <p:nvSpPr>
          <p:cNvPr id="11" name="Rechteck 10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47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1983" y="954662"/>
            <a:ext cx="103493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Challenges: Introduction of an ELN in academic research environments</a:t>
            </a:r>
            <a:endParaRPr lang="de-DE" sz="2800" dirty="0">
              <a:solidFill>
                <a:srgbClr val="003867"/>
              </a:solidFill>
              <a:latin typeface="+mn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71759" y="1638917"/>
            <a:ext cx="78867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No routine workflows (basic research)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Dynamic working structures (heterogeneous methodology)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High dynamics of interdisciplinary team composition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dirty="0"/>
              <a:t>Data management/access policies rarely defined 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63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6193" y="955903"/>
            <a:ext cx="7961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Challenges from an IT perspective</a:t>
            </a:r>
            <a:endParaRPr lang="de-DE" sz="2800" dirty="0">
              <a:solidFill>
                <a:srgbClr val="003867"/>
              </a:solidFill>
              <a:latin typeface="+mn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71759" y="1648817"/>
            <a:ext cx="1024661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150000"/>
              </a:lnSpc>
            </a:pPr>
            <a:r>
              <a:rPr lang="en-US" sz="2200" b="1" dirty="0"/>
              <a:t>Anticipated challenges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Acceptance of users (Anything new means investment [time and resource-wise] plus changing habits)</a:t>
            </a:r>
          </a:p>
          <a:p>
            <a:pPr marL="342900" indent="-34290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Soft- und hardware decisions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Development of metadata schemes</a:t>
            </a:r>
            <a:r>
              <a:rPr lang="en-US" sz="2200" dirty="0">
                <a:sym typeface="Wingdings" panose="05000000000000000000" pitchFamily="2" charset="2"/>
              </a:rPr>
              <a:t> for structured and standardized data documentation</a:t>
            </a: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fontAlgn="b">
              <a:lnSpc>
                <a:spcPct val="150000"/>
              </a:lnSpc>
            </a:pPr>
            <a:r>
              <a:rPr lang="en-US" sz="2200" b="1" dirty="0"/>
              <a:t>Not anticipated challenges</a:t>
            </a:r>
          </a:p>
          <a:p>
            <a:pPr marL="342900" indent="-3429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Delay in ELN introduction caused by differences in IT- facilities in different institutes</a:t>
            </a:r>
          </a:p>
          <a:p>
            <a:pPr marL="342900" indent="-34290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Underestimation of the conceptualization of the structure for data documentation 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66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4001" y="955903"/>
            <a:ext cx="79788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IT requirements – potential drawbacks</a:t>
            </a:r>
            <a:endParaRPr lang="de-DE" sz="2800" dirty="0">
              <a:solidFill>
                <a:srgbClr val="003867"/>
              </a:solidFill>
              <a:latin typeface="+mn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71759" y="1639812"/>
            <a:ext cx="4469268" cy="3231654"/>
          </a:xfrm>
          <a:prstGeom prst="rect">
            <a:avLst/>
          </a:prstGeom>
        </p:spPr>
        <p:txBody>
          <a:bodyPr wrap="square" lIns="90000">
            <a:spAutoFit/>
          </a:bodyPr>
          <a:lstStyle/>
          <a:p>
            <a:pPr fontAlgn="b">
              <a:buFont typeface="Arial" panose="020B0604020202020204" pitchFamily="34" charset="0"/>
              <a:buChar char="•"/>
            </a:pPr>
            <a:r>
              <a:rPr lang="en-US" sz="2400" dirty="0"/>
              <a:t> Stable </a:t>
            </a:r>
            <a:r>
              <a:rPr lang="en-US" sz="2400" dirty="0" err="1"/>
              <a:t>WiFi</a:t>
            </a:r>
            <a:r>
              <a:rPr lang="en-US" sz="2400" dirty="0"/>
              <a:t> connection</a:t>
            </a:r>
          </a:p>
          <a:p>
            <a:pPr fontAlgn="b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Sufficient storage capacity</a:t>
            </a:r>
          </a:p>
          <a:p>
            <a:pPr fontAlgn="b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Linking net storage devices</a:t>
            </a:r>
          </a:p>
          <a:p>
            <a:pPr fontAlgn="b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Long term archiving of data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685" y="1639812"/>
            <a:ext cx="572906" cy="51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84" y="2302100"/>
            <a:ext cx="680508" cy="671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25754" r="3785" b="7053"/>
          <a:stretch/>
        </p:blipFill>
        <p:spPr>
          <a:xfrm>
            <a:off x="5636738" y="3938748"/>
            <a:ext cx="1483130" cy="63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686" y="3125543"/>
            <a:ext cx="661237" cy="661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hteck 13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835" descr="Herzbogen_SFB12_final_4c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0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37278" y="957271"/>
            <a:ext cx="8018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Aspects to consider: data structure in the ELN</a:t>
            </a:r>
          </a:p>
        </p:txBody>
      </p:sp>
      <p:sp>
        <p:nvSpPr>
          <p:cNvPr id="5" name="Rechteck 4"/>
          <p:cNvSpPr/>
          <p:nvPr/>
        </p:nvSpPr>
        <p:spPr>
          <a:xfrm>
            <a:off x="1671759" y="1648979"/>
            <a:ext cx="78867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Should not be too complex to hinder sorting of data entries and therefore prevent writing them down.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Should be easy and traceable for the PI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The ELN offers many new possibilities (integrated search, linking of study objects, methods and results)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Can support the writer in his/her thoughts (for theses writing, publications, grant proposals, reports by providing the structure -&gt; intro, M&amp;M, results, discussion, conclusion)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39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1376" y="957271"/>
            <a:ext cx="8018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How to document in the ELN (structure)?</a:t>
            </a:r>
          </a:p>
        </p:txBody>
      </p:sp>
      <p:sp>
        <p:nvSpPr>
          <p:cNvPr id="5" name="Rechteck 4"/>
          <p:cNvSpPr/>
          <p:nvPr/>
        </p:nvSpPr>
        <p:spPr>
          <a:xfrm>
            <a:off x="1671759" y="1646671"/>
            <a:ext cx="78867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Paper-based lab notebook: 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Chronologic like a diary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ELN: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Chronologic like a diary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Project and work package-oriented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Sorted according to used methods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15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 txBox="1">
            <a:spLocks/>
          </p:cNvSpPr>
          <p:nvPr/>
        </p:nvSpPr>
        <p:spPr bwMode="auto">
          <a:xfrm>
            <a:off x="1521376" y="963960"/>
            <a:ext cx="8018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2800" dirty="0">
                <a:solidFill>
                  <a:srgbClr val="003867"/>
                </a:solidFill>
              </a:rPr>
              <a:t>How to document in the ELN (metadata)?</a:t>
            </a:r>
          </a:p>
        </p:txBody>
      </p:sp>
      <p:sp>
        <p:nvSpPr>
          <p:cNvPr id="5" name="Rechteck 4"/>
          <p:cNvSpPr/>
          <p:nvPr/>
        </p:nvSpPr>
        <p:spPr>
          <a:xfrm>
            <a:off x="1671760" y="1650469"/>
            <a:ext cx="818376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Necessary for the management of large data volumes 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Provide structure and harmonization for research data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Relevant for queries and speed of receiving query results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Provide scientific context to research data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Increase re-usability of data: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Use of ontologies and controlled vocabularies (standardization) 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en-US" sz="2200" dirty="0"/>
              <a:t>secondary and meta analyses (research networks, scientific communities)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12192000" cy="675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6" y="144160"/>
            <a:ext cx="2634496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35" descr="Herzbogen_SFB12_final_4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948" y="10741"/>
            <a:ext cx="485322" cy="65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479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636</Words>
  <Application>Microsoft Office PowerPoint</Application>
  <PresentationFormat>Breitbild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Rory Macneil</dc:creator>
  <cp:lastModifiedBy>Kusch Harald</cp:lastModifiedBy>
  <cp:revision>266</cp:revision>
  <dcterms:created xsi:type="dcterms:W3CDTF">2016-02-17T16:03:11Z</dcterms:created>
  <dcterms:modified xsi:type="dcterms:W3CDTF">2018-03-16T08:01:05Z</dcterms:modified>
</cp:coreProperties>
</file>