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91" r:id="rId2"/>
    <p:sldId id="287" r:id="rId3"/>
    <p:sldId id="294" r:id="rId4"/>
    <p:sldId id="288" r:id="rId5"/>
    <p:sldId id="293" r:id="rId6"/>
    <p:sldId id="290" r:id="rId7"/>
    <p:sldId id="289" r:id="rId8"/>
    <p:sldId id="292" r:id="rId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C66914AF-F6D7-45BF-993A-BA59C90AAD99}">
          <p14:sldIdLst>
            <p14:sldId id="291"/>
            <p14:sldId id="287"/>
            <p14:sldId id="294"/>
            <p14:sldId id="288"/>
            <p14:sldId id="293"/>
            <p14:sldId id="290"/>
            <p14:sldId id="289"/>
            <p14:sldId id="292"/>
          </p14:sldIdLst>
        </p14:section>
        <p14:section name="backup" id="{2BCC54FE-2BA3-429C-AE38-1D4318DEADD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FFFF"/>
    <a:srgbClr val="80EBF0"/>
    <a:srgbClr val="01CAD2"/>
    <a:srgbClr val="BAF4FC"/>
    <a:srgbClr val="C8F7FC"/>
    <a:srgbClr val="01CED3"/>
    <a:srgbClr val="D5FFFF"/>
    <a:srgbClr val="00CE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8" autoAdjust="0"/>
    <p:restoredTop sz="95091" autoAdjust="0"/>
  </p:normalViewPr>
  <p:slideViewPr>
    <p:cSldViewPr snapToGrid="0">
      <p:cViewPr varScale="1">
        <p:scale>
          <a:sx n="111" d="100"/>
          <a:sy n="111" d="100"/>
        </p:scale>
        <p:origin x="58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9A6DD7-D511-46BA-BAFE-C3328519416F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1DDC565A-79B6-4295-B091-049C09741A8C}">
      <dgm:prSet phldrT="[Texte]"/>
      <dgm:spPr>
        <a:solidFill>
          <a:srgbClr val="01CED3"/>
        </a:solidFill>
      </dgm:spPr>
      <dgm:t>
        <a:bodyPr/>
        <a:lstStyle/>
        <a:p>
          <a:r>
            <a:rPr lang="en-GB"/>
            <a:t>What are they?</a:t>
          </a:r>
          <a:endParaRPr lang="fr-FR" dirty="0"/>
        </a:p>
      </dgm:t>
    </dgm:pt>
    <dgm:pt modelId="{13DA9E16-6972-41BC-828D-4BEFCF11170B}" type="parTrans" cxnId="{81CC793E-877C-4E06-B33D-0C6D7A834167}">
      <dgm:prSet/>
      <dgm:spPr/>
      <dgm:t>
        <a:bodyPr/>
        <a:lstStyle/>
        <a:p>
          <a:endParaRPr lang="fr-FR"/>
        </a:p>
      </dgm:t>
    </dgm:pt>
    <dgm:pt modelId="{279056BE-28A2-4B98-8538-98FEE02D776F}" type="sibTrans" cxnId="{81CC793E-877C-4E06-B33D-0C6D7A834167}">
      <dgm:prSet/>
      <dgm:spPr/>
      <dgm:t>
        <a:bodyPr/>
        <a:lstStyle/>
        <a:p>
          <a:endParaRPr lang="fr-FR"/>
        </a:p>
      </dgm:t>
    </dgm:pt>
    <dgm:pt modelId="{DAB77286-5595-44C6-965F-9605F47340D8}">
      <dgm:prSet/>
      <dgm:spPr/>
      <dgm:t>
        <a:bodyPr/>
        <a:lstStyle/>
        <a:p>
          <a:r>
            <a:rPr lang="en-GB" dirty="0"/>
            <a:t>Settings representative of manufacturing installations: France, Germany, Netherlands, Slovenia</a:t>
          </a:r>
        </a:p>
      </dgm:t>
    </dgm:pt>
    <dgm:pt modelId="{A991FC5B-5E60-45BB-80A0-A27734A7BE47}" type="parTrans" cxnId="{122353A2-562D-41A8-9A29-D3378125C37D}">
      <dgm:prSet/>
      <dgm:spPr/>
      <dgm:t>
        <a:bodyPr/>
        <a:lstStyle/>
        <a:p>
          <a:endParaRPr lang="fr-FR"/>
        </a:p>
      </dgm:t>
    </dgm:pt>
    <dgm:pt modelId="{D4A63AFC-501C-4C60-8616-D9D6F4669FD0}" type="sibTrans" cxnId="{122353A2-562D-41A8-9A29-D3378125C37D}">
      <dgm:prSet/>
      <dgm:spPr/>
      <dgm:t>
        <a:bodyPr/>
        <a:lstStyle/>
        <a:p>
          <a:endParaRPr lang="fr-FR"/>
        </a:p>
      </dgm:t>
    </dgm:pt>
    <dgm:pt modelId="{86859B92-EF2F-4FCF-9365-A4ED4730EF66}">
      <dgm:prSet/>
      <dgm:spPr/>
      <dgm:t>
        <a:bodyPr/>
        <a:lstStyle/>
        <a:p>
          <a:r>
            <a:rPr lang="en-GB" dirty="0"/>
            <a:t>Robot and supplies used in production lines. </a:t>
          </a:r>
          <a:endParaRPr lang="fr-FR" dirty="0"/>
        </a:p>
      </dgm:t>
    </dgm:pt>
    <dgm:pt modelId="{0D70A1A5-C8DB-4A73-B664-D2809BAB4947}" type="parTrans" cxnId="{92A6DEAC-1382-4870-B06F-B422126F406F}">
      <dgm:prSet/>
      <dgm:spPr/>
      <dgm:t>
        <a:bodyPr/>
        <a:lstStyle/>
        <a:p>
          <a:endParaRPr lang="fr-FR"/>
        </a:p>
      </dgm:t>
    </dgm:pt>
    <dgm:pt modelId="{F6D63615-4E94-42EB-9561-6180583FA51E}" type="sibTrans" cxnId="{92A6DEAC-1382-4870-B06F-B422126F406F}">
      <dgm:prSet/>
      <dgm:spPr/>
      <dgm:t>
        <a:bodyPr/>
        <a:lstStyle/>
        <a:p>
          <a:endParaRPr lang="fr-FR"/>
        </a:p>
      </dgm:t>
    </dgm:pt>
    <dgm:pt modelId="{C1AE8656-1175-4835-ACDF-47661B1EF964}">
      <dgm:prSet/>
      <dgm:spPr>
        <a:solidFill>
          <a:srgbClr val="01CED3"/>
        </a:solidFill>
      </dgm:spPr>
      <dgm:t>
        <a:bodyPr/>
        <a:lstStyle/>
        <a:p>
          <a:r>
            <a:rPr lang="en-GB"/>
            <a:t>Their role?</a:t>
          </a:r>
          <a:endParaRPr lang="en-GB" dirty="0"/>
        </a:p>
      </dgm:t>
    </dgm:pt>
    <dgm:pt modelId="{33A884BF-D572-4766-8034-938C3C3803D6}" type="parTrans" cxnId="{EE407A26-7CE4-4083-91FB-20995B93D73F}">
      <dgm:prSet/>
      <dgm:spPr/>
      <dgm:t>
        <a:bodyPr/>
        <a:lstStyle/>
        <a:p>
          <a:endParaRPr lang="fr-FR"/>
        </a:p>
      </dgm:t>
    </dgm:pt>
    <dgm:pt modelId="{DCA4D3EE-0140-4519-A9EB-6B5EA996DD68}" type="sibTrans" cxnId="{EE407A26-7CE4-4083-91FB-20995B93D73F}">
      <dgm:prSet/>
      <dgm:spPr/>
      <dgm:t>
        <a:bodyPr/>
        <a:lstStyle/>
        <a:p>
          <a:endParaRPr lang="fr-FR"/>
        </a:p>
      </dgm:t>
    </dgm:pt>
    <dgm:pt modelId="{24AA9CF6-DBA5-4CB6-9500-3010007227D8}">
      <dgm:prSet/>
      <dgm:spPr/>
      <dgm:t>
        <a:bodyPr/>
        <a:lstStyle/>
        <a:p>
          <a:r>
            <a:rPr lang="en-GB" dirty="0"/>
            <a:t>Simplify usage and facilitate access to robotics by European industry and especially first users SME. </a:t>
          </a:r>
          <a:endParaRPr lang="en-US" dirty="0"/>
        </a:p>
      </dgm:t>
    </dgm:pt>
    <dgm:pt modelId="{62EAE77D-C5D5-4C7D-811B-02E70C848D87}" type="parTrans" cxnId="{794FD048-56D6-4DF2-ACFD-70DF814E83B3}">
      <dgm:prSet/>
      <dgm:spPr/>
      <dgm:t>
        <a:bodyPr/>
        <a:lstStyle/>
        <a:p>
          <a:endParaRPr lang="fr-FR"/>
        </a:p>
      </dgm:t>
    </dgm:pt>
    <dgm:pt modelId="{2D8DA706-C912-4D8A-9EDA-FAB8A2F6CD3C}" type="sibTrans" cxnId="{794FD048-56D6-4DF2-ACFD-70DF814E83B3}">
      <dgm:prSet/>
      <dgm:spPr/>
      <dgm:t>
        <a:bodyPr/>
        <a:lstStyle/>
        <a:p>
          <a:endParaRPr lang="fr-FR"/>
        </a:p>
      </dgm:t>
    </dgm:pt>
    <dgm:pt modelId="{8BB16F18-F372-4C44-8B83-5BD076F7DEB9}">
      <dgm:prSet/>
      <dgm:spPr/>
      <dgm:t>
        <a:bodyPr/>
        <a:lstStyle/>
        <a:p>
          <a:r>
            <a:rPr lang="en-GB" dirty="0"/>
            <a:t>Offer expert support for advising on deployment and fast assessment of robotics solutions in manufacturing.</a:t>
          </a:r>
          <a:endParaRPr lang="fr-FR" dirty="0"/>
        </a:p>
      </dgm:t>
    </dgm:pt>
    <dgm:pt modelId="{49C2C324-2899-47FF-9132-C58FF1A5E48A}" type="parTrans" cxnId="{F9507406-B7D3-4AEC-ADFC-4FD97FE6D3E6}">
      <dgm:prSet/>
      <dgm:spPr/>
      <dgm:t>
        <a:bodyPr/>
        <a:lstStyle/>
        <a:p>
          <a:endParaRPr lang="fr-FR"/>
        </a:p>
      </dgm:t>
    </dgm:pt>
    <dgm:pt modelId="{249CA9EB-8D67-40F0-BC9C-2FF94F0074BE}" type="sibTrans" cxnId="{F9507406-B7D3-4AEC-ADFC-4FD97FE6D3E6}">
      <dgm:prSet/>
      <dgm:spPr/>
      <dgm:t>
        <a:bodyPr/>
        <a:lstStyle/>
        <a:p>
          <a:endParaRPr lang="fr-FR"/>
        </a:p>
      </dgm:t>
    </dgm:pt>
    <dgm:pt modelId="{2DD83AEB-79C4-4A95-B0F3-B8648AFB937E}">
      <dgm:prSet/>
      <dgm:spPr/>
      <dgm:t>
        <a:bodyPr/>
        <a:lstStyle/>
        <a:p>
          <a:r>
            <a:rPr lang="en-GB" dirty="0"/>
            <a:t>Capitalise lessons learnt and best practices.</a:t>
          </a:r>
        </a:p>
      </dgm:t>
    </dgm:pt>
    <dgm:pt modelId="{7932962F-AD7F-48BA-A9F2-344F695CBAE7}" type="parTrans" cxnId="{886E9630-D235-4FA5-B931-2AE587F3AF44}">
      <dgm:prSet/>
      <dgm:spPr/>
      <dgm:t>
        <a:bodyPr/>
        <a:lstStyle/>
        <a:p>
          <a:endParaRPr lang="fr-FR"/>
        </a:p>
      </dgm:t>
    </dgm:pt>
    <dgm:pt modelId="{5CE2EBEB-438A-413D-938A-0C53370141FC}" type="sibTrans" cxnId="{886E9630-D235-4FA5-B931-2AE587F3AF44}">
      <dgm:prSet/>
      <dgm:spPr/>
      <dgm:t>
        <a:bodyPr/>
        <a:lstStyle/>
        <a:p>
          <a:endParaRPr lang="fr-FR"/>
        </a:p>
      </dgm:t>
    </dgm:pt>
    <dgm:pt modelId="{6184EAE8-F63C-4DA3-803D-579AB5D0060A}">
      <dgm:prSet/>
      <dgm:spPr>
        <a:solidFill>
          <a:srgbClr val="01CAD2"/>
        </a:solidFill>
      </dgm:spPr>
      <dgm:t>
        <a:bodyPr/>
        <a:lstStyle/>
        <a:p>
          <a:r>
            <a:rPr lang="en-GB" dirty="0"/>
            <a:t>Their scope?</a:t>
          </a:r>
        </a:p>
      </dgm:t>
    </dgm:pt>
    <dgm:pt modelId="{758C90CF-1E5A-4AB9-8E3F-10254C976B84}" type="parTrans" cxnId="{00D8944F-1FFC-4ACE-848B-D35C37E76843}">
      <dgm:prSet/>
      <dgm:spPr/>
      <dgm:t>
        <a:bodyPr/>
        <a:lstStyle/>
        <a:p>
          <a:endParaRPr lang="fr-FR"/>
        </a:p>
      </dgm:t>
    </dgm:pt>
    <dgm:pt modelId="{3F2DCE9C-63A3-4E06-BE5C-11BB08E930D8}" type="sibTrans" cxnId="{00D8944F-1FFC-4ACE-848B-D35C37E76843}">
      <dgm:prSet/>
      <dgm:spPr/>
      <dgm:t>
        <a:bodyPr/>
        <a:lstStyle/>
        <a:p>
          <a:endParaRPr lang="fr-FR"/>
        </a:p>
      </dgm:t>
    </dgm:pt>
    <dgm:pt modelId="{198A358B-9247-4B8D-A1D9-6D7932257A25}">
      <dgm:prSet/>
      <dgm:spPr/>
      <dgm:t>
        <a:bodyPr/>
        <a:lstStyle/>
        <a:p>
          <a:r>
            <a:rPr lang="en-GB" dirty="0"/>
            <a:t>Capturing the industrial ecosystem in each region and addressing real industrial challenges</a:t>
          </a:r>
        </a:p>
      </dgm:t>
    </dgm:pt>
    <dgm:pt modelId="{663AA209-EF12-4346-B474-9BD2987B4070}" type="parTrans" cxnId="{5B27D7E1-5186-46AC-A779-E46F84C15961}">
      <dgm:prSet/>
      <dgm:spPr/>
      <dgm:t>
        <a:bodyPr/>
        <a:lstStyle/>
        <a:p>
          <a:endParaRPr lang="fr-FR"/>
        </a:p>
      </dgm:t>
    </dgm:pt>
    <dgm:pt modelId="{DBBF4775-CE9C-4415-9D2D-CEB2CBC9CA19}" type="sibTrans" cxnId="{5B27D7E1-5186-46AC-A779-E46F84C15961}">
      <dgm:prSet/>
      <dgm:spPr/>
      <dgm:t>
        <a:bodyPr/>
        <a:lstStyle/>
        <a:p>
          <a:endParaRPr lang="fr-FR"/>
        </a:p>
      </dgm:t>
    </dgm:pt>
    <dgm:pt modelId="{7736B601-86B6-4A65-9E0B-44944929351F}" type="pres">
      <dgm:prSet presAssocID="{B89A6DD7-D511-46BA-BAFE-C3328519416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AB39030-1755-4536-863A-540A794CAD0F}" type="pres">
      <dgm:prSet presAssocID="{1DDC565A-79B6-4295-B091-049C09741A8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D83AEE-07CC-4F77-9715-BFF04E9B3B2C}" type="pres">
      <dgm:prSet presAssocID="{1DDC565A-79B6-4295-B091-049C09741A8C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8B7D80-7FA3-4AF1-A2F4-F7149668BDAC}" type="pres">
      <dgm:prSet presAssocID="{C1AE8656-1175-4835-ACDF-47661B1EF96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56769D-2D7B-449D-9016-A8542C3C90D1}" type="pres">
      <dgm:prSet presAssocID="{C1AE8656-1175-4835-ACDF-47661B1EF964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91F4D8-F55E-4D25-A127-7BA812702C1F}" type="pres">
      <dgm:prSet presAssocID="{6184EAE8-F63C-4DA3-803D-579AB5D0060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2B4CBF-CEE9-4DE4-9C7C-2CC77898D44E}" type="pres">
      <dgm:prSet presAssocID="{6184EAE8-F63C-4DA3-803D-579AB5D0060A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8836098-4F3C-429F-B6CA-37614CA5CF3A}" type="presOf" srcId="{2DD83AEB-79C4-4A95-B0F3-B8648AFB937E}" destId="{8956769D-2D7B-449D-9016-A8542C3C90D1}" srcOrd="0" destOrd="2" presId="urn:microsoft.com/office/officeart/2005/8/layout/vList2"/>
    <dgm:cxn modelId="{00D8944F-1FFC-4ACE-848B-D35C37E76843}" srcId="{B89A6DD7-D511-46BA-BAFE-C3328519416F}" destId="{6184EAE8-F63C-4DA3-803D-579AB5D0060A}" srcOrd="2" destOrd="0" parTransId="{758C90CF-1E5A-4AB9-8E3F-10254C976B84}" sibTransId="{3F2DCE9C-63A3-4E06-BE5C-11BB08E930D8}"/>
    <dgm:cxn modelId="{886E9630-D235-4FA5-B931-2AE587F3AF44}" srcId="{C1AE8656-1175-4835-ACDF-47661B1EF964}" destId="{2DD83AEB-79C4-4A95-B0F3-B8648AFB937E}" srcOrd="2" destOrd="0" parTransId="{7932962F-AD7F-48BA-A9F2-344F695CBAE7}" sibTransId="{5CE2EBEB-438A-413D-938A-0C53370141FC}"/>
    <dgm:cxn modelId="{737C507A-0111-4889-AAEC-5A8CC3508956}" type="presOf" srcId="{86859B92-EF2F-4FCF-9365-A4ED4730EF66}" destId="{93D83AEE-07CC-4F77-9715-BFF04E9B3B2C}" srcOrd="0" destOrd="1" presId="urn:microsoft.com/office/officeart/2005/8/layout/vList2"/>
    <dgm:cxn modelId="{8EB91A78-FB3B-46BC-BF31-24FC7FB1B399}" type="presOf" srcId="{B89A6DD7-D511-46BA-BAFE-C3328519416F}" destId="{7736B601-86B6-4A65-9E0B-44944929351F}" srcOrd="0" destOrd="0" presId="urn:microsoft.com/office/officeart/2005/8/layout/vList2"/>
    <dgm:cxn modelId="{6649EA6E-7891-4BF0-8D91-302FCECF2346}" type="presOf" srcId="{8BB16F18-F372-4C44-8B83-5BD076F7DEB9}" destId="{8956769D-2D7B-449D-9016-A8542C3C90D1}" srcOrd="0" destOrd="1" presId="urn:microsoft.com/office/officeart/2005/8/layout/vList2"/>
    <dgm:cxn modelId="{25B07A78-7FCC-4657-87C6-8E8629BB1EE5}" type="presOf" srcId="{198A358B-9247-4B8D-A1D9-6D7932257A25}" destId="{902B4CBF-CEE9-4DE4-9C7C-2CC77898D44E}" srcOrd="0" destOrd="0" presId="urn:microsoft.com/office/officeart/2005/8/layout/vList2"/>
    <dgm:cxn modelId="{6CCB65C3-43D9-4137-9383-B5D526E3304E}" type="presOf" srcId="{1DDC565A-79B6-4295-B091-049C09741A8C}" destId="{CAB39030-1755-4536-863A-540A794CAD0F}" srcOrd="0" destOrd="0" presId="urn:microsoft.com/office/officeart/2005/8/layout/vList2"/>
    <dgm:cxn modelId="{6613862F-2F19-4746-AC5C-5D538C61F481}" type="presOf" srcId="{24AA9CF6-DBA5-4CB6-9500-3010007227D8}" destId="{8956769D-2D7B-449D-9016-A8542C3C90D1}" srcOrd="0" destOrd="0" presId="urn:microsoft.com/office/officeart/2005/8/layout/vList2"/>
    <dgm:cxn modelId="{4B4DCAD0-194B-429E-9119-CA5B30B54542}" type="presOf" srcId="{6184EAE8-F63C-4DA3-803D-579AB5D0060A}" destId="{DD91F4D8-F55E-4D25-A127-7BA812702C1F}" srcOrd="0" destOrd="0" presId="urn:microsoft.com/office/officeart/2005/8/layout/vList2"/>
    <dgm:cxn modelId="{81CC793E-877C-4E06-B33D-0C6D7A834167}" srcId="{B89A6DD7-D511-46BA-BAFE-C3328519416F}" destId="{1DDC565A-79B6-4295-B091-049C09741A8C}" srcOrd="0" destOrd="0" parTransId="{13DA9E16-6972-41BC-828D-4BEFCF11170B}" sibTransId="{279056BE-28A2-4B98-8538-98FEE02D776F}"/>
    <dgm:cxn modelId="{122353A2-562D-41A8-9A29-D3378125C37D}" srcId="{1DDC565A-79B6-4295-B091-049C09741A8C}" destId="{DAB77286-5595-44C6-965F-9605F47340D8}" srcOrd="0" destOrd="0" parTransId="{A991FC5B-5E60-45BB-80A0-A27734A7BE47}" sibTransId="{D4A63AFC-501C-4C60-8616-D9D6F4669FD0}"/>
    <dgm:cxn modelId="{794FD048-56D6-4DF2-ACFD-70DF814E83B3}" srcId="{C1AE8656-1175-4835-ACDF-47661B1EF964}" destId="{24AA9CF6-DBA5-4CB6-9500-3010007227D8}" srcOrd="0" destOrd="0" parTransId="{62EAE77D-C5D5-4C7D-811B-02E70C848D87}" sibTransId="{2D8DA706-C912-4D8A-9EDA-FAB8A2F6CD3C}"/>
    <dgm:cxn modelId="{F9507406-B7D3-4AEC-ADFC-4FD97FE6D3E6}" srcId="{C1AE8656-1175-4835-ACDF-47661B1EF964}" destId="{8BB16F18-F372-4C44-8B83-5BD076F7DEB9}" srcOrd="1" destOrd="0" parTransId="{49C2C324-2899-47FF-9132-C58FF1A5E48A}" sibTransId="{249CA9EB-8D67-40F0-BC9C-2FF94F0074BE}"/>
    <dgm:cxn modelId="{EE407A26-7CE4-4083-91FB-20995B93D73F}" srcId="{B89A6DD7-D511-46BA-BAFE-C3328519416F}" destId="{C1AE8656-1175-4835-ACDF-47661B1EF964}" srcOrd="1" destOrd="0" parTransId="{33A884BF-D572-4766-8034-938C3C3803D6}" sibTransId="{DCA4D3EE-0140-4519-A9EB-6B5EA996DD68}"/>
    <dgm:cxn modelId="{1418B727-4412-41C5-8D26-880914C71F5F}" type="presOf" srcId="{C1AE8656-1175-4835-ACDF-47661B1EF964}" destId="{A58B7D80-7FA3-4AF1-A2F4-F7149668BDAC}" srcOrd="0" destOrd="0" presId="urn:microsoft.com/office/officeart/2005/8/layout/vList2"/>
    <dgm:cxn modelId="{5B27D7E1-5186-46AC-A779-E46F84C15961}" srcId="{6184EAE8-F63C-4DA3-803D-579AB5D0060A}" destId="{198A358B-9247-4B8D-A1D9-6D7932257A25}" srcOrd="0" destOrd="0" parTransId="{663AA209-EF12-4346-B474-9BD2987B4070}" sibTransId="{DBBF4775-CE9C-4415-9D2D-CEB2CBC9CA19}"/>
    <dgm:cxn modelId="{92A6DEAC-1382-4870-B06F-B422126F406F}" srcId="{1DDC565A-79B6-4295-B091-049C09741A8C}" destId="{86859B92-EF2F-4FCF-9365-A4ED4730EF66}" srcOrd="1" destOrd="0" parTransId="{0D70A1A5-C8DB-4A73-B664-D2809BAB4947}" sibTransId="{F6D63615-4E94-42EB-9561-6180583FA51E}"/>
    <dgm:cxn modelId="{FD9CEE9B-9B62-4F21-890B-3963F7A3CD0A}" type="presOf" srcId="{DAB77286-5595-44C6-965F-9605F47340D8}" destId="{93D83AEE-07CC-4F77-9715-BFF04E9B3B2C}" srcOrd="0" destOrd="0" presId="urn:microsoft.com/office/officeart/2005/8/layout/vList2"/>
    <dgm:cxn modelId="{CE3D6474-31CD-4D0E-B940-834C0C7E04B2}" type="presParOf" srcId="{7736B601-86B6-4A65-9E0B-44944929351F}" destId="{CAB39030-1755-4536-863A-540A794CAD0F}" srcOrd="0" destOrd="0" presId="urn:microsoft.com/office/officeart/2005/8/layout/vList2"/>
    <dgm:cxn modelId="{3E433CB2-670E-4FF2-AC70-7B609481B2B5}" type="presParOf" srcId="{7736B601-86B6-4A65-9E0B-44944929351F}" destId="{93D83AEE-07CC-4F77-9715-BFF04E9B3B2C}" srcOrd="1" destOrd="0" presId="urn:microsoft.com/office/officeart/2005/8/layout/vList2"/>
    <dgm:cxn modelId="{103F01E2-D96A-4E9A-92D1-82F4B35E461D}" type="presParOf" srcId="{7736B601-86B6-4A65-9E0B-44944929351F}" destId="{A58B7D80-7FA3-4AF1-A2F4-F7149668BDAC}" srcOrd="2" destOrd="0" presId="urn:microsoft.com/office/officeart/2005/8/layout/vList2"/>
    <dgm:cxn modelId="{686D50E4-3104-4949-959F-E86B83C3C98D}" type="presParOf" srcId="{7736B601-86B6-4A65-9E0B-44944929351F}" destId="{8956769D-2D7B-449D-9016-A8542C3C90D1}" srcOrd="3" destOrd="0" presId="urn:microsoft.com/office/officeart/2005/8/layout/vList2"/>
    <dgm:cxn modelId="{B2172E8F-3F25-40ED-A4FB-33B57255F815}" type="presParOf" srcId="{7736B601-86B6-4A65-9E0B-44944929351F}" destId="{DD91F4D8-F55E-4D25-A127-7BA812702C1F}" srcOrd="4" destOrd="0" presId="urn:microsoft.com/office/officeart/2005/8/layout/vList2"/>
    <dgm:cxn modelId="{87C5FE81-A4F7-4C07-9B96-A951AF221E78}" type="presParOf" srcId="{7736B601-86B6-4A65-9E0B-44944929351F}" destId="{902B4CBF-CEE9-4DE4-9C7C-2CC77898D44E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B39030-1755-4536-863A-540A794CAD0F}">
      <dsp:nvSpPr>
        <dsp:cNvPr id="0" name=""/>
        <dsp:cNvSpPr/>
      </dsp:nvSpPr>
      <dsp:spPr>
        <a:xfrm>
          <a:off x="0" y="253194"/>
          <a:ext cx="6579218" cy="647595"/>
        </a:xfrm>
        <a:prstGeom prst="roundRect">
          <a:avLst/>
        </a:prstGeom>
        <a:solidFill>
          <a:srgbClr val="01CED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/>
            <a:t>What are they?</a:t>
          </a:r>
          <a:endParaRPr lang="fr-FR" sz="2700" kern="1200" dirty="0"/>
        </a:p>
      </dsp:txBody>
      <dsp:txXfrm>
        <a:off x="31613" y="284807"/>
        <a:ext cx="6515992" cy="584369"/>
      </dsp:txXfrm>
    </dsp:sp>
    <dsp:sp modelId="{93D83AEE-07CC-4F77-9715-BFF04E9B3B2C}">
      <dsp:nvSpPr>
        <dsp:cNvPr id="0" name=""/>
        <dsp:cNvSpPr/>
      </dsp:nvSpPr>
      <dsp:spPr>
        <a:xfrm>
          <a:off x="0" y="900789"/>
          <a:ext cx="6579218" cy="10339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8890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2100" kern="1200" dirty="0"/>
            <a:t>Settings representative of manufacturing installations: France, Germany, Netherlands, Slovenia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2100" kern="1200" dirty="0"/>
            <a:t>Robot and supplies used in production lines. </a:t>
          </a:r>
          <a:endParaRPr lang="fr-FR" sz="2100" kern="1200" dirty="0"/>
        </a:p>
      </dsp:txBody>
      <dsp:txXfrm>
        <a:off x="0" y="900789"/>
        <a:ext cx="6579218" cy="1033964"/>
      </dsp:txXfrm>
    </dsp:sp>
    <dsp:sp modelId="{A58B7D80-7FA3-4AF1-A2F4-F7149668BDAC}">
      <dsp:nvSpPr>
        <dsp:cNvPr id="0" name=""/>
        <dsp:cNvSpPr/>
      </dsp:nvSpPr>
      <dsp:spPr>
        <a:xfrm>
          <a:off x="0" y="1934754"/>
          <a:ext cx="6579218" cy="647595"/>
        </a:xfrm>
        <a:prstGeom prst="roundRect">
          <a:avLst/>
        </a:prstGeom>
        <a:solidFill>
          <a:srgbClr val="01CED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/>
            <a:t>Their role?</a:t>
          </a:r>
          <a:endParaRPr lang="en-GB" sz="2700" kern="1200" dirty="0"/>
        </a:p>
      </dsp:txBody>
      <dsp:txXfrm>
        <a:off x="31613" y="1966367"/>
        <a:ext cx="6515992" cy="584369"/>
      </dsp:txXfrm>
    </dsp:sp>
    <dsp:sp modelId="{8956769D-2D7B-449D-9016-A8542C3C90D1}">
      <dsp:nvSpPr>
        <dsp:cNvPr id="0" name=""/>
        <dsp:cNvSpPr/>
      </dsp:nvSpPr>
      <dsp:spPr>
        <a:xfrm>
          <a:off x="0" y="2582349"/>
          <a:ext cx="6579218" cy="1676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8890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2100" kern="1200" dirty="0"/>
            <a:t>Simplify usage and facilitate access to robotics by European industry and especially first users SME. 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2100" kern="1200" dirty="0"/>
            <a:t>Offer expert support for advising on deployment and fast assessment of robotics solutions in manufacturing.</a:t>
          </a:r>
          <a:endParaRPr lang="fr-FR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2100" kern="1200" dirty="0"/>
            <a:t>Capitalise lessons learnt and best practices.</a:t>
          </a:r>
        </a:p>
      </dsp:txBody>
      <dsp:txXfrm>
        <a:off x="0" y="2582349"/>
        <a:ext cx="6579218" cy="1676699"/>
      </dsp:txXfrm>
    </dsp:sp>
    <dsp:sp modelId="{DD91F4D8-F55E-4D25-A127-7BA812702C1F}">
      <dsp:nvSpPr>
        <dsp:cNvPr id="0" name=""/>
        <dsp:cNvSpPr/>
      </dsp:nvSpPr>
      <dsp:spPr>
        <a:xfrm>
          <a:off x="0" y="4259049"/>
          <a:ext cx="6579218" cy="647595"/>
        </a:xfrm>
        <a:prstGeom prst="roundRect">
          <a:avLst/>
        </a:prstGeom>
        <a:solidFill>
          <a:srgbClr val="01CAD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 dirty="0"/>
            <a:t>Their scope?</a:t>
          </a:r>
        </a:p>
      </dsp:txBody>
      <dsp:txXfrm>
        <a:off x="31613" y="4290662"/>
        <a:ext cx="6515992" cy="584369"/>
      </dsp:txXfrm>
    </dsp:sp>
    <dsp:sp modelId="{902B4CBF-CEE9-4DE4-9C7C-2CC77898D44E}">
      <dsp:nvSpPr>
        <dsp:cNvPr id="0" name=""/>
        <dsp:cNvSpPr/>
      </dsp:nvSpPr>
      <dsp:spPr>
        <a:xfrm>
          <a:off x="0" y="4906644"/>
          <a:ext cx="6579218" cy="6567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8890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2100" kern="1200" dirty="0"/>
            <a:t>Capturing the industrial ecosystem in each region and addressing real industrial challenges</a:t>
          </a:r>
        </a:p>
      </dsp:txBody>
      <dsp:txXfrm>
        <a:off x="0" y="4906644"/>
        <a:ext cx="6579218" cy="6567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71F0C4-6331-475B-A74A-40032B4AA07A}" type="datetimeFigureOut">
              <a:rPr lang="en-GB" smtClean="0"/>
              <a:t>12/03/2018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30C4B1-8A52-4C12-ABD6-367C245C13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157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30C4B1-8A52-4C12-ABD6-367C245C134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700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C3989AD-F96B-482B-8F41-82B72513C456}" type="datetimeFigureOut">
              <a:rPr lang="en-US"/>
              <a:pPr>
                <a:defRPr/>
              </a:pPr>
              <a:t>12-Mar-18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4BE706C-749E-45A7-829E-F71CEB08A4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FDE206A-D84B-4F23-BFEA-36B4981AA0F2}" type="datetimeFigureOut">
              <a:rPr lang="en-US"/>
              <a:pPr>
                <a:defRPr/>
              </a:pPr>
              <a:t>12-Mar-18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E670DE8-B56F-42C7-9A5E-E577ED14D9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96B2A6C-78A9-4E95-AF33-3E6F0C2DAFFE}" type="datetimeFigureOut">
              <a:rPr lang="en-US"/>
              <a:pPr>
                <a:defRPr/>
              </a:pPr>
              <a:t>12-Mar-18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CEEA3FE-026D-46EC-946D-4CB03EC9CE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 rotWithShape="1">
          <a:blip r:embed="rId2">
            <a:duotone>
              <a:prstClr val="black"/>
              <a:srgbClr val="EFFFFF">
                <a:tint val="45000"/>
                <a:satMod val="400000"/>
              </a:srgbClr>
            </a:duotone>
            <a:extLst/>
          </a:blip>
          <a:srcRect l="30045" t="26077" r="57910" b="26075"/>
          <a:stretch/>
        </p:blipFill>
        <p:spPr>
          <a:xfrm>
            <a:off x="8063774" y="25400"/>
            <a:ext cx="4140926" cy="5893603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 userDrawn="1"/>
        </p:nvPicPr>
        <p:blipFill>
          <a:blip r:embed="rId3"/>
          <a:srcRect l="4501" t="22099" r="73447" b="23044"/>
          <a:stretch>
            <a:fillRect/>
          </a:stretch>
        </p:blipFill>
        <p:spPr bwMode="auto">
          <a:xfrm>
            <a:off x="11010900" y="5894388"/>
            <a:ext cx="1181100" cy="963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5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1577F0A-1E31-4042-AE65-4D340CC5706C}" type="datetimeFigureOut">
              <a:rPr lang="en-US"/>
              <a:pPr>
                <a:defRPr/>
              </a:pPr>
              <a:t>12-Mar-18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CDBE571-93F1-4331-8E11-E536567623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DE2515F-7409-47A9-B6B5-B218244DE43F}" type="datetimeFigureOut">
              <a:rPr lang="en-US"/>
              <a:pPr>
                <a:defRPr/>
              </a:pPr>
              <a:t>12-Mar-18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BDE2060-55A1-4857-B78A-805381A840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1151CBF-E1C0-4FA1-9DC8-94E58242F8EA}" type="datetimeFigureOut">
              <a:rPr lang="en-US"/>
              <a:pPr>
                <a:defRPr/>
              </a:pPr>
              <a:t>12-Mar-18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ADBE4F0-010B-499F-BAEB-B93EAC4475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84FBAC9-FE94-498A-BA6F-37E5407DFF8B}" type="datetimeFigureOut">
              <a:rPr lang="en-US"/>
              <a:pPr>
                <a:defRPr/>
              </a:pPr>
              <a:t>12-Mar-18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C87A1CC-BB54-4F88-A2D8-B82716D60A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A88DE27-022E-4CFF-8DB9-B8D4CB0B606D}" type="datetimeFigureOut">
              <a:rPr lang="en-US"/>
              <a:pPr>
                <a:defRPr/>
              </a:pPr>
              <a:t>12-Mar-18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A283B25-BA20-4C5E-981A-68542954B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5027AE7-757E-464E-A8CF-F4BB285CE538}" type="datetimeFigureOut">
              <a:rPr lang="en-US"/>
              <a:pPr>
                <a:defRPr/>
              </a:pPr>
              <a:t>12-Mar-18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03C18DB-DBDD-47FC-9854-E82C012600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5F0BDAB-931B-409A-B7C0-12D00902C42D}" type="datetimeFigureOut">
              <a:rPr lang="en-US"/>
              <a:pPr>
                <a:defRPr/>
              </a:pPr>
              <a:t>12-Mar-18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57AAFF9-2FD0-4691-A271-9CC06D72EB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chemeClr val="accent3">
                <a:lumMod val="5000"/>
                <a:lumOff val="95000"/>
              </a:schemeClr>
            </a:gs>
            <a:gs pos="9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fontAlgn="base">
        <a:lnSpc>
          <a:spcPct val="90000"/>
        </a:lnSpc>
        <a:spcBef>
          <a:spcPct val="0"/>
        </a:spcBef>
        <a:spcAft>
          <a:spcPct val="0"/>
        </a:spcAft>
        <a:defRPr sz="5400" kern="1200">
          <a:solidFill>
            <a:srgbClr val="00CED3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entury Gothic" panose="020B0502020202020204" pitchFamily="34" charset="0"/>
          <a:ea typeface="+mj-ea"/>
          <a:cs typeface="+mj-cs"/>
        </a:defRPr>
      </a:lvl1pPr>
      <a:lvl2pPr algn="ctr" rtl="0" fontAlgn="base">
        <a:lnSpc>
          <a:spcPct val="90000"/>
        </a:lnSpc>
        <a:spcBef>
          <a:spcPct val="0"/>
        </a:spcBef>
        <a:spcAft>
          <a:spcPct val="0"/>
        </a:spcAft>
        <a:defRPr sz="5400">
          <a:solidFill>
            <a:srgbClr val="00CED3"/>
          </a:solidFill>
          <a:latin typeface="Century Gothic" pitchFamily="34" charset="0"/>
        </a:defRPr>
      </a:lvl2pPr>
      <a:lvl3pPr algn="ctr" rtl="0" fontAlgn="base">
        <a:lnSpc>
          <a:spcPct val="90000"/>
        </a:lnSpc>
        <a:spcBef>
          <a:spcPct val="0"/>
        </a:spcBef>
        <a:spcAft>
          <a:spcPct val="0"/>
        </a:spcAft>
        <a:defRPr sz="5400">
          <a:solidFill>
            <a:srgbClr val="00CED3"/>
          </a:solidFill>
          <a:latin typeface="Century Gothic" pitchFamily="34" charset="0"/>
        </a:defRPr>
      </a:lvl3pPr>
      <a:lvl4pPr algn="ctr" rtl="0" fontAlgn="base">
        <a:lnSpc>
          <a:spcPct val="90000"/>
        </a:lnSpc>
        <a:spcBef>
          <a:spcPct val="0"/>
        </a:spcBef>
        <a:spcAft>
          <a:spcPct val="0"/>
        </a:spcAft>
        <a:defRPr sz="5400">
          <a:solidFill>
            <a:srgbClr val="00CED3"/>
          </a:solidFill>
          <a:latin typeface="Century Gothic" pitchFamily="34" charset="0"/>
        </a:defRPr>
      </a:lvl4pPr>
      <a:lvl5pPr algn="ctr" rtl="0" fontAlgn="base">
        <a:lnSpc>
          <a:spcPct val="90000"/>
        </a:lnSpc>
        <a:spcBef>
          <a:spcPct val="0"/>
        </a:spcBef>
        <a:spcAft>
          <a:spcPct val="0"/>
        </a:spcAft>
        <a:defRPr sz="5400">
          <a:solidFill>
            <a:srgbClr val="00CED3"/>
          </a:solidFill>
          <a:latin typeface="Century Gothic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5400">
          <a:solidFill>
            <a:srgbClr val="00CED3"/>
          </a:solidFill>
          <a:latin typeface="Century Gothic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5400">
          <a:solidFill>
            <a:srgbClr val="00CED3"/>
          </a:solidFill>
          <a:latin typeface="Century Gothic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5400">
          <a:solidFill>
            <a:srgbClr val="00CED3"/>
          </a:solidFill>
          <a:latin typeface="Century Gothic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5400">
          <a:solidFill>
            <a:srgbClr val="00CED3"/>
          </a:solidFill>
          <a:latin typeface="Century Gothic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8125" y="2111375"/>
            <a:ext cx="9144000" cy="2387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3600" dirty="0">
                <a:solidFill>
                  <a:srgbClr val="01CED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Smart Integrated Robotics System for SMEs controlled by </a:t>
            </a:r>
            <a:r>
              <a:rPr lang="en-US" sz="3600" dirty="0" err="1">
                <a:solidFill>
                  <a:srgbClr val="01CED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IoTs</a:t>
            </a:r>
            <a:r>
              <a:rPr lang="en-US" sz="3600" dirty="0">
                <a:solidFill>
                  <a:srgbClr val="01CED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based on Dynamic Manufacturing Processes</a:t>
            </a:r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1524000" y="5032375"/>
            <a:ext cx="9144000" cy="665163"/>
          </a:xfrm>
        </p:spPr>
        <p:txBody>
          <a:bodyPr/>
          <a:lstStyle/>
          <a:p>
            <a:pPr eaLnBrk="1" hangingPunct="1"/>
            <a:r>
              <a:rPr lang="en-US" dirty="0"/>
              <a:t>Services</a:t>
            </a:r>
          </a:p>
          <a:p>
            <a:pPr eaLnBrk="1" hangingPunct="1"/>
            <a:r>
              <a:rPr lang="en-US" dirty="0"/>
              <a:t>Panagiotis </a:t>
            </a:r>
            <a:r>
              <a:rPr lang="en-US" dirty="0" err="1"/>
              <a:t>Bouklis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European Dynamics SA.</a:t>
            </a:r>
          </a:p>
        </p:txBody>
      </p:sp>
      <p:pic>
        <p:nvPicPr>
          <p:cNvPr id="14339" name="Picture 4"/>
          <p:cNvPicPr>
            <a:picLocks noChangeAspect="1"/>
          </p:cNvPicPr>
          <p:nvPr/>
        </p:nvPicPr>
        <p:blipFill>
          <a:blip r:embed="rId2"/>
          <a:srcRect l="4501" t="22099" r="9969" b="23044"/>
          <a:stretch>
            <a:fillRect/>
          </a:stretch>
        </p:blipFill>
        <p:spPr bwMode="auto">
          <a:xfrm>
            <a:off x="2665413" y="927100"/>
            <a:ext cx="6851650" cy="144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165093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DCFE181-9DFC-C24C-A814-BE645AEA3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Traditional Technology Transfer Centers (TTC)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34ADF6D-2CA6-A04A-9573-746B33C85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Isolated TCs </a:t>
            </a:r>
          </a:p>
          <a:p>
            <a:pPr lvl="1"/>
            <a:r>
              <a:rPr lang="en-US" dirty="0"/>
              <a:t>limited infrastructure, </a:t>
            </a:r>
          </a:p>
          <a:p>
            <a:pPr lvl="1"/>
            <a:r>
              <a:rPr lang="en-US" dirty="0"/>
              <a:t>focused expertise, </a:t>
            </a:r>
          </a:p>
          <a:p>
            <a:pPr lvl="1"/>
            <a:r>
              <a:rPr lang="en-US" dirty="0"/>
              <a:t>slow knowledge development</a:t>
            </a:r>
          </a:p>
          <a:p>
            <a:pPr lvl="1"/>
            <a:r>
              <a:rPr lang="en-GB" dirty="0"/>
              <a:t>input and supply to innovation is unilateral</a:t>
            </a:r>
            <a:endParaRPr lang="en-US" dirty="0"/>
          </a:p>
          <a:p>
            <a:r>
              <a:rPr lang="en-US" dirty="0"/>
              <a:t>Focus on PR with </a:t>
            </a:r>
            <a:r>
              <a:rPr lang="en-US" dirty="0" smtClean="0"/>
              <a:t>industry rather </a:t>
            </a:r>
            <a:r>
              <a:rPr lang="en-US" dirty="0"/>
              <a:t>than real experimenting and collaborative innovation</a:t>
            </a:r>
          </a:p>
          <a:p>
            <a:r>
              <a:rPr lang="en-US" dirty="0"/>
              <a:t>Low TRL levels (1-3) rather than readiness for production (TRL 6-7)</a:t>
            </a:r>
          </a:p>
          <a:p>
            <a:r>
              <a:rPr lang="en-US" dirty="0"/>
              <a:t>Lack of real-life </a:t>
            </a:r>
            <a:r>
              <a:rPr lang="en-US" dirty="0" err="1"/>
              <a:t>PoC</a:t>
            </a:r>
            <a:r>
              <a:rPr lang="en-US" dirty="0"/>
              <a:t> scenarios</a:t>
            </a:r>
          </a:p>
        </p:txBody>
      </p:sp>
    </p:spTree>
    <p:extLst>
      <p:ext uri="{BB962C8B-B14F-4D97-AF65-F5344CB8AC3E}">
        <p14:creationId xmlns:p14="http://schemas.microsoft.com/office/powerpoint/2010/main" val="3965330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66725" y="0"/>
            <a:ext cx="10515600" cy="1325563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en-US" dirty="0"/>
              <a:t>HORSE Centers of Competence</a:t>
            </a:r>
            <a:endParaRPr lang="el-GR" dirty="0"/>
          </a:p>
        </p:txBody>
      </p:sp>
      <p:graphicFrame>
        <p:nvGraphicFramePr>
          <p:cNvPr id="10" name="Diagramme 3"/>
          <p:cNvGraphicFramePr/>
          <p:nvPr>
            <p:extLst/>
          </p:nvPr>
        </p:nvGraphicFramePr>
        <p:xfrm>
          <a:off x="423746" y="908720"/>
          <a:ext cx="6579219" cy="58165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364" y="1071562"/>
            <a:ext cx="5302399" cy="492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86906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F5E6A04-095C-394B-8C0F-5F774A31E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TTC to CCs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496404D-8BBD-FD45-BCB8-94961516A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97300"/>
            <a:ext cx="10859219" cy="4537673"/>
          </a:xfrm>
        </p:spPr>
        <p:txBody>
          <a:bodyPr/>
          <a:lstStyle/>
          <a:p>
            <a:r>
              <a:rPr lang="en-US" dirty="0"/>
              <a:t>3 HORSE CCs are equipped and set up exploiting and upgrading existing facilities, equipment, experience </a:t>
            </a:r>
          </a:p>
          <a:p>
            <a:pPr lvl="1"/>
            <a:r>
              <a:rPr lang="en-US" dirty="0"/>
              <a:t>France </a:t>
            </a:r>
            <a:r>
              <a:rPr lang="en-US" dirty="0" smtClean="0"/>
              <a:t>– Paris-</a:t>
            </a:r>
            <a:r>
              <a:rPr lang="en-US" dirty="0" err="1" smtClean="0"/>
              <a:t>Saclay</a:t>
            </a:r>
            <a:r>
              <a:rPr lang="en-US" dirty="0" smtClean="0"/>
              <a:t>-CEA </a:t>
            </a:r>
            <a:endParaRPr lang="en-US" dirty="0"/>
          </a:p>
          <a:p>
            <a:pPr lvl="1"/>
            <a:r>
              <a:rPr lang="en-US" dirty="0" smtClean="0"/>
              <a:t>Germany – Munich-TUM</a:t>
            </a:r>
            <a:endParaRPr lang="en-US" dirty="0"/>
          </a:p>
          <a:p>
            <a:pPr lvl="1"/>
            <a:r>
              <a:rPr lang="en-US" dirty="0" smtClean="0"/>
              <a:t>Netherlands – Delft-TNO</a:t>
            </a:r>
            <a:endParaRPr lang="en-US" dirty="0"/>
          </a:p>
          <a:p>
            <a:r>
              <a:rPr lang="en-US" dirty="0"/>
              <a:t>Developing and promoting in common the HORSE framework</a:t>
            </a:r>
          </a:p>
          <a:p>
            <a:r>
              <a:rPr lang="en-US" dirty="0"/>
              <a:t>HORSE CCs are networked, </a:t>
            </a:r>
            <a:r>
              <a:rPr lang="en-US" dirty="0" smtClean="0"/>
              <a:t>sharing </a:t>
            </a:r>
            <a:r>
              <a:rPr lang="en-US" dirty="0"/>
              <a:t>common </a:t>
            </a:r>
            <a:r>
              <a:rPr lang="en-US" dirty="0" smtClean="0"/>
              <a:t>approaches, technologies &amp; know-how</a:t>
            </a:r>
            <a:endParaRPr lang="en-US" dirty="0"/>
          </a:p>
          <a:p>
            <a:r>
              <a:rPr lang="en-US" dirty="0" smtClean="0"/>
              <a:t>Common approaches are enhanced </a:t>
            </a:r>
            <a:r>
              <a:rPr lang="en-US" dirty="0"/>
              <a:t>with </a:t>
            </a:r>
            <a:r>
              <a:rPr lang="en-US" dirty="0" smtClean="0"/>
              <a:t>own/</a:t>
            </a:r>
            <a:r>
              <a:rPr lang="en-US" dirty="0" err="1" smtClean="0"/>
              <a:t>specialised</a:t>
            </a:r>
            <a:r>
              <a:rPr lang="en-US" dirty="0" smtClean="0"/>
              <a:t> </a:t>
            </a:r>
            <a:r>
              <a:rPr lang="en-US" dirty="0"/>
              <a:t>focus and expertise and </a:t>
            </a:r>
            <a:r>
              <a:rPr lang="en-US" dirty="0" smtClean="0"/>
              <a:t>development of </a:t>
            </a:r>
            <a:r>
              <a:rPr lang="en-US" dirty="0"/>
              <a:t>their regional presence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288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CFBB53A-F5C9-0A46-B331-248C07219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CCs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60CA957-C91E-EB4B-B64A-6FC039DCC8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Setting up the concepts of the HORSE CCs and their services as examples to take up in Europe in areas of: </a:t>
            </a:r>
          </a:p>
          <a:p>
            <a:pPr lvl="1"/>
            <a:r>
              <a:rPr lang="en-US" dirty="0"/>
              <a:t>networking among themselves and with their ecosystem</a:t>
            </a:r>
          </a:p>
          <a:p>
            <a:pPr lvl="1"/>
            <a:r>
              <a:rPr lang="en-US" dirty="0"/>
              <a:t>aligning approaches </a:t>
            </a:r>
            <a:r>
              <a:rPr lang="en-US" dirty="0" smtClean="0"/>
              <a:t>i.e</a:t>
            </a:r>
            <a:r>
              <a:rPr lang="en-US" dirty="0"/>
              <a:t>. developing scenarios for demonstrating HORSE, promoting its value</a:t>
            </a:r>
          </a:p>
          <a:p>
            <a:pPr lvl="1"/>
            <a:r>
              <a:rPr lang="en-US" dirty="0"/>
              <a:t>Setting up common and differentiating infrastructure</a:t>
            </a:r>
          </a:p>
          <a:p>
            <a:pPr lvl="1"/>
            <a:r>
              <a:rPr lang="en-US" dirty="0"/>
              <a:t>Structured exchanging </a:t>
            </a:r>
            <a:r>
              <a:rPr lang="en-US" dirty="0" smtClean="0"/>
              <a:t>of technological know-how</a:t>
            </a:r>
            <a:r>
              <a:rPr lang="en-US" dirty="0"/>
              <a:t>, adopting common standards </a:t>
            </a:r>
          </a:p>
          <a:p>
            <a:pPr lvl="1"/>
            <a:r>
              <a:rPr lang="en-US" dirty="0"/>
              <a:t>Developing services </a:t>
            </a:r>
          </a:p>
          <a:p>
            <a:pPr lvl="1"/>
            <a:r>
              <a:rPr lang="en-US" dirty="0"/>
              <a:t>Approaching regional SMEs and policy actors</a:t>
            </a:r>
          </a:p>
          <a:p>
            <a:pPr lvl="1"/>
            <a:r>
              <a:rPr lang="en-US" dirty="0"/>
              <a:t>Business modeling</a:t>
            </a:r>
          </a:p>
        </p:txBody>
      </p:sp>
    </p:spTree>
    <p:extLst>
      <p:ext uri="{BB962C8B-B14F-4D97-AF65-F5344CB8AC3E}">
        <p14:creationId xmlns:p14="http://schemas.microsoft.com/office/powerpoint/2010/main" val="2665559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C8EA436-A82F-9140-8170-73610DA62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Setting up a new CC in Slovenia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B698019-9277-104F-A47B-CD8B2F2D44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One completely new CC is being established in </a:t>
            </a:r>
            <a:r>
              <a:rPr lang="en-US" dirty="0" smtClean="0"/>
              <a:t>Slovenia-</a:t>
            </a:r>
            <a:r>
              <a:rPr lang="en-US" dirty="0" err="1" smtClean="0"/>
              <a:t>Celje</a:t>
            </a:r>
            <a:r>
              <a:rPr lang="en-US" dirty="0" smtClean="0"/>
              <a:t>-TCS</a:t>
            </a:r>
            <a:endParaRPr lang="en-US" dirty="0"/>
          </a:p>
          <a:p>
            <a:endParaRPr lang="en-US" dirty="0"/>
          </a:p>
          <a:p>
            <a:r>
              <a:rPr lang="en-US" dirty="0"/>
              <a:t>Capitalized </a:t>
            </a:r>
            <a:r>
              <a:rPr lang="en-US" dirty="0" smtClean="0"/>
              <a:t>by </a:t>
            </a:r>
            <a:r>
              <a:rPr lang="en-US" dirty="0"/>
              <a:t>the set-up of 3 </a:t>
            </a:r>
            <a:r>
              <a:rPr lang="en-US" dirty="0" smtClean="0"/>
              <a:t>CCs </a:t>
            </a:r>
            <a:endParaRPr lang="en-US" dirty="0"/>
          </a:p>
          <a:p>
            <a:r>
              <a:rPr lang="en-US" dirty="0"/>
              <a:t>Contributes </a:t>
            </a:r>
            <a:r>
              <a:rPr lang="en-US" dirty="0" smtClean="0"/>
              <a:t>to the </a:t>
            </a:r>
            <a:r>
              <a:rPr lang="en-US" dirty="0"/>
              <a:t>set up of common approaches</a:t>
            </a:r>
          </a:p>
          <a:p>
            <a:r>
              <a:rPr lang="en-US" dirty="0"/>
              <a:t>Adopts them and promotes them in Slovenia</a:t>
            </a:r>
          </a:p>
          <a:p>
            <a:r>
              <a:rPr lang="en-US" dirty="0"/>
              <a:t>The lessons learned will be reported for </a:t>
            </a:r>
            <a:r>
              <a:rPr lang="en-US" dirty="0" smtClean="0"/>
              <a:t>new CCs, </a:t>
            </a:r>
            <a:r>
              <a:rPr lang="en-US" dirty="0"/>
              <a:t>thus providing  a seed for the future and a model for the deployment of Competence </a:t>
            </a:r>
            <a:r>
              <a:rPr lang="en-US" dirty="0" err="1"/>
              <a:t>Centres</a:t>
            </a:r>
            <a:r>
              <a:rPr lang="en-US" dirty="0"/>
              <a:t> in Europe</a:t>
            </a:r>
          </a:p>
        </p:txBody>
      </p:sp>
    </p:spTree>
    <p:extLst>
      <p:ext uri="{BB962C8B-B14F-4D97-AF65-F5344CB8AC3E}">
        <p14:creationId xmlns:p14="http://schemas.microsoft.com/office/powerpoint/2010/main" val="2642715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D91BFA0-3E10-EE4C-9224-C8E6BB78F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92823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How CCs in HORSE differ from TTC?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1B909F7-ACE6-0248-9BBB-849323D59F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Well-networked </a:t>
            </a:r>
            <a:r>
              <a:rPr lang="en-US" dirty="0"/>
              <a:t>in Europe and in the regions with the ecosystem (suppliers, adopters, </a:t>
            </a:r>
            <a:r>
              <a:rPr lang="en-US" dirty="0" smtClean="0"/>
              <a:t>policy </a:t>
            </a:r>
            <a:r>
              <a:rPr lang="en-US" dirty="0"/>
              <a:t>makers)</a:t>
            </a:r>
          </a:p>
          <a:p>
            <a:r>
              <a:rPr lang="en-US" dirty="0"/>
              <a:t>Infrastructure and knowledge are developed </a:t>
            </a:r>
            <a:r>
              <a:rPr lang="en-US" dirty="0" smtClean="0"/>
              <a:t>in common, </a:t>
            </a:r>
            <a:r>
              <a:rPr lang="en-US" dirty="0"/>
              <a:t>and promoted at a regional level, thus reaching wider SME population in Europe</a:t>
            </a:r>
          </a:p>
          <a:p>
            <a:r>
              <a:rPr lang="en-US" dirty="0"/>
              <a:t>Expertise is gained faster due to collaborations</a:t>
            </a:r>
          </a:p>
          <a:p>
            <a:r>
              <a:rPr lang="en-US" dirty="0"/>
              <a:t>Demonstrations of high TRL and high industrial relevance (demonstrations are based on real industrial challenges and stakeholders)</a:t>
            </a:r>
          </a:p>
          <a:p>
            <a:r>
              <a:rPr lang="en-US" dirty="0"/>
              <a:t>Own sustainability is ensured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422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eaLnBrk="1" hangingPunct="1">
              <a:defRPr/>
            </a:pPr>
            <a:r>
              <a:rPr lang="en-US" dirty="0"/>
              <a:t>Join us …</a:t>
            </a:r>
            <a:endParaRPr lang="el-GR" dirty="0"/>
          </a:p>
        </p:txBody>
      </p:sp>
      <p:sp>
        <p:nvSpPr>
          <p:cNvPr id="4403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US" u="sng" dirty="0">
                <a:solidFill>
                  <a:srgbClr val="01CAD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www.horse-project.eu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dirty="0"/>
          </a:p>
          <a:p>
            <a:pPr marL="0" indent="0" eaLnBrk="1" hangingPunct="1">
              <a:buFont typeface="Arial" charset="0"/>
              <a:buNone/>
              <a:defRPr/>
            </a:pPr>
            <a:endParaRPr lang="en-US" sz="100" dirty="0"/>
          </a:p>
          <a:p>
            <a:pPr marL="0" indent="0" eaLnBrk="1" hangingPunct="1">
              <a:buFont typeface="Arial" charset="0"/>
              <a:buNone/>
              <a:defRPr/>
            </a:pPr>
            <a:endParaRPr lang="en-US" dirty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dirty="0"/>
              <a:t>@</a:t>
            </a:r>
            <a:r>
              <a:rPr lang="en-US" i="1" dirty="0">
                <a:solidFill>
                  <a:srgbClr val="01CAD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H2020_HORSE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dirty="0"/>
          </a:p>
          <a:p>
            <a:pPr marL="0" indent="0" eaLnBrk="1" hangingPunct="1">
              <a:buFont typeface="Arial" charset="0"/>
              <a:buNone/>
              <a:defRPr/>
            </a:pPr>
            <a:endParaRPr lang="en-US" dirty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i="1" dirty="0">
                <a:solidFill>
                  <a:srgbClr val="01CAD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HORSE project </a:t>
            </a:r>
            <a:r>
              <a:rPr lang="en-US" dirty="0"/>
              <a:t>Group </a:t>
            </a:r>
            <a:endParaRPr lang="el-GR" dirty="0"/>
          </a:p>
        </p:txBody>
      </p:sp>
      <p:pic>
        <p:nvPicPr>
          <p:cNvPr id="31747" name="Picture 10" descr="http://www.hotelconferencecompany.com/images/twitte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813" y="3322638"/>
            <a:ext cx="682625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8" name="Picture 12" descr="http://www.codethislab.com/images/icon-web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813" y="1812925"/>
            <a:ext cx="687387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Picture 16" descr="http://www.adonisproducts.com/images/social_linkedin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813" y="4829175"/>
            <a:ext cx="687387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54610107-12F8-7A48-BFD4-239AA7CF5DD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5982" y="1497450"/>
            <a:ext cx="6194132" cy="3435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68412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4026</TotalTime>
  <Words>448</Words>
  <Application>Microsoft Office PowerPoint</Application>
  <PresentationFormat>Widescreen</PresentationFormat>
  <Paragraphs>62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Century Gothic</vt:lpstr>
      <vt:lpstr>Office Theme</vt:lpstr>
      <vt:lpstr>Smart Integrated Robotics System for SMEs controlled by IoTs based on Dynamic Manufacturing Processes</vt:lpstr>
      <vt:lpstr>Traditional Technology Transfer Centers (TTC)</vt:lpstr>
      <vt:lpstr>HORSE Centers of Competence</vt:lpstr>
      <vt:lpstr>3 TTC to CCs</vt:lpstr>
      <vt:lpstr>CCs Approach</vt:lpstr>
      <vt:lpstr>Setting up a new CC in Slovenia</vt:lpstr>
      <vt:lpstr>How CCs in HORSE differ from TTC?</vt:lpstr>
      <vt:lpstr>Join us 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geoboult</dc:creator>
  <cp:lastModifiedBy>Panagiotis Bouklis</cp:lastModifiedBy>
  <cp:revision>77</cp:revision>
  <dcterms:created xsi:type="dcterms:W3CDTF">2015-10-08T05:29:53Z</dcterms:created>
  <dcterms:modified xsi:type="dcterms:W3CDTF">2018-03-12T13:32:20Z</dcterms:modified>
</cp:coreProperties>
</file>