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670" r:id="rId2"/>
    <p:sldMasterId id="2147483672" r:id="rId3"/>
  </p:sldMasterIdLst>
  <p:handoutMasterIdLst>
    <p:handoutMasterId r:id="rId38"/>
  </p:handoutMasterIdLst>
  <p:sldIdLst>
    <p:sldId id="260" r:id="rId4"/>
    <p:sldId id="257" r:id="rId5"/>
    <p:sldId id="261" r:id="rId6"/>
    <p:sldId id="262" r:id="rId7"/>
    <p:sldId id="263" r:id="rId8"/>
    <p:sldId id="264" r:id="rId9"/>
    <p:sldId id="265" r:id="rId10"/>
    <p:sldId id="266" r:id="rId11"/>
    <p:sldId id="270" r:id="rId12"/>
    <p:sldId id="267" r:id="rId13"/>
    <p:sldId id="268" r:id="rId14"/>
    <p:sldId id="269" r:id="rId15"/>
    <p:sldId id="271" r:id="rId16"/>
    <p:sldId id="273" r:id="rId17"/>
    <p:sldId id="274" r:id="rId18"/>
    <p:sldId id="295" r:id="rId19"/>
    <p:sldId id="275" r:id="rId20"/>
    <p:sldId id="277" r:id="rId21"/>
    <p:sldId id="276" r:id="rId22"/>
    <p:sldId id="278" r:id="rId23"/>
    <p:sldId id="280" r:id="rId24"/>
    <p:sldId id="281" r:id="rId25"/>
    <p:sldId id="282" r:id="rId26"/>
    <p:sldId id="283" r:id="rId27"/>
    <p:sldId id="284" r:id="rId28"/>
    <p:sldId id="288" r:id="rId29"/>
    <p:sldId id="289" r:id="rId30"/>
    <p:sldId id="290" r:id="rId31"/>
    <p:sldId id="285" r:id="rId32"/>
    <p:sldId id="286" r:id="rId33"/>
    <p:sldId id="293" r:id="rId34"/>
    <p:sldId id="294" r:id="rId35"/>
    <p:sldId id="287" r:id="rId36"/>
    <p:sldId id="25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7" d="100"/>
          <a:sy n="87" d="100"/>
        </p:scale>
        <p:origin x="1358" y="67"/>
      </p:cViewPr>
      <p:guideLst>
        <p:guide orient="horz" pos="2160"/>
        <p:guide pos="2880"/>
      </p:guideLst>
    </p:cSldViewPr>
  </p:slideViewPr>
  <p:notesTextViewPr>
    <p:cViewPr>
      <p:scale>
        <a:sx n="1" d="1"/>
        <a:sy n="1" d="1"/>
      </p:scale>
      <p:origin x="0" y="0"/>
    </p:cViewPr>
  </p:notesTextViewPr>
  <p:notesViewPr>
    <p:cSldViewPr snapToGrid="0" showGuides="1">
      <p:cViewPr varScale="1">
        <p:scale>
          <a:sx n="63" d="100"/>
          <a:sy n="63" d="100"/>
        </p:scale>
        <p:origin x="2544"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53D39A-FB07-40D8-B455-E5E7D563DE76}" type="datetimeFigureOut">
              <a:rPr lang="en-US" smtClean="0"/>
              <a:t>3/14/2022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58EA67-873D-465F-B78C-7C9FBF3A957E}" type="slidenum">
              <a:rPr lang="en-US" smtClean="0"/>
              <a:t>‹#›</a:t>
            </a:fld>
            <a:endParaRPr lang="en-US"/>
          </a:p>
        </p:txBody>
      </p:sp>
    </p:spTree>
    <p:extLst>
      <p:ext uri="{BB962C8B-B14F-4D97-AF65-F5344CB8AC3E}">
        <p14:creationId xmlns:p14="http://schemas.microsoft.com/office/powerpoint/2010/main" val="36100043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Subtitle 2"/>
          <p:cNvSpPr>
            <a:spLocks noGrp="1"/>
          </p:cNvSpPr>
          <p:nvPr>
            <p:ph type="subTitle" idx="4294967295"/>
          </p:nvPr>
        </p:nvSpPr>
        <p:spPr>
          <a:xfrm>
            <a:off x="457200" y="1970531"/>
            <a:ext cx="8229600" cy="1175005"/>
          </a:xfrm>
          <a:prstGeom prst="rect">
            <a:avLst/>
          </a:prstGeom>
        </p:spPr>
        <p:txBody>
          <a:bodyPr/>
          <a:lstStyle>
            <a:lvl1pPr>
              <a:lnSpc>
                <a:spcPts val="4500"/>
              </a:lnSpc>
              <a:spcBef>
                <a:spcPts val="600"/>
              </a:spcBef>
              <a:defRPr/>
            </a:lvl1pPr>
          </a:lstStyle>
          <a:p>
            <a:r>
              <a:rPr lang="en-US"/>
              <a:t>Click to edit Master subtitle style</a:t>
            </a:r>
            <a:endParaRPr lang="en-US" dirty="0"/>
          </a:p>
        </p:txBody>
      </p:sp>
      <p:sp>
        <p:nvSpPr>
          <p:cNvPr id="3" name="Title 1"/>
          <p:cNvSpPr>
            <a:spLocks noGrp="1"/>
          </p:cNvSpPr>
          <p:nvPr>
            <p:ph type="title" hasCustomPrompt="1"/>
          </p:nvPr>
        </p:nvSpPr>
        <p:spPr>
          <a:xfrm>
            <a:off x="457200" y="443483"/>
            <a:ext cx="8229600" cy="1527048"/>
          </a:xfrm>
          <a:prstGeom prst="rect">
            <a:avLst/>
          </a:prstGeom>
        </p:spPr>
        <p:txBody>
          <a:bodyPr/>
          <a:lstStyle>
            <a:lvl1pPr>
              <a:lnSpc>
                <a:spcPts val="5700"/>
              </a:lnSpc>
              <a:spcBef>
                <a:spcPts val="600"/>
              </a:spcBef>
              <a:defRPr>
                <a:solidFill>
                  <a:schemeClr val="bg1"/>
                </a:solidFill>
                <a:latin typeface="Calibri" panose="020F0502020204030204" pitchFamily="34" charset="0"/>
                <a:cs typeface="Calibri" panose="020F0502020204030204" pitchFamily="34" charset="0"/>
              </a:defRPr>
            </a:lvl1pPr>
          </a:lstStyle>
          <a:p>
            <a:r>
              <a:rPr lang="en-US" dirty="0"/>
              <a:t>Click, add Presentation title</a:t>
            </a:r>
          </a:p>
        </p:txBody>
      </p:sp>
    </p:spTree>
    <p:extLst>
      <p:ext uri="{BB962C8B-B14F-4D97-AF65-F5344CB8AC3E}">
        <p14:creationId xmlns:p14="http://schemas.microsoft.com/office/powerpoint/2010/main" val="60416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4985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04672"/>
          </a:xfrm>
        </p:spPr>
        <p:txBody>
          <a:bodyPr/>
          <a:lstStyle>
            <a:lvl1pPr>
              <a:defRPr>
                <a:solidFill>
                  <a:srgbClr val="192168"/>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22437"/>
            <a:ext cx="8229600" cy="3992563"/>
          </a:xfrm>
        </p:spPr>
        <p:txBody>
          <a:bodyPr/>
          <a:lstStyle>
            <a:lvl1pPr>
              <a:defRPr baseline="0">
                <a:solidFill>
                  <a:srgbClr val="192168"/>
                </a:solidFill>
                <a:latin typeface="Calibri" panose="020F0502020204030204" pitchFamily="34" charset="0"/>
                <a:cs typeface="Calibri" panose="020F0502020204030204" pitchFamily="34" charset="0"/>
              </a:defRPr>
            </a:lvl1pPr>
            <a:lvl2pPr>
              <a:defRPr>
                <a:solidFill>
                  <a:srgbClr val="192168"/>
                </a:solidFill>
                <a:latin typeface="Calibri" panose="020F0502020204030204" pitchFamily="34" charset="0"/>
                <a:cs typeface="Calibri" panose="020F0502020204030204" pitchFamily="34" charset="0"/>
              </a:defRPr>
            </a:lvl2pPr>
            <a:lvl3pPr>
              <a:defRPr>
                <a:solidFill>
                  <a:srgbClr val="192168"/>
                </a:solidFill>
                <a:latin typeface="Calibri" panose="020F0502020204030204" pitchFamily="34" charset="0"/>
                <a:cs typeface="Calibri" panose="020F0502020204030204" pitchFamily="34" charset="0"/>
              </a:defRPr>
            </a:lvl3pPr>
            <a:lvl4pPr>
              <a:defRPr>
                <a:solidFill>
                  <a:srgbClr val="192168"/>
                </a:solidFill>
                <a:latin typeface="Calibri" panose="020F0502020204030204" pitchFamily="34" charset="0"/>
                <a:cs typeface="Calibri" panose="020F0502020204030204" pitchFamily="34" charset="0"/>
              </a:defRPr>
            </a:lvl4pPr>
            <a:lvl5pPr>
              <a:buClr>
                <a:srgbClr val="CE1126"/>
              </a:buCl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 (not recommended)</a:t>
            </a:r>
          </a:p>
        </p:txBody>
      </p:sp>
      <p:sp>
        <p:nvSpPr>
          <p:cNvPr id="8"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a:t>
            </a:r>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U.S. Bureau of Labor Statistics</a:t>
            </a:r>
            <a:r>
              <a:rPr lang="en-US" sz="1050" spc="45" dirty="0">
                <a:solidFill>
                  <a:srgbClr val="002060"/>
                </a:solidFill>
                <a:latin typeface="Century Gothic" panose="020B0502020202020204" pitchFamily="34" charset="0"/>
              </a:rPr>
              <a:t> • </a:t>
            </a:r>
            <a:r>
              <a:rPr lang="en-US" sz="1050" b="1" spc="45" dirty="0">
                <a:solidFill>
                  <a:srgbClr val="002060"/>
                </a:solidFill>
                <a:latin typeface="Century Gothic" panose="020B0502020202020204" pitchFamily="34" charset="0"/>
              </a:rPr>
              <a:t>bls.gov</a:t>
            </a:r>
          </a:p>
        </p:txBody>
      </p:sp>
    </p:spTree>
    <p:extLst>
      <p:ext uri="{BB962C8B-B14F-4D97-AF65-F5344CB8AC3E}">
        <p14:creationId xmlns:p14="http://schemas.microsoft.com/office/powerpoint/2010/main" val="450941745"/>
      </p:ext>
    </p:extLst>
  </p:cSld>
  <p:clrMapOvr>
    <a:masterClrMapping/>
  </p:clrMapOvr>
  <p:extLst>
    <p:ext uri="{DCECCB84-F9BA-43D5-87BE-67443E8EF086}">
      <p15:sldGuideLst xmlns:p15="http://schemas.microsoft.com/office/powerpoint/2012/main">
        <p15:guide id="1" pos="288">
          <p15:clr>
            <a:srgbClr val="FBAE40"/>
          </p15:clr>
        </p15:guide>
        <p15:guide id="2" pos="5472">
          <p15:clr>
            <a:srgbClr val="FBAE40"/>
          </p15:clr>
        </p15:guide>
        <p15:guide id="3" orient="horz" pos="28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11163" y="1689100"/>
            <a:ext cx="4122737" cy="4564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3"/>
          <p:cNvSpPr>
            <a:spLocks noGrp="1"/>
          </p:cNvSpPr>
          <p:nvPr>
            <p:ph sz="quarter" idx="11"/>
          </p:nvPr>
        </p:nvSpPr>
        <p:spPr>
          <a:xfrm>
            <a:off x="4767263" y="1689100"/>
            <a:ext cx="4122737" cy="4564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165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033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57200" y="2093913"/>
            <a:ext cx="3871913" cy="4056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3"/>
          <p:cNvSpPr>
            <a:spLocks noGrp="1"/>
          </p:cNvSpPr>
          <p:nvPr>
            <p:ph sz="quarter" idx="11"/>
          </p:nvPr>
        </p:nvSpPr>
        <p:spPr>
          <a:xfrm>
            <a:off x="4814887" y="2093913"/>
            <a:ext cx="3871913" cy="4056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hasCustomPrompt="1"/>
          </p:nvPr>
        </p:nvSpPr>
        <p:spPr>
          <a:xfrm>
            <a:off x="457200" y="1608138"/>
            <a:ext cx="3871913" cy="485775"/>
          </a:xfrm>
        </p:spPr>
        <p:txBody>
          <a:bodyPr/>
          <a:lstStyle>
            <a:lvl1pPr marL="0" indent="0">
              <a:buFontTx/>
              <a:buNone/>
              <a:defRPr sz="2800"/>
            </a:lvl1pPr>
            <a:lvl2pPr marL="457200" indent="0">
              <a:buFontTx/>
              <a:buNone/>
              <a:defRPr sz="2400"/>
            </a:lvl2pPr>
            <a:lvl3pPr marL="914400" indent="0">
              <a:buFontTx/>
              <a:buNone/>
              <a:defRPr sz="2000"/>
            </a:lvl3pPr>
            <a:lvl4pPr marL="1371600" indent="0">
              <a:buFontTx/>
              <a:buNone/>
              <a:defRPr sz="1800"/>
            </a:lvl4pPr>
            <a:lvl5pPr marL="1828800" indent="0">
              <a:buFontTx/>
              <a:buNone/>
              <a:defRPr sz="1800"/>
            </a:lvl5pPr>
          </a:lstStyle>
          <a:p>
            <a:pPr lvl="0"/>
            <a:r>
              <a:rPr lang="en-US" dirty="0"/>
              <a:t>Compare title</a:t>
            </a:r>
          </a:p>
        </p:txBody>
      </p:sp>
      <p:sp>
        <p:nvSpPr>
          <p:cNvPr id="8" name="Text Placeholder 6"/>
          <p:cNvSpPr>
            <a:spLocks noGrp="1"/>
          </p:cNvSpPr>
          <p:nvPr>
            <p:ph type="body" sz="quarter" idx="13" hasCustomPrompt="1"/>
          </p:nvPr>
        </p:nvSpPr>
        <p:spPr>
          <a:xfrm>
            <a:off x="4814886" y="1608138"/>
            <a:ext cx="3871913" cy="485775"/>
          </a:xfrm>
        </p:spPr>
        <p:txBody>
          <a:bodyPr/>
          <a:lstStyle>
            <a:lvl1pPr marL="0" indent="0">
              <a:buFontTx/>
              <a:buNone/>
              <a:defRPr sz="2800"/>
            </a:lvl1pPr>
            <a:lvl2pPr marL="457200" indent="0">
              <a:buFontTx/>
              <a:buNone/>
              <a:defRPr sz="2400"/>
            </a:lvl2pPr>
            <a:lvl3pPr marL="914400" indent="0">
              <a:buFontTx/>
              <a:buNone/>
              <a:defRPr sz="2000"/>
            </a:lvl3pPr>
            <a:lvl4pPr marL="1371600" indent="0">
              <a:buFontTx/>
              <a:buNone/>
              <a:defRPr sz="1800"/>
            </a:lvl4pPr>
            <a:lvl5pPr marL="1828800" indent="0">
              <a:buFontTx/>
              <a:buNone/>
              <a:defRPr sz="1800"/>
            </a:lvl5pPr>
          </a:lstStyle>
          <a:p>
            <a:pPr lvl="0"/>
            <a:r>
              <a:rPr lang="en-US" dirty="0"/>
              <a:t>Compare title</a:t>
            </a:r>
          </a:p>
        </p:txBody>
      </p:sp>
    </p:spTree>
    <p:extLst>
      <p:ext uri="{BB962C8B-B14F-4D97-AF65-F5344CB8AC3E}">
        <p14:creationId xmlns:p14="http://schemas.microsoft.com/office/powerpoint/2010/main" val="76649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8316" y="2516393"/>
            <a:ext cx="8229600" cy="1096962"/>
          </a:xfrm>
        </p:spPr>
        <p:txBody>
          <a:bodyPr/>
          <a:lstStyle>
            <a:lvl1pPr>
              <a:defRPr sz="5400"/>
            </a:lvl1pPr>
          </a:lstStyle>
          <a:p>
            <a:r>
              <a:rPr lang="en-US" dirty="0"/>
              <a:t>Click to edit section title</a:t>
            </a:r>
          </a:p>
        </p:txBody>
      </p:sp>
    </p:spTree>
    <p:extLst>
      <p:ext uri="{BB962C8B-B14F-4D97-AF65-F5344CB8AC3E}">
        <p14:creationId xmlns:p14="http://schemas.microsoft.com/office/powerpoint/2010/main" val="17301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ption">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429000" y="722672"/>
            <a:ext cx="5235677" cy="5257442"/>
          </a:xfrm>
        </p:spPr>
        <p:txBody>
          <a:bodyPr/>
          <a:lstStyle>
            <a:lvl1pPr marL="0" indent="0">
              <a:buNone/>
              <a:defRPr/>
            </a:lvl1pPr>
          </a:lstStyle>
          <a:p>
            <a:pPr lvl="0"/>
            <a:r>
              <a:rPr lang="en-US" dirty="0"/>
              <a:t>Object</a:t>
            </a:r>
          </a:p>
        </p:txBody>
      </p:sp>
      <p:sp>
        <p:nvSpPr>
          <p:cNvPr id="6" name="Content Placeholder 5"/>
          <p:cNvSpPr>
            <a:spLocks noGrp="1"/>
          </p:cNvSpPr>
          <p:nvPr>
            <p:ph sz="quarter" idx="11"/>
          </p:nvPr>
        </p:nvSpPr>
        <p:spPr>
          <a:xfrm>
            <a:off x="398464" y="1526458"/>
            <a:ext cx="3030536" cy="445365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2" hasCustomPrompt="1"/>
          </p:nvPr>
        </p:nvSpPr>
        <p:spPr>
          <a:xfrm>
            <a:off x="398464" y="722672"/>
            <a:ext cx="3030536" cy="738188"/>
          </a:xfrm>
        </p:spPr>
        <p:txBody>
          <a:bodyPr/>
          <a:lstStyle>
            <a:lvl1pPr marL="0" indent="0">
              <a:buNone/>
              <a:defRPr baseline="0"/>
            </a:lvl1pPr>
          </a:lstStyle>
          <a:p>
            <a:pPr lvl="0"/>
            <a:r>
              <a:rPr lang="en-US" dirty="0"/>
              <a:t>Click to add text</a:t>
            </a:r>
          </a:p>
        </p:txBody>
      </p:sp>
    </p:spTree>
    <p:extLst>
      <p:ext uri="{BB962C8B-B14F-4D97-AF65-F5344CB8AC3E}">
        <p14:creationId xmlns:p14="http://schemas.microsoft.com/office/powerpoint/2010/main" val="117805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58614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5.png"/><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1733" r="4623"/>
          <a:stretch/>
        </p:blipFill>
        <p:spPr>
          <a:xfrm>
            <a:off x="-175491" y="0"/>
            <a:ext cx="9319491" cy="6858000"/>
          </a:xfrm>
          <a:prstGeom prst="rect">
            <a:avLst/>
          </a:prstGeom>
        </p:spPr>
      </p:pic>
      <p:sp>
        <p:nvSpPr>
          <p:cNvPr id="2" name="Title Placeholder 1"/>
          <p:cNvSpPr>
            <a:spLocks noGrp="1"/>
          </p:cNvSpPr>
          <p:nvPr>
            <p:ph type="title"/>
          </p:nvPr>
        </p:nvSpPr>
        <p:spPr>
          <a:xfrm>
            <a:off x="457200" y="457199"/>
            <a:ext cx="8229600" cy="1368425"/>
          </a:xfrm>
          <a:prstGeom prst="rect">
            <a:avLst/>
          </a:prstGeom>
        </p:spPr>
        <p:txBody>
          <a:bodyPr vert="horz" lIns="91440" tIns="45720" rIns="91440" bIns="45720" rtlCol="0" anchor="t">
            <a:normAutofit/>
          </a:bodyPr>
          <a:lstStyle/>
          <a:p>
            <a:r>
              <a:rPr lang="en-US" dirty="0"/>
              <a:t>Click to edit title</a:t>
            </a:r>
          </a:p>
        </p:txBody>
      </p:sp>
      <p:sp>
        <p:nvSpPr>
          <p:cNvPr id="3" name="Text Placeholder 2"/>
          <p:cNvSpPr>
            <a:spLocks noGrp="1"/>
          </p:cNvSpPr>
          <p:nvPr>
            <p:ph type="body" idx="1"/>
          </p:nvPr>
        </p:nvSpPr>
        <p:spPr>
          <a:xfrm>
            <a:off x="457200" y="1825625"/>
            <a:ext cx="8229600" cy="1056120"/>
          </a:xfrm>
          <a:prstGeom prst="rect">
            <a:avLst/>
          </a:prstGeom>
        </p:spPr>
        <p:txBody>
          <a:bodyPr vert="horz" lIns="91440" tIns="45720" rIns="91440" bIns="45720" rtlCol="0">
            <a:normAutofit/>
          </a:bodyPr>
          <a:lstStyle/>
          <a:p>
            <a:pPr lvl="0"/>
            <a:r>
              <a:rPr lang="en-US" dirty="0"/>
              <a:t>Click to add subtitle</a:t>
            </a:r>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0142" y="5881445"/>
            <a:ext cx="8439702" cy="976557"/>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31543" y="6205585"/>
            <a:ext cx="1016247" cy="608236"/>
          </a:xfrm>
          <a:prstGeom prst="rect">
            <a:avLst/>
          </a:prstGeom>
        </p:spPr>
      </p:pic>
      <p:sp>
        <p:nvSpPr>
          <p:cNvPr id="10"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a:t>
            </a:r>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U.S. Bureau of Labor Statistics</a:t>
            </a:r>
            <a:r>
              <a:rPr lang="en-US" sz="1050" spc="45" dirty="0">
                <a:solidFill>
                  <a:schemeClr val="bg1"/>
                </a:solidFill>
                <a:latin typeface="Century Gothic" panose="020B0502020202020204" pitchFamily="34" charset="0"/>
              </a:rPr>
              <a:t> • </a:t>
            </a:r>
            <a:r>
              <a:rPr lang="en-US" sz="1050" b="1" spc="45" dirty="0">
                <a:solidFill>
                  <a:schemeClr val="bg1"/>
                </a:solidFill>
                <a:latin typeface="Century Gothic" panose="020B0502020202020204" pitchFamily="34" charset="0"/>
              </a:rPr>
              <a:t>bls.gov</a:t>
            </a:r>
          </a:p>
        </p:txBody>
      </p:sp>
    </p:spTree>
    <p:extLst>
      <p:ext uri="{BB962C8B-B14F-4D97-AF65-F5344CB8AC3E}">
        <p14:creationId xmlns:p14="http://schemas.microsoft.com/office/powerpoint/2010/main" val="1807257929"/>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lnSpc>
          <a:spcPct val="90000"/>
        </a:lnSpc>
        <a:spcBef>
          <a:spcPct val="0"/>
        </a:spcBef>
        <a:buNone/>
        <a:defRPr sz="5400" b="1" kern="1200">
          <a:solidFill>
            <a:schemeClr val="bg1"/>
          </a:solidFill>
          <a:latin typeface="+mn-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F26B43"/>
          </p15:clr>
        </p15:guide>
        <p15:guide id="2" pos="5472" userDrawn="1">
          <p15:clr>
            <a:srgbClr val="F26B43"/>
          </p15:clr>
        </p15:guide>
        <p15:guide id="3" orient="horz" pos="2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47098" y="5899731"/>
            <a:ext cx="8439702" cy="976557"/>
          </a:xfrm>
          <a:prstGeom prst="rect">
            <a:avLst/>
          </a:prstGeom>
        </p:spPr>
      </p:pic>
      <p:sp>
        <p:nvSpPr>
          <p:cNvPr id="1026" name="Title Placeholder 1"/>
          <p:cNvSpPr>
            <a:spLocks noGrp="1"/>
          </p:cNvSpPr>
          <p:nvPr userDrawn="1">
            <p:ph type="title"/>
          </p:nvPr>
        </p:nvSpPr>
        <p:spPr bwMode="auto">
          <a:xfrm>
            <a:off x="457200" y="274638"/>
            <a:ext cx="8229600" cy="1096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title</a:t>
            </a:r>
          </a:p>
        </p:txBody>
      </p:sp>
      <p:sp>
        <p:nvSpPr>
          <p:cNvPr id="1027" name="Text Placeholder 2"/>
          <p:cNvSpPr>
            <a:spLocks noGrp="1"/>
          </p:cNvSpPr>
          <p:nvPr userDrawn="1">
            <p:ph type="body" idx="1"/>
          </p:nvPr>
        </p:nvSpPr>
        <p:spPr bwMode="auto">
          <a:xfrm>
            <a:off x="457200" y="1752601"/>
            <a:ext cx="8229600" cy="39605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text</a:t>
            </a:r>
          </a:p>
          <a:p>
            <a:pPr lvl="1"/>
            <a:r>
              <a:rPr lang="en-US" dirty="0"/>
              <a:t>Second level</a:t>
            </a:r>
          </a:p>
          <a:p>
            <a:pPr lvl="2"/>
            <a:r>
              <a:rPr lang="en-US" dirty="0"/>
              <a:t>Third level</a:t>
            </a:r>
          </a:p>
          <a:p>
            <a:pPr lvl="3"/>
            <a:r>
              <a:rPr lang="en-US" dirty="0"/>
              <a:t>Fourth level (not recommended)</a:t>
            </a:r>
          </a:p>
          <a:p>
            <a:pPr lvl="4"/>
            <a:endParaRPr lang="en-US" dirty="0"/>
          </a:p>
          <a:p>
            <a:pPr lvl="3"/>
            <a:endParaRPr lang="en-US" dirty="0"/>
          </a:p>
        </p:txBody>
      </p:sp>
      <p:pic>
        <p:nvPicPr>
          <p:cNvPr id="13" name="Picture 1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638498" y="6199678"/>
            <a:ext cx="1017423" cy="608940"/>
          </a:xfrm>
          <a:prstGeom prst="rect">
            <a:avLst/>
          </a:prstGeom>
        </p:spPr>
      </p:pic>
      <p:sp>
        <p:nvSpPr>
          <p:cNvPr id="8"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a:t>
            </a:r>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U.S. Bureau of Labor Statistics</a:t>
            </a:r>
            <a:r>
              <a:rPr lang="en-US" sz="1050" spc="45" dirty="0">
                <a:solidFill>
                  <a:srgbClr val="002060"/>
                </a:solidFill>
                <a:latin typeface="Century Gothic" panose="020B0502020202020204" pitchFamily="34" charset="0"/>
              </a:rPr>
              <a:t> • </a:t>
            </a:r>
            <a:r>
              <a:rPr lang="en-US" sz="1050" b="1" spc="45" dirty="0">
                <a:solidFill>
                  <a:srgbClr val="002060"/>
                </a:solidFill>
                <a:latin typeface="Century Gothic" panose="020B0502020202020204" pitchFamily="34" charset="0"/>
              </a:rPr>
              <a:t>bls.gov</a:t>
            </a:r>
          </a:p>
        </p:txBody>
      </p:sp>
    </p:spTree>
    <p:extLst>
      <p:ext uri="{BB962C8B-B14F-4D97-AF65-F5344CB8AC3E}">
        <p14:creationId xmlns:p14="http://schemas.microsoft.com/office/powerpoint/2010/main" val="1686485968"/>
      </p:ext>
    </p:extLst>
  </p:cSld>
  <p:clrMap bg1="lt1" tx1="dk1" bg2="lt2" tx2="dk2" accent1="accent1" accent2="accent2" accent3="accent3" accent4="accent4" accent5="accent5" accent6="accent6" hlink="hlink" folHlink="folHlink"/>
  <p:sldLayoutIdLst>
    <p:sldLayoutId id="2147483691" r:id="rId1"/>
    <p:sldLayoutId id="2147483671" r:id="rId2"/>
    <p:sldLayoutId id="2147483690" r:id="rId3"/>
    <p:sldLayoutId id="2147483695" r:id="rId4"/>
    <p:sldLayoutId id="2147483692" r:id="rId5"/>
    <p:sldLayoutId id="2147483693" r:id="rId6"/>
    <p:sldLayoutId id="2147483694" r:id="rId7"/>
  </p:sldLayoutIdLst>
  <p:hf hdr="0" dt="0"/>
  <p:txStyles>
    <p:titleStyle>
      <a:lvl1pPr algn="ctr" rtl="0" eaLnBrk="0" fontAlgn="base" hangingPunct="0">
        <a:spcBef>
          <a:spcPct val="0"/>
        </a:spcBef>
        <a:spcAft>
          <a:spcPct val="0"/>
        </a:spcAft>
        <a:defRPr sz="4400" b="1" kern="1200">
          <a:solidFill>
            <a:srgbClr val="192168"/>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CE1126"/>
        </a:buClr>
        <a:buSzPct val="80000"/>
        <a:buFont typeface="Wingdings" pitchFamily="2" charset="2"/>
        <a:buChar char=""/>
        <a:defRPr sz="3200" kern="1200">
          <a:solidFill>
            <a:srgbClr val="192168"/>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rgbClr val="CE1126"/>
        </a:buClr>
        <a:buFont typeface="Wingdings 3" pitchFamily="18" charset="2"/>
        <a:buChar char=""/>
        <a:defRPr sz="2800" kern="1200">
          <a:solidFill>
            <a:srgbClr val="192168"/>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lr>
          <a:srgbClr val="CE1126"/>
        </a:buClr>
        <a:buFont typeface="Calibri" pitchFamily="34" charset="0"/>
        <a:buChar char="–"/>
        <a:defRPr sz="2400" kern="1200">
          <a:solidFill>
            <a:srgbClr val="192168"/>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lr>
          <a:srgbClr val="CE1126"/>
        </a:buClr>
        <a:buSzPct val="125000"/>
        <a:buFont typeface="Arial" charset="0"/>
        <a:buChar char="•"/>
        <a:defRPr sz="2000" kern="1200">
          <a:solidFill>
            <a:srgbClr val="192168"/>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28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1084" r="9955"/>
          <a:stretch/>
        </p:blipFill>
        <p:spPr>
          <a:xfrm>
            <a:off x="0" y="1"/>
            <a:ext cx="9144000" cy="6858000"/>
          </a:xfrm>
          <a:prstGeom prst="rect">
            <a:avLst/>
          </a:prstGeom>
        </p:spPr>
      </p:pic>
      <p:sp>
        <p:nvSpPr>
          <p:cNvPr id="8" name="TextBox 7"/>
          <p:cNvSpPr txBox="1"/>
          <p:nvPr userDrawn="1"/>
        </p:nvSpPr>
        <p:spPr>
          <a:xfrm>
            <a:off x="457200" y="466344"/>
            <a:ext cx="8229600" cy="923330"/>
          </a:xfrm>
          <a:prstGeom prst="rect">
            <a:avLst/>
          </a:prstGeom>
          <a:noFill/>
        </p:spPr>
        <p:txBody>
          <a:bodyPr wrap="square" rtlCol="0">
            <a:spAutoFit/>
          </a:bodyPr>
          <a:lstStyle/>
          <a:p>
            <a:pPr algn="ctr"/>
            <a:r>
              <a:rPr lang="en-US" sz="5400" b="1" dirty="0">
                <a:solidFill>
                  <a:schemeClr val="bg1"/>
                </a:solidFill>
              </a:rPr>
              <a:t>Contact Information</a:t>
            </a: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0142" y="5881445"/>
            <a:ext cx="8439702" cy="976557"/>
          </a:xfrm>
          <a:prstGeom prst="rect">
            <a:avLst/>
          </a:prstGeom>
        </p:spPr>
      </p:pic>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31543" y="6205585"/>
            <a:ext cx="1016247" cy="608236"/>
          </a:xfrm>
          <a:prstGeom prst="rect">
            <a:avLst/>
          </a:prstGeom>
        </p:spPr>
      </p:pic>
      <p:sp>
        <p:nvSpPr>
          <p:cNvPr id="11"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a:t>
            </a:r>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U.S. Bureau of Labor Statistics</a:t>
            </a:r>
            <a:r>
              <a:rPr lang="en-US" sz="1050" spc="45" dirty="0">
                <a:solidFill>
                  <a:schemeClr val="bg1"/>
                </a:solidFill>
                <a:latin typeface="Century Gothic" panose="020B0502020202020204" pitchFamily="34" charset="0"/>
              </a:rPr>
              <a:t> • </a:t>
            </a:r>
            <a:r>
              <a:rPr lang="en-US" sz="1050" b="1" spc="45" dirty="0">
                <a:solidFill>
                  <a:schemeClr val="bg1"/>
                </a:solidFill>
                <a:latin typeface="Century Gothic" panose="020B0502020202020204" pitchFamily="34" charset="0"/>
              </a:rPr>
              <a:t>bls.gov</a:t>
            </a:r>
          </a:p>
        </p:txBody>
      </p:sp>
    </p:spTree>
    <p:extLst>
      <p:ext uri="{BB962C8B-B14F-4D97-AF65-F5344CB8AC3E}">
        <p14:creationId xmlns:p14="http://schemas.microsoft.com/office/powerpoint/2010/main" val="844186518"/>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orient="horz" pos="2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43482"/>
            <a:ext cx="8229600" cy="2238171"/>
          </a:xfrm>
        </p:spPr>
        <p:txBody>
          <a:bodyPr>
            <a:noAutofit/>
          </a:bodyPr>
          <a:lstStyle/>
          <a:p>
            <a:r>
              <a:rPr lang="en-US" sz="4000" b="0" dirty="0">
                <a:effectLst/>
                <a:latin typeface="Helvetica" panose="020B0604020202020204" pitchFamily="34" charset="0"/>
                <a:ea typeface="Times New Roman" panose="02020603050405020304" pitchFamily="18" charset="0"/>
                <a:cs typeface="Calibri" panose="020F0502020204030204" pitchFamily="34" charset="0"/>
              </a:rPr>
              <a:t>Introducing the DDI Metadata Standards in Support of Transparency in Federal Statistics</a:t>
            </a:r>
            <a:endParaRPr lang="en-US" sz="4000" dirty="0"/>
          </a:p>
        </p:txBody>
      </p:sp>
      <p:sp>
        <p:nvSpPr>
          <p:cNvPr id="4" name="Subtitle 2"/>
          <p:cNvSpPr txBox="1">
            <a:spLocks/>
          </p:cNvSpPr>
          <p:nvPr/>
        </p:nvSpPr>
        <p:spPr>
          <a:xfrm>
            <a:off x="457200" y="3145535"/>
            <a:ext cx="8229600" cy="2569465"/>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3300"/>
              </a:lnSpc>
            </a:pPr>
            <a:r>
              <a:rPr lang="en-US" dirty="0"/>
              <a:t>Dan Gillman</a:t>
            </a:r>
          </a:p>
          <a:p>
            <a:pPr>
              <a:lnSpc>
                <a:spcPts val="3300"/>
              </a:lnSpc>
            </a:pPr>
            <a:r>
              <a:rPr lang="en-US" b="0" i="1" dirty="0"/>
              <a:t>Office of Survey Methods Research</a:t>
            </a:r>
          </a:p>
          <a:p>
            <a:pPr>
              <a:lnSpc>
                <a:spcPts val="3300"/>
              </a:lnSpc>
            </a:pPr>
            <a:r>
              <a:rPr lang="en-US" b="0" i="1" dirty="0"/>
              <a:t>US Bureau of Labor Statistics</a:t>
            </a:r>
          </a:p>
          <a:p>
            <a:pPr>
              <a:lnSpc>
                <a:spcPts val="3300"/>
              </a:lnSpc>
            </a:pPr>
            <a:r>
              <a:rPr lang="en-US" b="0" dirty="0"/>
              <a:t>COPAFS Seminar</a:t>
            </a:r>
          </a:p>
          <a:p>
            <a:pPr>
              <a:lnSpc>
                <a:spcPts val="3300"/>
              </a:lnSpc>
            </a:pPr>
            <a:r>
              <a:rPr lang="en-US" b="0" dirty="0"/>
              <a:t>16 March 2022</a:t>
            </a:r>
          </a:p>
        </p:txBody>
      </p:sp>
    </p:spTree>
    <p:extLst>
      <p:ext uri="{BB962C8B-B14F-4D97-AF65-F5344CB8AC3E}">
        <p14:creationId xmlns:p14="http://schemas.microsoft.com/office/powerpoint/2010/main" val="3996251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8C420-7DC8-4492-8413-40E8DDAAABBD}"/>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1569F41A-15EF-4824-BAE2-3B4EF3057964}"/>
              </a:ext>
            </a:extLst>
          </p:cNvPr>
          <p:cNvSpPr>
            <a:spLocks noGrp="1"/>
          </p:cNvSpPr>
          <p:nvPr>
            <p:ph idx="1"/>
          </p:nvPr>
        </p:nvSpPr>
        <p:spPr/>
        <p:txBody>
          <a:bodyPr/>
          <a:lstStyle/>
          <a:p>
            <a:r>
              <a:rPr lang="en-US" dirty="0"/>
              <a:t>Documentation</a:t>
            </a:r>
          </a:p>
          <a:p>
            <a:pPr lvl="1"/>
            <a:r>
              <a:rPr lang="en-US" dirty="0"/>
              <a:t>Usually, informal textual descriptions</a:t>
            </a:r>
          </a:p>
          <a:p>
            <a:r>
              <a:rPr lang="en-US" dirty="0"/>
              <a:t>Metadata</a:t>
            </a:r>
          </a:p>
          <a:p>
            <a:pPr lvl="1"/>
            <a:r>
              <a:rPr lang="en-US" dirty="0"/>
              <a:t>Usually, formalized descriptions</a:t>
            </a:r>
          </a:p>
          <a:p>
            <a:r>
              <a:rPr lang="en-US" dirty="0"/>
              <a:t>The terms sometimes used interchangeably</a:t>
            </a:r>
          </a:p>
          <a:p>
            <a:r>
              <a:rPr lang="en-US" dirty="0"/>
              <a:t>Metadata</a:t>
            </a:r>
          </a:p>
          <a:p>
            <a:pPr lvl="1"/>
            <a:r>
              <a:rPr lang="en-US" dirty="0"/>
              <a:t>Data being used to describe some objects</a:t>
            </a:r>
          </a:p>
        </p:txBody>
      </p:sp>
    </p:spTree>
    <p:extLst>
      <p:ext uri="{BB962C8B-B14F-4D97-AF65-F5344CB8AC3E}">
        <p14:creationId xmlns:p14="http://schemas.microsoft.com/office/powerpoint/2010/main" val="278807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D2A89-4AC6-48CC-AAF0-7C1697716E1D}"/>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B8A7139E-4236-4F82-A633-D6914779910F}"/>
              </a:ext>
            </a:extLst>
          </p:cNvPr>
          <p:cNvSpPr>
            <a:spLocks noGrp="1"/>
          </p:cNvSpPr>
          <p:nvPr>
            <p:ph idx="1"/>
          </p:nvPr>
        </p:nvSpPr>
        <p:spPr/>
        <p:txBody>
          <a:bodyPr>
            <a:normAutofit fontScale="92500" lnSpcReduction="20000"/>
          </a:bodyPr>
          <a:lstStyle/>
          <a:p>
            <a:r>
              <a:rPr lang="en-US" dirty="0"/>
              <a:t>When formalized, metadata are</a:t>
            </a:r>
          </a:p>
          <a:p>
            <a:pPr lvl="1"/>
            <a:r>
              <a:rPr lang="en-US" dirty="0"/>
              <a:t>Based on a set of elements</a:t>
            </a:r>
          </a:p>
          <a:p>
            <a:pPr lvl="2"/>
            <a:r>
              <a:rPr lang="en-US" dirty="0"/>
              <a:t>Elements used in description of every object in some class</a:t>
            </a:r>
          </a:p>
          <a:p>
            <a:pPr lvl="1"/>
            <a:r>
              <a:rPr lang="en-US" dirty="0"/>
              <a:t>Elements organized through a schema</a:t>
            </a:r>
          </a:p>
          <a:p>
            <a:pPr lvl="2"/>
            <a:r>
              <a:rPr lang="en-US" dirty="0"/>
              <a:t>Set of formal rules</a:t>
            </a:r>
          </a:p>
          <a:p>
            <a:pPr lvl="2"/>
            <a:r>
              <a:rPr lang="en-US" dirty="0"/>
              <a:t>Value formats and datatypes</a:t>
            </a:r>
          </a:p>
          <a:p>
            <a:pPr lvl="2"/>
            <a:r>
              <a:rPr lang="en-US" dirty="0"/>
              <a:t>Relationships between elements</a:t>
            </a:r>
          </a:p>
          <a:p>
            <a:pPr lvl="1"/>
            <a:r>
              <a:rPr lang="en-US" dirty="0"/>
              <a:t>Set of values for schema elements called an instance</a:t>
            </a:r>
          </a:p>
          <a:p>
            <a:r>
              <a:rPr lang="en-US" dirty="0"/>
              <a:t>Advantage to managing metadata: reuse</a:t>
            </a:r>
          </a:p>
          <a:p>
            <a:pPr lvl="1"/>
            <a:r>
              <a:rPr lang="en-US" dirty="0"/>
              <a:t>Write once, use many times</a:t>
            </a:r>
          </a:p>
        </p:txBody>
      </p:sp>
    </p:spTree>
    <p:extLst>
      <p:ext uri="{BB962C8B-B14F-4D97-AF65-F5344CB8AC3E}">
        <p14:creationId xmlns:p14="http://schemas.microsoft.com/office/powerpoint/2010/main" val="132400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73257-DEA4-430D-8230-F157E080D714}"/>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D0DCCCB0-8EC0-4D29-9E29-E565805161A1}"/>
              </a:ext>
            </a:extLst>
          </p:cNvPr>
          <p:cNvSpPr>
            <a:spLocks noGrp="1"/>
          </p:cNvSpPr>
          <p:nvPr>
            <p:ph idx="1"/>
          </p:nvPr>
        </p:nvSpPr>
        <p:spPr>
          <a:xfrm>
            <a:off x="457200" y="1722436"/>
            <a:ext cx="8686800" cy="4678363"/>
          </a:xfrm>
        </p:spPr>
        <p:txBody>
          <a:bodyPr/>
          <a:lstStyle/>
          <a:p>
            <a:r>
              <a:rPr lang="en-US" dirty="0"/>
              <a:t>Metadata schema and instance</a:t>
            </a:r>
          </a:p>
          <a:p>
            <a:pPr lvl="1"/>
            <a:r>
              <a:rPr lang="en-US" dirty="0"/>
              <a:t>Variable example: </a:t>
            </a:r>
          </a:p>
          <a:p>
            <a:pPr lvl="1"/>
            <a:r>
              <a:rPr lang="en-US" u="sng" dirty="0"/>
              <a:t>Schema</a:t>
            </a:r>
            <a:r>
              <a:rPr lang="en-US" dirty="0"/>
              <a:t>			</a:t>
            </a:r>
            <a:r>
              <a:rPr lang="en-US" u="sng" dirty="0"/>
              <a:t>Instance</a:t>
            </a:r>
          </a:p>
          <a:p>
            <a:pPr lvl="2"/>
            <a:r>
              <a:rPr lang="en-US" sz="2000" dirty="0"/>
              <a:t>Name				marital status of person</a:t>
            </a:r>
          </a:p>
          <a:p>
            <a:pPr lvl="2"/>
            <a:r>
              <a:rPr lang="en-US" sz="2000" dirty="0"/>
              <a:t>Definition			</a:t>
            </a:r>
            <a:r>
              <a:rPr lang="en-US" sz="2000" i="0" dirty="0">
                <a:solidFill>
                  <a:srgbClr val="002060"/>
                </a:solidFill>
                <a:effectLst/>
              </a:rPr>
              <a:t>legally defined marital state</a:t>
            </a:r>
            <a:endParaRPr lang="en-US" sz="2000" dirty="0">
              <a:solidFill>
                <a:srgbClr val="002060"/>
              </a:solidFill>
            </a:endParaRPr>
          </a:p>
          <a:p>
            <a:pPr lvl="2"/>
            <a:r>
              <a:rPr lang="en-US" sz="2000" dirty="0"/>
              <a:t>Datatype			nominal (unordered categories)</a:t>
            </a:r>
          </a:p>
          <a:p>
            <a:pPr lvl="2"/>
            <a:r>
              <a:rPr lang="en-US" sz="2000" dirty="0"/>
              <a:t>Universe			adults</a:t>
            </a:r>
          </a:p>
          <a:p>
            <a:pPr lvl="2"/>
            <a:r>
              <a:rPr lang="en-US" sz="2000" dirty="0"/>
              <a:t>Set of allowed values		&lt;s, single&gt;</a:t>
            </a:r>
          </a:p>
          <a:p>
            <a:pPr marL="914400" lvl="2" indent="0">
              <a:buNone/>
            </a:pPr>
            <a:r>
              <a:rPr lang="en-US" sz="2000" dirty="0"/>
              <a:t>				&lt;m, married&gt;</a:t>
            </a:r>
          </a:p>
          <a:p>
            <a:pPr marL="914400" lvl="2" indent="0">
              <a:buNone/>
            </a:pPr>
            <a:r>
              <a:rPr lang="en-US" sz="2000" dirty="0"/>
              <a:t>				&lt;d, divorced&gt;</a:t>
            </a:r>
          </a:p>
          <a:p>
            <a:pPr marL="914400" lvl="2" indent="0">
              <a:buNone/>
            </a:pPr>
            <a:r>
              <a:rPr lang="en-US" sz="2000" dirty="0"/>
              <a:t>				&lt;w, widowed&gt;</a:t>
            </a:r>
          </a:p>
        </p:txBody>
      </p:sp>
    </p:spTree>
    <p:extLst>
      <p:ext uri="{BB962C8B-B14F-4D97-AF65-F5344CB8AC3E}">
        <p14:creationId xmlns:p14="http://schemas.microsoft.com/office/powerpoint/2010/main" val="235124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73257-DEA4-430D-8230-F157E080D714}"/>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D0DCCCB0-8EC0-4D29-9E29-E565805161A1}"/>
              </a:ext>
            </a:extLst>
          </p:cNvPr>
          <p:cNvSpPr>
            <a:spLocks noGrp="1"/>
          </p:cNvSpPr>
          <p:nvPr>
            <p:ph idx="1"/>
          </p:nvPr>
        </p:nvSpPr>
        <p:spPr>
          <a:xfrm>
            <a:off x="457200" y="1722436"/>
            <a:ext cx="8686800" cy="2330817"/>
          </a:xfrm>
        </p:spPr>
        <p:txBody>
          <a:bodyPr/>
          <a:lstStyle/>
          <a:p>
            <a:r>
              <a:rPr lang="en-US" dirty="0"/>
              <a:t>Metadata as traditional documentation</a:t>
            </a:r>
          </a:p>
          <a:p>
            <a:r>
              <a:rPr lang="en-US" dirty="0"/>
              <a:t>Combination of schema and instance tells a story</a:t>
            </a:r>
          </a:p>
          <a:p>
            <a:pPr lvl="2"/>
            <a:r>
              <a:rPr lang="en-US" dirty="0"/>
              <a:t>same as textual documentation</a:t>
            </a:r>
          </a:p>
          <a:p>
            <a:r>
              <a:rPr lang="en-US" dirty="0"/>
              <a:t>Take the variable example, again:</a:t>
            </a:r>
          </a:p>
        </p:txBody>
      </p:sp>
      <p:sp>
        <p:nvSpPr>
          <p:cNvPr id="4" name="TextBox 3">
            <a:extLst>
              <a:ext uri="{FF2B5EF4-FFF2-40B4-BE49-F238E27FC236}">
                <a16:creationId xmlns:a16="http://schemas.microsoft.com/office/drawing/2014/main" id="{045F3A2F-EA43-4D64-A08F-387E1AF1A812}"/>
              </a:ext>
            </a:extLst>
          </p:cNvPr>
          <p:cNvSpPr txBox="1"/>
          <p:nvPr/>
        </p:nvSpPr>
        <p:spPr>
          <a:xfrm>
            <a:off x="633047" y="3640015"/>
            <a:ext cx="8449408" cy="1837593"/>
          </a:xfrm>
          <a:prstGeom prst="rect">
            <a:avLst/>
          </a:prstGeom>
        </p:spPr>
        <p:txBody>
          <a:bodyPr vert="horz" wrap="square" lIns="91440" tIns="45720" rIns="91440" bIns="45720" rtlCol="0" anchor="ctr">
            <a:normAutofit/>
          </a:bodyPr>
          <a:lstStyle/>
          <a:p>
            <a:pPr marL="0" marR="0" indent="0" algn="ctr" defTabSz="914400" rtl="0" eaLnBrk="1" fontAlgn="auto" latinLnBrk="0" hangingPunct="1">
              <a:lnSpc>
                <a:spcPct val="100000"/>
              </a:lnSpc>
              <a:spcBef>
                <a:spcPct val="0"/>
              </a:spcBef>
              <a:spcAft>
                <a:spcPts val="0"/>
              </a:spcAft>
              <a:buClrTx/>
              <a:buSzTx/>
              <a:buFontTx/>
              <a:buNone/>
              <a:tabLst/>
            </a:pPr>
            <a:endParaRPr kumimoji="0" lang="en-US" sz="3600" b="0" i="0" u="none" strike="noStrike" kern="1200" cap="none" spc="0" normalizeH="0" baseline="0" noProof="0" dirty="0">
              <a:ln>
                <a:noFill/>
              </a:ln>
              <a:solidFill>
                <a:schemeClr val="bg1"/>
              </a:solidFill>
              <a:effectLst/>
              <a:uLnTx/>
              <a:uFillTx/>
              <a:latin typeface="Tahoma" pitchFamily="34" charset="0"/>
              <a:ea typeface="+mj-ea"/>
              <a:cs typeface="Tahoma" pitchFamily="34" charset="0"/>
            </a:endParaRPr>
          </a:p>
        </p:txBody>
      </p:sp>
      <p:sp>
        <p:nvSpPr>
          <p:cNvPr id="5" name="TextBox 4">
            <a:extLst>
              <a:ext uri="{FF2B5EF4-FFF2-40B4-BE49-F238E27FC236}">
                <a16:creationId xmlns:a16="http://schemas.microsoft.com/office/drawing/2014/main" id="{D5ABCCFE-2058-4337-9187-FF61625C7EC4}"/>
              </a:ext>
            </a:extLst>
          </p:cNvPr>
          <p:cNvSpPr txBox="1"/>
          <p:nvPr/>
        </p:nvSpPr>
        <p:spPr>
          <a:xfrm>
            <a:off x="773723" y="4369776"/>
            <a:ext cx="7913077" cy="1424354"/>
          </a:xfrm>
          <a:prstGeom prst="rect">
            <a:avLst/>
          </a:prstGeom>
        </p:spPr>
        <p:txBody>
          <a:bodyPr vert="horz" wrap="square" lIns="91440" tIns="45720" rIns="91440" bIns="45720" rtlCol="0" anchor="ctr">
            <a:normAutofit fontScale="92500" lnSpcReduction="10000"/>
          </a:bodyPr>
          <a:lstStyle/>
          <a:p>
            <a:pPr marL="0" marR="0" indent="0" defTabSz="914400" rtl="0" eaLnBrk="1" fontAlgn="auto" latinLnBrk="0" hangingPunct="1">
              <a:lnSpc>
                <a:spcPct val="100000"/>
              </a:lnSpc>
              <a:spcBef>
                <a:spcPct val="0"/>
              </a:spcBef>
              <a:spcAft>
                <a:spcPts val="0"/>
              </a:spcAft>
              <a:buClrTx/>
              <a:buSzTx/>
              <a:buFontTx/>
              <a:buNone/>
              <a:tabLst/>
            </a:pPr>
            <a:r>
              <a:rPr lang="en-US" sz="2000" dirty="0">
                <a:latin typeface="Tahoma" pitchFamily="34" charset="0"/>
                <a:ea typeface="+mj-ea"/>
                <a:cs typeface="Tahoma" pitchFamily="34" charset="0"/>
              </a:rPr>
              <a:t>The variable named </a:t>
            </a:r>
            <a:r>
              <a:rPr lang="en-US" sz="2000" i="1" dirty="0">
                <a:latin typeface="Tahoma" pitchFamily="34" charset="0"/>
                <a:ea typeface="+mj-ea"/>
                <a:cs typeface="Tahoma" pitchFamily="34" charset="0"/>
              </a:rPr>
              <a:t>marital status of person</a:t>
            </a:r>
            <a:r>
              <a:rPr lang="en-US" sz="2000" dirty="0">
                <a:latin typeface="Tahoma" pitchFamily="34" charset="0"/>
                <a:ea typeface="+mj-ea"/>
                <a:cs typeface="Tahoma" pitchFamily="34" charset="0"/>
              </a:rPr>
              <a:t>, which means the</a:t>
            </a:r>
            <a:r>
              <a:rPr lang="en-US" sz="2000" dirty="0">
                <a:ea typeface="+mj-ea"/>
                <a:cs typeface="Tahoma" pitchFamily="34" charset="0"/>
              </a:rPr>
              <a:t> “</a:t>
            </a:r>
            <a:r>
              <a:rPr lang="en-US" sz="2100" i="0" dirty="0">
                <a:solidFill>
                  <a:srgbClr val="002060"/>
                </a:solidFill>
                <a:effectLst/>
                <a:cs typeface="Calibri" panose="020F0502020204030204" pitchFamily="34" charset="0"/>
              </a:rPr>
              <a:t>legally defined marital state”</a:t>
            </a:r>
            <a:r>
              <a:rPr lang="en-US" sz="2000" dirty="0">
                <a:latin typeface="Tahoma" pitchFamily="34" charset="0"/>
                <a:ea typeface="+mj-ea"/>
                <a:cs typeface="Tahoma" pitchFamily="34" charset="0"/>
              </a:rPr>
              <a:t>, is applied to the universe of adults. The set of allowed values, categories and their codes, for representing data are “s” for single, “m” for married, “d” for divorced, and “w” for widowed. This unordered set of categories is given the </a:t>
            </a:r>
            <a:r>
              <a:rPr lang="en-US" sz="2000" i="1" dirty="0">
                <a:latin typeface="Tahoma" pitchFamily="34" charset="0"/>
                <a:ea typeface="+mj-ea"/>
                <a:cs typeface="Tahoma" pitchFamily="34" charset="0"/>
              </a:rPr>
              <a:t>nominal</a:t>
            </a:r>
            <a:r>
              <a:rPr lang="en-US" sz="2000" dirty="0">
                <a:latin typeface="Tahoma" pitchFamily="34" charset="0"/>
                <a:ea typeface="+mj-ea"/>
                <a:cs typeface="Tahoma" pitchFamily="34" charset="0"/>
              </a:rPr>
              <a:t> datatype.</a:t>
            </a:r>
            <a:endParaRPr kumimoji="0" lang="en-US" sz="2000" b="0" i="0" u="none" strike="noStrike" kern="1200" cap="none" spc="0" normalizeH="0" baseline="0" noProof="0" dirty="0">
              <a:ln>
                <a:noFill/>
              </a:ln>
              <a:effectLst/>
              <a:uLnTx/>
              <a:uFillTx/>
              <a:latin typeface="Tahoma" pitchFamily="34" charset="0"/>
              <a:ea typeface="+mj-ea"/>
              <a:cs typeface="Tahoma" pitchFamily="34" charset="0"/>
            </a:endParaRPr>
          </a:p>
        </p:txBody>
      </p:sp>
    </p:spTree>
    <p:extLst>
      <p:ext uri="{BB962C8B-B14F-4D97-AF65-F5344CB8AC3E}">
        <p14:creationId xmlns:p14="http://schemas.microsoft.com/office/powerpoint/2010/main" val="108195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EFCD2-9039-40EF-A2EC-3FBDDC587EBC}"/>
              </a:ext>
            </a:extLst>
          </p:cNvPr>
          <p:cNvSpPr>
            <a:spLocks noGrp="1"/>
          </p:cNvSpPr>
          <p:nvPr>
            <p:ph type="title"/>
          </p:nvPr>
        </p:nvSpPr>
        <p:spPr/>
        <p:txBody>
          <a:bodyPr>
            <a:normAutofit/>
          </a:bodyPr>
          <a:lstStyle/>
          <a:p>
            <a:r>
              <a:rPr lang="en-US" dirty="0"/>
              <a:t>Metadata</a:t>
            </a:r>
          </a:p>
        </p:txBody>
      </p:sp>
      <p:sp>
        <p:nvSpPr>
          <p:cNvPr id="3" name="Content Placeholder 2">
            <a:extLst>
              <a:ext uri="{FF2B5EF4-FFF2-40B4-BE49-F238E27FC236}">
                <a16:creationId xmlns:a16="http://schemas.microsoft.com/office/drawing/2014/main" id="{D52322B7-E58C-47FD-8148-17619049C1C0}"/>
              </a:ext>
            </a:extLst>
          </p:cNvPr>
          <p:cNvSpPr>
            <a:spLocks noGrp="1"/>
          </p:cNvSpPr>
          <p:nvPr>
            <p:ph idx="1"/>
          </p:nvPr>
        </p:nvSpPr>
        <p:spPr>
          <a:xfrm>
            <a:off x="457200" y="1722437"/>
            <a:ext cx="8229600" cy="4449763"/>
          </a:xfrm>
        </p:spPr>
        <p:txBody>
          <a:bodyPr>
            <a:normAutofit lnSpcReduction="10000"/>
          </a:bodyPr>
          <a:lstStyle/>
          <a:p>
            <a:r>
              <a:rPr lang="en-US" dirty="0"/>
              <a:t>Achieving transparency</a:t>
            </a:r>
          </a:p>
          <a:p>
            <a:r>
              <a:rPr lang="en-US" dirty="0"/>
              <a:t>Two criteria for metadata</a:t>
            </a:r>
          </a:p>
          <a:p>
            <a:pPr lvl="1"/>
            <a:r>
              <a:rPr lang="en-US" dirty="0"/>
              <a:t>Instance must adhere to rules of schema</a:t>
            </a:r>
          </a:p>
          <a:p>
            <a:pPr lvl="1"/>
            <a:r>
              <a:rPr lang="en-US" dirty="0"/>
              <a:t>Metadata must tell the right story</a:t>
            </a:r>
          </a:p>
          <a:p>
            <a:r>
              <a:rPr lang="en-US" dirty="0"/>
              <a:t>More technically</a:t>
            </a:r>
          </a:p>
          <a:p>
            <a:pPr lvl="1"/>
            <a:r>
              <a:rPr lang="en-US" dirty="0"/>
              <a:t>Adherence to rules of schema --- conformance</a:t>
            </a:r>
          </a:p>
          <a:p>
            <a:pPr lvl="2"/>
            <a:r>
              <a:rPr lang="en-US" dirty="0"/>
              <a:t>Satisfying all requirements</a:t>
            </a:r>
          </a:p>
          <a:p>
            <a:pPr lvl="1"/>
            <a:r>
              <a:rPr lang="en-US" dirty="0"/>
              <a:t>Telling the right story</a:t>
            </a:r>
          </a:p>
          <a:p>
            <a:pPr lvl="2"/>
            <a:r>
              <a:rPr lang="en-US" dirty="0"/>
              <a:t>Metadata quality</a:t>
            </a:r>
          </a:p>
          <a:p>
            <a:pPr lvl="1"/>
            <a:endParaRPr lang="en-US" dirty="0"/>
          </a:p>
          <a:p>
            <a:pPr lvl="1"/>
            <a:endParaRPr lang="en-US" dirty="0"/>
          </a:p>
          <a:p>
            <a:endParaRPr lang="en-US" dirty="0"/>
          </a:p>
        </p:txBody>
      </p:sp>
    </p:spTree>
    <p:extLst>
      <p:ext uri="{BB962C8B-B14F-4D97-AF65-F5344CB8AC3E}">
        <p14:creationId xmlns:p14="http://schemas.microsoft.com/office/powerpoint/2010/main" val="2532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95DEC-3028-4494-AC2E-3CC59B25291F}"/>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33D8988A-670A-4461-8FF6-6742CF832C51}"/>
              </a:ext>
            </a:extLst>
          </p:cNvPr>
          <p:cNvSpPr>
            <a:spLocks noGrp="1"/>
          </p:cNvSpPr>
          <p:nvPr>
            <p:ph idx="1"/>
          </p:nvPr>
        </p:nvSpPr>
        <p:spPr>
          <a:xfrm>
            <a:off x="457200" y="1722437"/>
            <a:ext cx="8229600" cy="4221163"/>
          </a:xfrm>
        </p:spPr>
        <p:txBody>
          <a:bodyPr>
            <a:noAutofit/>
          </a:bodyPr>
          <a:lstStyle/>
          <a:p>
            <a:r>
              <a:rPr lang="en-US" sz="2800" dirty="0"/>
              <a:t>Metadata schema</a:t>
            </a:r>
          </a:p>
          <a:p>
            <a:pPr lvl="1"/>
            <a:r>
              <a:rPr lang="en-US" sz="2400" dirty="0"/>
              <a:t>Aka technical specification</a:t>
            </a:r>
          </a:p>
          <a:p>
            <a:r>
              <a:rPr lang="en-US" sz="2800" dirty="0"/>
              <a:t>Metadata standards contain technical specifications for metadata</a:t>
            </a:r>
          </a:p>
          <a:p>
            <a:r>
              <a:rPr lang="en-US" sz="2800" dirty="0"/>
              <a:t>Scope of the standard directs what kinds of objects can be described by the spec</a:t>
            </a:r>
          </a:p>
          <a:p>
            <a:r>
              <a:rPr lang="en-US" sz="2800" dirty="0"/>
              <a:t>Adherence to the spec is conformance to the standard</a:t>
            </a:r>
          </a:p>
          <a:p>
            <a:r>
              <a:rPr lang="en-US" sz="2800" dirty="0"/>
              <a:t>Therefore, metadata standards support transparency</a:t>
            </a:r>
          </a:p>
        </p:txBody>
      </p:sp>
    </p:spTree>
    <p:extLst>
      <p:ext uri="{BB962C8B-B14F-4D97-AF65-F5344CB8AC3E}">
        <p14:creationId xmlns:p14="http://schemas.microsoft.com/office/powerpoint/2010/main" val="184528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1F353-9257-4545-A42D-366708CF9DA0}"/>
              </a:ext>
            </a:extLst>
          </p:cNvPr>
          <p:cNvSpPr>
            <a:spLocks noGrp="1"/>
          </p:cNvSpPr>
          <p:nvPr>
            <p:ph type="title"/>
          </p:nvPr>
        </p:nvSpPr>
        <p:spPr/>
        <p:txBody>
          <a:bodyPr/>
          <a:lstStyle/>
          <a:p>
            <a:r>
              <a:rPr lang="en-US" dirty="0"/>
              <a:t>Standards in General</a:t>
            </a:r>
          </a:p>
        </p:txBody>
      </p:sp>
      <p:sp>
        <p:nvSpPr>
          <p:cNvPr id="3" name="Content Placeholder 2">
            <a:extLst>
              <a:ext uri="{FF2B5EF4-FFF2-40B4-BE49-F238E27FC236}">
                <a16:creationId xmlns:a16="http://schemas.microsoft.com/office/drawing/2014/main" id="{92E301AE-D5AA-4E59-83ED-94356F8B2D0E}"/>
              </a:ext>
            </a:extLst>
          </p:cNvPr>
          <p:cNvSpPr>
            <a:spLocks noGrp="1"/>
          </p:cNvSpPr>
          <p:nvPr>
            <p:ph idx="1"/>
          </p:nvPr>
        </p:nvSpPr>
        <p:spPr>
          <a:xfrm>
            <a:off x="457199" y="1722437"/>
            <a:ext cx="8317523" cy="3992563"/>
          </a:xfrm>
        </p:spPr>
        <p:txBody>
          <a:bodyPr>
            <a:normAutofit lnSpcReduction="10000"/>
          </a:bodyPr>
          <a:lstStyle/>
          <a:p>
            <a:r>
              <a:rPr lang="en-US" dirty="0"/>
              <a:t>Why use standards?</a:t>
            </a:r>
          </a:p>
          <a:p>
            <a:pPr lvl="1"/>
            <a:r>
              <a:rPr lang="en-US" dirty="0"/>
              <a:t>Consensus open standards have broad applicability</a:t>
            </a:r>
          </a:p>
          <a:p>
            <a:pPr lvl="1"/>
            <a:r>
              <a:rPr lang="en-US" dirty="0"/>
              <a:t>Reduce development time</a:t>
            </a:r>
          </a:p>
          <a:p>
            <a:pPr lvl="2"/>
            <a:r>
              <a:rPr lang="en-US" dirty="0"/>
              <a:t>Metadata model doesn’t have to be designed</a:t>
            </a:r>
          </a:p>
          <a:p>
            <a:pPr lvl="1"/>
            <a:r>
              <a:rPr lang="en-US" dirty="0"/>
              <a:t>Conformance to a standard</a:t>
            </a:r>
          </a:p>
          <a:p>
            <a:pPr lvl="2"/>
            <a:r>
              <a:rPr lang="en-US" dirty="0"/>
              <a:t>Promote interoperability</a:t>
            </a:r>
          </a:p>
          <a:p>
            <a:pPr lvl="3"/>
            <a:r>
              <a:rPr lang="en-US" dirty="0"/>
              <a:t>Sharing between systems simplified</a:t>
            </a:r>
          </a:p>
          <a:p>
            <a:pPr lvl="2"/>
            <a:r>
              <a:rPr lang="en-US" dirty="0"/>
              <a:t>Promote transparency across agencies</a:t>
            </a:r>
          </a:p>
          <a:p>
            <a:pPr lvl="3"/>
            <a:r>
              <a:rPr lang="en-US" dirty="0"/>
              <a:t>Similar things (e.g., variables) described the same way</a:t>
            </a:r>
          </a:p>
          <a:p>
            <a:pPr lvl="1"/>
            <a:endParaRPr lang="en-US" dirty="0"/>
          </a:p>
        </p:txBody>
      </p:sp>
    </p:spTree>
    <p:extLst>
      <p:ext uri="{BB962C8B-B14F-4D97-AF65-F5344CB8AC3E}">
        <p14:creationId xmlns:p14="http://schemas.microsoft.com/office/powerpoint/2010/main" val="2771015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3024E-BB0A-4639-BB8F-78EBECF18E74}"/>
              </a:ext>
            </a:extLst>
          </p:cNvPr>
          <p:cNvSpPr>
            <a:spLocks noGrp="1"/>
          </p:cNvSpPr>
          <p:nvPr>
            <p:ph type="title"/>
          </p:nvPr>
        </p:nvSpPr>
        <p:spPr/>
        <p:txBody>
          <a:bodyPr/>
          <a:lstStyle/>
          <a:p>
            <a:r>
              <a:rPr lang="en-US" dirty="0"/>
              <a:t>DDI</a:t>
            </a:r>
          </a:p>
        </p:txBody>
      </p:sp>
      <p:sp>
        <p:nvSpPr>
          <p:cNvPr id="3" name="Content Placeholder 2">
            <a:extLst>
              <a:ext uri="{FF2B5EF4-FFF2-40B4-BE49-F238E27FC236}">
                <a16:creationId xmlns:a16="http://schemas.microsoft.com/office/drawing/2014/main" id="{E7F0BD08-281D-4B5B-BD04-CC5C7F556B5F}"/>
              </a:ext>
            </a:extLst>
          </p:cNvPr>
          <p:cNvSpPr>
            <a:spLocks noGrp="1"/>
          </p:cNvSpPr>
          <p:nvPr>
            <p:ph idx="1"/>
          </p:nvPr>
        </p:nvSpPr>
        <p:spPr>
          <a:xfrm>
            <a:off x="457199" y="1722437"/>
            <a:ext cx="8475786" cy="3992563"/>
          </a:xfrm>
        </p:spPr>
        <p:txBody>
          <a:bodyPr>
            <a:normAutofit fontScale="92500" lnSpcReduction="10000"/>
          </a:bodyPr>
          <a:lstStyle/>
          <a:p>
            <a:r>
              <a:rPr lang="en-US" dirty="0"/>
              <a:t>Data Documentation Initiative</a:t>
            </a:r>
          </a:p>
          <a:p>
            <a:r>
              <a:rPr lang="en-US" dirty="0"/>
              <a:t>Suite of metadata standards and other products</a:t>
            </a:r>
          </a:p>
          <a:p>
            <a:r>
              <a:rPr lang="en-US" dirty="0"/>
              <a:t>Developed for Social, Behavioral, Economic data</a:t>
            </a:r>
          </a:p>
          <a:p>
            <a:r>
              <a:rPr lang="en-US" dirty="0"/>
              <a:t>Standards process is equitable &amp; consensus driven</a:t>
            </a:r>
          </a:p>
          <a:p>
            <a:pPr lvl="1"/>
            <a:r>
              <a:rPr lang="en-US" dirty="0"/>
              <a:t>Open – any interested agency can join the effort</a:t>
            </a:r>
          </a:p>
          <a:p>
            <a:pPr lvl="1"/>
            <a:r>
              <a:rPr lang="en-US" dirty="0"/>
              <a:t>Balanced – participants span user community</a:t>
            </a:r>
          </a:p>
          <a:p>
            <a:pPr lvl="1"/>
            <a:r>
              <a:rPr lang="en-US" dirty="0"/>
              <a:t>Visible – documents and process are inspectable</a:t>
            </a:r>
          </a:p>
          <a:p>
            <a:pPr lvl="1"/>
            <a:r>
              <a:rPr lang="en-US" dirty="0"/>
              <a:t>Fair – every participant has the same rights</a:t>
            </a:r>
          </a:p>
        </p:txBody>
      </p:sp>
    </p:spTree>
    <p:extLst>
      <p:ext uri="{BB962C8B-B14F-4D97-AF65-F5344CB8AC3E}">
        <p14:creationId xmlns:p14="http://schemas.microsoft.com/office/powerpoint/2010/main" val="3887868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625C-9C8E-4A27-BCB4-E524C9DCBF5D}"/>
              </a:ext>
            </a:extLst>
          </p:cNvPr>
          <p:cNvSpPr>
            <a:spLocks noGrp="1"/>
          </p:cNvSpPr>
          <p:nvPr>
            <p:ph type="title"/>
          </p:nvPr>
        </p:nvSpPr>
        <p:spPr/>
        <p:txBody>
          <a:bodyPr/>
          <a:lstStyle/>
          <a:p>
            <a:r>
              <a:rPr lang="en-US" dirty="0"/>
              <a:t>DDI</a:t>
            </a:r>
          </a:p>
        </p:txBody>
      </p:sp>
      <p:sp>
        <p:nvSpPr>
          <p:cNvPr id="3" name="Content Placeholder 2">
            <a:extLst>
              <a:ext uri="{FF2B5EF4-FFF2-40B4-BE49-F238E27FC236}">
                <a16:creationId xmlns:a16="http://schemas.microsoft.com/office/drawing/2014/main" id="{3D9E87C8-0A56-49BD-8B4B-2D96B0471DCE}"/>
              </a:ext>
            </a:extLst>
          </p:cNvPr>
          <p:cNvSpPr>
            <a:spLocks noGrp="1"/>
          </p:cNvSpPr>
          <p:nvPr>
            <p:ph idx="1"/>
          </p:nvPr>
        </p:nvSpPr>
        <p:spPr/>
        <p:txBody>
          <a:bodyPr>
            <a:normAutofit fontScale="92500" lnSpcReduction="20000"/>
          </a:bodyPr>
          <a:lstStyle/>
          <a:p>
            <a:r>
              <a:rPr lang="en-US" dirty="0"/>
              <a:t>DDI managed by DDI-Alliance</a:t>
            </a:r>
          </a:p>
          <a:p>
            <a:pPr lvl="1"/>
            <a:r>
              <a:rPr lang="en-US" dirty="0"/>
              <a:t>Consortium of member organizations</a:t>
            </a:r>
          </a:p>
          <a:p>
            <a:pPr lvl="2"/>
            <a:r>
              <a:rPr lang="en-US" dirty="0"/>
              <a:t>National statistical offices</a:t>
            </a:r>
          </a:p>
          <a:p>
            <a:pPr lvl="2"/>
            <a:r>
              <a:rPr lang="en-US" dirty="0"/>
              <a:t>National social science data archives</a:t>
            </a:r>
          </a:p>
          <a:p>
            <a:pPr lvl="2"/>
            <a:r>
              <a:rPr lang="en-US" dirty="0"/>
              <a:t>University data libraries</a:t>
            </a:r>
          </a:p>
          <a:p>
            <a:pPr lvl="2"/>
            <a:r>
              <a:rPr lang="en-US" dirty="0"/>
              <a:t>University research centers</a:t>
            </a:r>
          </a:p>
          <a:p>
            <a:pPr lvl="2"/>
            <a:r>
              <a:rPr lang="en-US" dirty="0"/>
              <a:t>Consortia</a:t>
            </a:r>
          </a:p>
          <a:p>
            <a:pPr lvl="2"/>
            <a:r>
              <a:rPr lang="en-US" dirty="0"/>
              <a:t>Others</a:t>
            </a:r>
          </a:p>
          <a:p>
            <a:pPr lvl="1"/>
            <a:r>
              <a:rPr lang="en-US" dirty="0"/>
              <a:t>Over 40 members, including BLS</a:t>
            </a:r>
          </a:p>
          <a:p>
            <a:r>
              <a:rPr lang="en-US" dirty="0"/>
              <a:t>Alliance officially under University of Michigan</a:t>
            </a:r>
          </a:p>
          <a:p>
            <a:pPr lvl="2"/>
            <a:endParaRPr lang="en-US" dirty="0"/>
          </a:p>
        </p:txBody>
      </p:sp>
    </p:spTree>
    <p:extLst>
      <p:ext uri="{BB962C8B-B14F-4D97-AF65-F5344CB8AC3E}">
        <p14:creationId xmlns:p14="http://schemas.microsoft.com/office/powerpoint/2010/main" val="2587547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E40F7-83EB-48E2-944D-1C397A7B8CA8}"/>
              </a:ext>
            </a:extLst>
          </p:cNvPr>
          <p:cNvSpPr>
            <a:spLocks noGrp="1"/>
          </p:cNvSpPr>
          <p:nvPr>
            <p:ph type="title"/>
          </p:nvPr>
        </p:nvSpPr>
        <p:spPr/>
        <p:txBody>
          <a:bodyPr/>
          <a:lstStyle/>
          <a:p>
            <a:r>
              <a:rPr lang="en-US" dirty="0"/>
              <a:t>DDI</a:t>
            </a:r>
          </a:p>
        </p:txBody>
      </p:sp>
      <p:sp>
        <p:nvSpPr>
          <p:cNvPr id="3" name="Content Placeholder 2">
            <a:extLst>
              <a:ext uri="{FF2B5EF4-FFF2-40B4-BE49-F238E27FC236}">
                <a16:creationId xmlns:a16="http://schemas.microsoft.com/office/drawing/2014/main" id="{52E3D7BD-D2B6-4397-B96E-2C49334E074C}"/>
              </a:ext>
            </a:extLst>
          </p:cNvPr>
          <p:cNvSpPr>
            <a:spLocks noGrp="1"/>
          </p:cNvSpPr>
          <p:nvPr>
            <p:ph idx="1"/>
          </p:nvPr>
        </p:nvSpPr>
        <p:spPr/>
        <p:txBody>
          <a:bodyPr>
            <a:normAutofit fontScale="92500" lnSpcReduction="10000"/>
          </a:bodyPr>
          <a:lstStyle/>
          <a:p>
            <a:r>
              <a:rPr lang="en-US" dirty="0"/>
              <a:t>Three metadata standards</a:t>
            </a:r>
          </a:p>
          <a:p>
            <a:pPr lvl="1"/>
            <a:r>
              <a:rPr lang="en-US" dirty="0"/>
              <a:t>Codebook</a:t>
            </a:r>
          </a:p>
          <a:p>
            <a:pPr lvl="1"/>
            <a:r>
              <a:rPr lang="en-US" dirty="0"/>
              <a:t>Lifecycle</a:t>
            </a:r>
          </a:p>
          <a:p>
            <a:pPr lvl="1"/>
            <a:r>
              <a:rPr lang="en-US" dirty="0"/>
              <a:t>Cross-Domain Integration (CDI) </a:t>
            </a:r>
            <a:r>
              <a:rPr lang="en-US" sz="2000" dirty="0"/>
              <a:t>still in draft, released soon</a:t>
            </a:r>
          </a:p>
          <a:p>
            <a:r>
              <a:rPr lang="en-US" dirty="0"/>
              <a:t>Several products</a:t>
            </a:r>
          </a:p>
          <a:p>
            <a:pPr lvl="1"/>
            <a:r>
              <a:rPr lang="en-US" dirty="0"/>
              <a:t>XKOS (eXtended Knowledge Organization System)</a:t>
            </a:r>
          </a:p>
          <a:p>
            <a:pPr lvl="1"/>
            <a:r>
              <a:rPr lang="en-US" dirty="0"/>
              <a:t>SDTL (Statistical Data Transformation Language)</a:t>
            </a:r>
          </a:p>
          <a:p>
            <a:pPr lvl="1"/>
            <a:r>
              <a:rPr lang="en-US" dirty="0"/>
              <a:t>Controlled Vocabularies (for metadata interoperability)</a:t>
            </a:r>
          </a:p>
        </p:txBody>
      </p:sp>
    </p:spTree>
    <p:extLst>
      <p:ext uri="{BB962C8B-B14F-4D97-AF65-F5344CB8AC3E}">
        <p14:creationId xmlns:p14="http://schemas.microsoft.com/office/powerpoint/2010/main" val="2164528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457200" y="1722437"/>
            <a:ext cx="8449408" cy="3992563"/>
          </a:xfrm>
        </p:spPr>
        <p:txBody>
          <a:bodyPr/>
          <a:lstStyle/>
          <a:p>
            <a:r>
              <a:rPr lang="en-US" dirty="0"/>
              <a:t>Transparency</a:t>
            </a:r>
          </a:p>
          <a:p>
            <a:r>
              <a:rPr lang="en-US" dirty="0"/>
              <a:t>Metadata</a:t>
            </a:r>
          </a:p>
          <a:p>
            <a:r>
              <a:rPr lang="en-US" dirty="0"/>
              <a:t>Standards –</a:t>
            </a:r>
          </a:p>
          <a:p>
            <a:pPr lvl="1"/>
            <a:r>
              <a:rPr lang="en-US" dirty="0"/>
              <a:t>DDI (Data Documentation Initiative)</a:t>
            </a:r>
          </a:p>
        </p:txBody>
      </p:sp>
    </p:spTree>
    <p:extLst>
      <p:ext uri="{BB962C8B-B14F-4D97-AF65-F5344CB8AC3E}">
        <p14:creationId xmlns:p14="http://schemas.microsoft.com/office/powerpoint/2010/main" val="1013845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Codebook</a:t>
            </a:r>
          </a:p>
        </p:txBody>
      </p:sp>
      <p:sp>
        <p:nvSpPr>
          <p:cNvPr id="3" name="Content Placeholder 2"/>
          <p:cNvSpPr>
            <a:spLocks noGrp="1"/>
          </p:cNvSpPr>
          <p:nvPr>
            <p:ph idx="1"/>
          </p:nvPr>
        </p:nvSpPr>
        <p:spPr/>
        <p:txBody>
          <a:bodyPr>
            <a:normAutofit fontScale="85000" lnSpcReduction="10000"/>
          </a:bodyPr>
          <a:lstStyle/>
          <a:p>
            <a:r>
              <a:rPr lang="en-US" dirty="0"/>
              <a:t>Numbered DDI-2.x, currently 2.5</a:t>
            </a:r>
          </a:p>
          <a:p>
            <a:r>
              <a:rPr lang="en-US" dirty="0"/>
              <a:t>Designed to describe</a:t>
            </a:r>
          </a:p>
          <a:p>
            <a:pPr lvl="1"/>
            <a:r>
              <a:rPr lang="en-US" dirty="0"/>
              <a:t>Single use survey</a:t>
            </a:r>
          </a:p>
          <a:p>
            <a:pPr lvl="1"/>
            <a:r>
              <a:rPr lang="en-US" dirty="0"/>
              <a:t>Social science experiment</a:t>
            </a:r>
          </a:p>
          <a:p>
            <a:r>
              <a:rPr lang="en-US" dirty="0"/>
              <a:t>Principal class: Study</a:t>
            </a:r>
          </a:p>
          <a:p>
            <a:r>
              <a:rPr lang="en-US" dirty="0"/>
              <a:t>Reuse not part of the design</a:t>
            </a:r>
          </a:p>
          <a:p>
            <a:r>
              <a:rPr lang="en-US" dirty="0"/>
              <a:t>Everything redefined or described in each instance</a:t>
            </a:r>
          </a:p>
          <a:p>
            <a:r>
              <a:rPr lang="en-US" dirty="0"/>
              <a:t>Written in XML-Schema, immediately implementable</a:t>
            </a:r>
          </a:p>
        </p:txBody>
      </p:sp>
    </p:spTree>
    <p:extLst>
      <p:ext uri="{BB962C8B-B14F-4D97-AF65-F5344CB8AC3E}">
        <p14:creationId xmlns:p14="http://schemas.microsoft.com/office/powerpoint/2010/main" val="3682169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Codebook</a:t>
            </a:r>
          </a:p>
        </p:txBody>
      </p:sp>
      <p:sp>
        <p:nvSpPr>
          <p:cNvPr id="3" name="Content Placeholder 2"/>
          <p:cNvSpPr>
            <a:spLocks noGrp="1"/>
          </p:cNvSpPr>
          <p:nvPr>
            <p:ph idx="1"/>
          </p:nvPr>
        </p:nvSpPr>
        <p:spPr/>
        <p:txBody>
          <a:bodyPr>
            <a:normAutofit/>
          </a:bodyPr>
          <a:lstStyle/>
          <a:p>
            <a:r>
              <a:rPr lang="en-US" dirty="0"/>
              <a:t>Initial DDI standard</a:t>
            </a:r>
          </a:p>
          <a:p>
            <a:r>
              <a:rPr lang="en-US" dirty="0"/>
              <a:t>Started in 1995</a:t>
            </a:r>
          </a:p>
          <a:p>
            <a:pPr lvl="1"/>
            <a:r>
              <a:rPr lang="en-US" dirty="0"/>
              <a:t>Based on electronic codebook work in 1980s</a:t>
            </a:r>
          </a:p>
          <a:p>
            <a:pPr lvl="1"/>
            <a:r>
              <a:rPr lang="en-US" dirty="0"/>
              <a:t>Implementation language</a:t>
            </a:r>
          </a:p>
          <a:p>
            <a:pPr lvl="2"/>
            <a:r>
              <a:rPr lang="en-US" dirty="0"/>
              <a:t>SGML</a:t>
            </a:r>
          </a:p>
          <a:p>
            <a:pPr lvl="2"/>
            <a:r>
              <a:rPr lang="en-US" dirty="0"/>
              <a:t>XML DTD</a:t>
            </a:r>
          </a:p>
          <a:p>
            <a:pPr lvl="2"/>
            <a:r>
              <a:rPr lang="en-US" dirty="0"/>
              <a:t>XML-Schema</a:t>
            </a:r>
          </a:p>
        </p:txBody>
      </p:sp>
    </p:spTree>
    <p:extLst>
      <p:ext uri="{BB962C8B-B14F-4D97-AF65-F5344CB8AC3E}">
        <p14:creationId xmlns:p14="http://schemas.microsoft.com/office/powerpoint/2010/main" val="4221111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Codebook</a:t>
            </a:r>
          </a:p>
        </p:txBody>
      </p:sp>
      <p:sp>
        <p:nvSpPr>
          <p:cNvPr id="3" name="Content Placeholder 2"/>
          <p:cNvSpPr>
            <a:spLocks noGrp="1"/>
          </p:cNvSpPr>
          <p:nvPr>
            <p:ph idx="1"/>
          </p:nvPr>
        </p:nvSpPr>
        <p:spPr/>
        <p:txBody>
          <a:bodyPr>
            <a:normAutofit/>
          </a:bodyPr>
          <a:lstStyle/>
          <a:p>
            <a:r>
              <a:rPr lang="en-US" dirty="0"/>
              <a:t>Major implementation</a:t>
            </a:r>
          </a:p>
          <a:p>
            <a:pPr lvl="1"/>
            <a:r>
              <a:rPr lang="en-US" dirty="0"/>
              <a:t>International Household Survey Network (IHSN)</a:t>
            </a:r>
          </a:p>
          <a:p>
            <a:pPr lvl="1"/>
            <a:r>
              <a:rPr lang="en-US" dirty="0"/>
              <a:t>Managed by World Bank</a:t>
            </a:r>
          </a:p>
          <a:p>
            <a:pPr lvl="1"/>
            <a:r>
              <a:rPr lang="en-US" dirty="0"/>
              <a:t>Help developing countries</a:t>
            </a:r>
          </a:p>
          <a:p>
            <a:pPr lvl="1"/>
            <a:r>
              <a:rPr lang="en-US" dirty="0"/>
              <a:t>Many free tools</a:t>
            </a:r>
          </a:p>
        </p:txBody>
      </p:sp>
    </p:spTree>
    <p:extLst>
      <p:ext uri="{BB962C8B-B14F-4D97-AF65-F5344CB8AC3E}">
        <p14:creationId xmlns:p14="http://schemas.microsoft.com/office/powerpoint/2010/main" val="2959527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Lifecycle</a:t>
            </a:r>
          </a:p>
        </p:txBody>
      </p:sp>
      <p:sp>
        <p:nvSpPr>
          <p:cNvPr id="3" name="Content Placeholder 2"/>
          <p:cNvSpPr>
            <a:spLocks noGrp="1"/>
          </p:cNvSpPr>
          <p:nvPr>
            <p:ph idx="1"/>
          </p:nvPr>
        </p:nvSpPr>
        <p:spPr>
          <a:xfrm>
            <a:off x="457200" y="1722437"/>
            <a:ext cx="8229600" cy="4265125"/>
          </a:xfrm>
        </p:spPr>
        <p:txBody>
          <a:bodyPr>
            <a:normAutofit fontScale="85000" lnSpcReduction="10000"/>
          </a:bodyPr>
          <a:lstStyle/>
          <a:p>
            <a:r>
              <a:rPr lang="en-US" dirty="0"/>
              <a:t>Numbered DDI-3.x, currently 3.3</a:t>
            </a:r>
          </a:p>
          <a:p>
            <a:r>
              <a:rPr lang="en-US" dirty="0"/>
              <a:t>Based on statistical lifecycle</a:t>
            </a:r>
          </a:p>
          <a:p>
            <a:pPr lvl="1"/>
            <a:r>
              <a:rPr lang="en-US" dirty="0"/>
              <a:t>Phases taken from UNECE GSBPM</a:t>
            </a:r>
          </a:p>
          <a:p>
            <a:pPr lvl="2"/>
            <a:r>
              <a:rPr lang="en-US" dirty="0"/>
              <a:t>Generic Statistical Business Process Model</a:t>
            </a:r>
          </a:p>
          <a:p>
            <a:r>
              <a:rPr lang="en-US" dirty="0"/>
              <a:t>Supports reuse, for any class of objects</a:t>
            </a:r>
          </a:p>
          <a:p>
            <a:r>
              <a:rPr lang="en-US" dirty="0"/>
              <a:t>Uses variable cascade, same as UNECE GSIM</a:t>
            </a:r>
          </a:p>
          <a:p>
            <a:pPr lvl="2"/>
            <a:r>
              <a:rPr lang="en-US" dirty="0"/>
              <a:t>Generic Statistical Information Model</a:t>
            </a:r>
          </a:p>
          <a:p>
            <a:r>
              <a:rPr lang="en-US" dirty="0"/>
              <a:t>Features for describing designs (new in v3.3)</a:t>
            </a:r>
          </a:p>
          <a:p>
            <a:pPr lvl="1"/>
            <a:r>
              <a:rPr lang="en-US" dirty="0"/>
              <a:t>Sampling, Questionnaire, Weighting, etc.</a:t>
            </a:r>
          </a:p>
          <a:p>
            <a:r>
              <a:rPr lang="en-US" dirty="0"/>
              <a:t>Written in XML-Schema, immediately implementable</a:t>
            </a:r>
          </a:p>
        </p:txBody>
      </p:sp>
    </p:spTree>
    <p:extLst>
      <p:ext uri="{BB962C8B-B14F-4D97-AF65-F5344CB8AC3E}">
        <p14:creationId xmlns:p14="http://schemas.microsoft.com/office/powerpoint/2010/main" val="1540018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Lifecycle</a:t>
            </a:r>
          </a:p>
        </p:txBody>
      </p:sp>
      <p:sp>
        <p:nvSpPr>
          <p:cNvPr id="3" name="Content Placeholder 2"/>
          <p:cNvSpPr>
            <a:spLocks noGrp="1"/>
          </p:cNvSpPr>
          <p:nvPr>
            <p:ph idx="1"/>
          </p:nvPr>
        </p:nvSpPr>
        <p:spPr/>
        <p:txBody>
          <a:bodyPr>
            <a:normAutofit lnSpcReduction="10000"/>
          </a:bodyPr>
          <a:lstStyle/>
          <a:p>
            <a:r>
              <a:rPr lang="en-US" dirty="0"/>
              <a:t>Many tools</a:t>
            </a:r>
          </a:p>
          <a:p>
            <a:pPr lvl="1"/>
            <a:r>
              <a:rPr lang="en-US" dirty="0"/>
              <a:t>Open source, university research libraries</a:t>
            </a:r>
          </a:p>
          <a:p>
            <a:pPr lvl="1"/>
            <a:r>
              <a:rPr lang="en-US" dirty="0"/>
              <a:t>Commercial</a:t>
            </a:r>
          </a:p>
          <a:p>
            <a:r>
              <a:rPr lang="en-US" dirty="0"/>
              <a:t>BLS application</a:t>
            </a:r>
          </a:p>
          <a:p>
            <a:pPr lvl="1"/>
            <a:r>
              <a:rPr lang="en-US" dirty="0"/>
              <a:t>Consumer Expenditure Surveys</a:t>
            </a:r>
          </a:p>
          <a:p>
            <a:pPr lvl="1"/>
            <a:r>
              <a:rPr lang="en-US" dirty="0"/>
              <a:t>Document yearly public use microdata release</a:t>
            </a:r>
          </a:p>
          <a:p>
            <a:pPr lvl="1"/>
            <a:r>
              <a:rPr lang="en-US" dirty="0"/>
              <a:t>Variables, questions, data sets, relationships (time, surveys, concepts)</a:t>
            </a:r>
          </a:p>
        </p:txBody>
      </p:sp>
    </p:spTree>
    <p:extLst>
      <p:ext uri="{BB962C8B-B14F-4D97-AF65-F5344CB8AC3E}">
        <p14:creationId xmlns:p14="http://schemas.microsoft.com/office/powerpoint/2010/main" val="3037516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 Lifecycle</a:t>
            </a:r>
          </a:p>
        </p:txBody>
      </p:sp>
      <p:sp>
        <p:nvSpPr>
          <p:cNvPr id="3" name="Content Placeholder 2"/>
          <p:cNvSpPr>
            <a:spLocks noGrp="1"/>
          </p:cNvSpPr>
          <p:nvPr>
            <p:ph idx="1"/>
          </p:nvPr>
        </p:nvSpPr>
        <p:spPr/>
        <p:txBody>
          <a:bodyPr>
            <a:normAutofit/>
          </a:bodyPr>
          <a:lstStyle/>
          <a:p>
            <a:r>
              <a:rPr lang="en-US" dirty="0"/>
              <a:t>Many national statistical offices</a:t>
            </a:r>
          </a:p>
          <a:p>
            <a:pPr lvl="1"/>
            <a:r>
              <a:rPr lang="en-US" dirty="0"/>
              <a:t>Australia</a:t>
            </a:r>
          </a:p>
          <a:p>
            <a:pPr lvl="1"/>
            <a:r>
              <a:rPr lang="en-US" dirty="0"/>
              <a:t>Canada</a:t>
            </a:r>
          </a:p>
          <a:p>
            <a:pPr lvl="1"/>
            <a:r>
              <a:rPr lang="en-US" dirty="0"/>
              <a:t>France</a:t>
            </a:r>
          </a:p>
          <a:p>
            <a:pPr lvl="1"/>
            <a:r>
              <a:rPr lang="en-US" dirty="0"/>
              <a:t>New Zealand</a:t>
            </a:r>
          </a:p>
          <a:p>
            <a:pPr lvl="1"/>
            <a:r>
              <a:rPr lang="en-US" dirty="0"/>
              <a:t>Norway</a:t>
            </a:r>
          </a:p>
          <a:p>
            <a:pPr lvl="1"/>
            <a:r>
              <a:rPr lang="en-US" dirty="0"/>
              <a:t>Others</a:t>
            </a:r>
          </a:p>
        </p:txBody>
      </p:sp>
    </p:spTree>
    <p:extLst>
      <p:ext uri="{BB962C8B-B14F-4D97-AF65-F5344CB8AC3E}">
        <p14:creationId xmlns:p14="http://schemas.microsoft.com/office/powerpoint/2010/main" val="713002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DDI-CDI</a:t>
            </a:r>
          </a:p>
        </p:txBody>
      </p:sp>
      <p:sp>
        <p:nvSpPr>
          <p:cNvPr id="3" name="Content Placeholder 2"/>
          <p:cNvSpPr>
            <a:spLocks noGrp="1"/>
          </p:cNvSpPr>
          <p:nvPr>
            <p:ph idx="1"/>
          </p:nvPr>
        </p:nvSpPr>
        <p:spPr/>
        <p:txBody>
          <a:bodyPr>
            <a:normAutofit fontScale="70000" lnSpcReduction="20000"/>
          </a:bodyPr>
          <a:lstStyle/>
          <a:p>
            <a:r>
              <a:rPr lang="en-US" dirty="0"/>
              <a:t>Cross Domain Integration</a:t>
            </a:r>
          </a:p>
          <a:p>
            <a:pPr lvl="1"/>
            <a:r>
              <a:rPr lang="en-US" dirty="0"/>
              <a:t>Will be numbered DDI-4.x</a:t>
            </a:r>
          </a:p>
          <a:p>
            <a:r>
              <a:rPr lang="en-US" dirty="0"/>
              <a:t>Intended to describe data from any source</a:t>
            </a:r>
          </a:p>
          <a:p>
            <a:r>
              <a:rPr lang="en-US" dirty="0"/>
              <a:t>Supports description and integration of disparate data sets, such as</a:t>
            </a:r>
          </a:p>
          <a:p>
            <a:pPr lvl="1"/>
            <a:r>
              <a:rPr lang="en-US" dirty="0"/>
              <a:t>Traditional survey data</a:t>
            </a:r>
          </a:p>
          <a:p>
            <a:pPr lvl="1"/>
            <a:r>
              <a:rPr lang="en-US" dirty="0"/>
              <a:t>Administrative data</a:t>
            </a:r>
          </a:p>
          <a:p>
            <a:pPr lvl="1"/>
            <a:r>
              <a:rPr lang="en-US" dirty="0"/>
              <a:t>Sensor and web-scraped data</a:t>
            </a:r>
          </a:p>
          <a:p>
            <a:r>
              <a:rPr lang="en-US" dirty="0"/>
              <a:t>Developed and maintained as UML model</a:t>
            </a:r>
          </a:p>
          <a:p>
            <a:pPr lvl="1"/>
            <a:r>
              <a:rPr lang="en-US" dirty="0"/>
              <a:t>XML-Schema syntax representation</a:t>
            </a:r>
          </a:p>
          <a:p>
            <a:pPr lvl="1"/>
            <a:r>
              <a:rPr lang="en-US" dirty="0"/>
              <a:t>RDF and OWL syntax representations planned</a:t>
            </a:r>
          </a:p>
          <a:p>
            <a:pPr lvl="1"/>
            <a:r>
              <a:rPr lang="en-US" dirty="0"/>
              <a:t>Others (e.g., SQL) possible</a:t>
            </a:r>
          </a:p>
        </p:txBody>
      </p:sp>
    </p:spTree>
    <p:extLst>
      <p:ext uri="{BB962C8B-B14F-4D97-AF65-F5344CB8AC3E}">
        <p14:creationId xmlns:p14="http://schemas.microsoft.com/office/powerpoint/2010/main" val="2809962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DDI-CDI</a:t>
            </a:r>
          </a:p>
        </p:txBody>
      </p:sp>
      <p:sp>
        <p:nvSpPr>
          <p:cNvPr id="3" name="Content Placeholder 2"/>
          <p:cNvSpPr>
            <a:spLocks noGrp="1"/>
          </p:cNvSpPr>
          <p:nvPr>
            <p:ph idx="1"/>
          </p:nvPr>
        </p:nvSpPr>
        <p:spPr/>
        <p:txBody>
          <a:bodyPr>
            <a:normAutofit/>
          </a:bodyPr>
          <a:lstStyle/>
          <a:p>
            <a:r>
              <a:rPr lang="en-US" dirty="0"/>
              <a:t>New features in CDI:</a:t>
            </a:r>
          </a:p>
          <a:p>
            <a:pPr lvl="1"/>
            <a:r>
              <a:rPr lang="en-US" dirty="0"/>
              <a:t>Expanded variable description</a:t>
            </a:r>
          </a:p>
          <a:p>
            <a:pPr lvl="1"/>
            <a:r>
              <a:rPr lang="en-US" dirty="0"/>
              <a:t>Expanded process model</a:t>
            </a:r>
          </a:p>
          <a:p>
            <a:pPr lvl="2"/>
            <a:r>
              <a:rPr lang="en-US" dirty="0"/>
              <a:t>Recording provenance</a:t>
            </a:r>
          </a:p>
          <a:p>
            <a:pPr lvl="1"/>
            <a:r>
              <a:rPr lang="en-US" dirty="0"/>
              <a:t>Datum-centered approach: Ability to track each datum through</a:t>
            </a:r>
          </a:p>
          <a:p>
            <a:pPr lvl="2"/>
            <a:r>
              <a:rPr lang="en-US" dirty="0"/>
              <a:t>data sets, processing steps, etc.</a:t>
            </a:r>
          </a:p>
          <a:p>
            <a:pPr lvl="2"/>
            <a:r>
              <a:rPr lang="en-US" dirty="0"/>
              <a:t>shared concepts, but different representations</a:t>
            </a:r>
          </a:p>
          <a:p>
            <a:pPr lvl="2"/>
            <a:endParaRPr lang="en-US" dirty="0"/>
          </a:p>
          <a:p>
            <a:pPr lvl="1"/>
            <a:endParaRPr lang="en-US" dirty="0"/>
          </a:p>
        </p:txBody>
      </p:sp>
    </p:spTree>
    <p:extLst>
      <p:ext uri="{BB962C8B-B14F-4D97-AF65-F5344CB8AC3E}">
        <p14:creationId xmlns:p14="http://schemas.microsoft.com/office/powerpoint/2010/main" val="1410977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DDI-CDI</a:t>
            </a:r>
          </a:p>
        </p:txBody>
      </p:sp>
      <p:sp>
        <p:nvSpPr>
          <p:cNvPr id="3" name="Content Placeholder 2"/>
          <p:cNvSpPr>
            <a:spLocks noGrp="1"/>
          </p:cNvSpPr>
          <p:nvPr>
            <p:ph idx="1"/>
          </p:nvPr>
        </p:nvSpPr>
        <p:spPr/>
        <p:txBody>
          <a:bodyPr>
            <a:normAutofit fontScale="92500" lnSpcReduction="20000"/>
          </a:bodyPr>
          <a:lstStyle/>
          <a:p>
            <a:r>
              <a:rPr lang="en-US" dirty="0"/>
              <a:t>New features in CDI:</a:t>
            </a:r>
          </a:p>
          <a:p>
            <a:pPr lvl="1"/>
            <a:r>
              <a:rPr lang="en-US" dirty="0"/>
              <a:t>Expanded logical data structures</a:t>
            </a:r>
          </a:p>
          <a:p>
            <a:pPr lvl="2"/>
            <a:r>
              <a:rPr lang="en-US" dirty="0"/>
              <a:t>Wide or Rectangular – typical statistical data sets, e.g., Excel file structure</a:t>
            </a:r>
          </a:p>
          <a:p>
            <a:pPr lvl="2"/>
            <a:r>
              <a:rPr lang="en-US" dirty="0"/>
              <a:t>Long – for event history data, each record has unit ID, </a:t>
            </a:r>
            <a:r>
              <a:rPr lang="en-US" dirty="0" err="1"/>
              <a:t>var</a:t>
            </a:r>
            <a:r>
              <a:rPr lang="en-US" dirty="0"/>
              <a:t> ID, and datum</a:t>
            </a:r>
          </a:p>
          <a:p>
            <a:pPr lvl="2"/>
            <a:r>
              <a:rPr lang="en-US" dirty="0"/>
              <a:t>Key-Value – for sensor data, each record is an ID and datum</a:t>
            </a:r>
          </a:p>
          <a:p>
            <a:pPr lvl="2"/>
            <a:r>
              <a:rPr lang="en-US" dirty="0"/>
              <a:t>Multi-dimensional – N-Cubes, Time Series</a:t>
            </a:r>
          </a:p>
          <a:p>
            <a:pPr lvl="3"/>
            <a:r>
              <a:rPr lang="en-US" dirty="0"/>
              <a:t>Ties back to microdata</a:t>
            </a:r>
          </a:p>
          <a:p>
            <a:pPr lvl="3"/>
            <a:r>
              <a:rPr lang="en-US" dirty="0"/>
              <a:t>Semantics-based structure</a:t>
            </a:r>
          </a:p>
          <a:p>
            <a:pPr lvl="1"/>
            <a:r>
              <a:rPr lang="en-US" dirty="0"/>
              <a:t>DDI provides means to transform from one to another</a:t>
            </a:r>
          </a:p>
        </p:txBody>
      </p:sp>
    </p:spTree>
    <p:extLst>
      <p:ext uri="{BB962C8B-B14F-4D97-AF65-F5344CB8AC3E}">
        <p14:creationId xmlns:p14="http://schemas.microsoft.com/office/powerpoint/2010/main" val="1490796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XKOS</a:t>
            </a:r>
          </a:p>
        </p:txBody>
      </p:sp>
      <p:sp>
        <p:nvSpPr>
          <p:cNvPr id="3" name="Content Placeholder 2"/>
          <p:cNvSpPr>
            <a:spLocks noGrp="1"/>
          </p:cNvSpPr>
          <p:nvPr>
            <p:ph idx="1"/>
          </p:nvPr>
        </p:nvSpPr>
        <p:spPr/>
        <p:txBody>
          <a:bodyPr>
            <a:normAutofit fontScale="85000" lnSpcReduction="20000"/>
          </a:bodyPr>
          <a:lstStyle/>
          <a:p>
            <a:r>
              <a:rPr lang="en-US" dirty="0" err="1"/>
              <a:t>eXtended</a:t>
            </a:r>
            <a:r>
              <a:rPr lang="en-US" dirty="0"/>
              <a:t> Knowledge Organization System</a:t>
            </a:r>
          </a:p>
          <a:p>
            <a:r>
              <a:rPr lang="en-US" dirty="0"/>
              <a:t>Extensions to SKOS</a:t>
            </a:r>
          </a:p>
          <a:p>
            <a:pPr lvl="1"/>
            <a:r>
              <a:rPr lang="en-US" dirty="0"/>
              <a:t>W3C Simple Knowledge Organization System</a:t>
            </a:r>
          </a:p>
          <a:p>
            <a:pPr lvl="1"/>
            <a:r>
              <a:rPr lang="en-US" dirty="0"/>
              <a:t>Used to build concepts systems (hierarchies, taxonomies, ontologies)</a:t>
            </a:r>
          </a:p>
          <a:p>
            <a:pPr lvl="1"/>
            <a:r>
              <a:rPr lang="en-US" dirty="0"/>
              <a:t>Supports hierarchical relations (generic, part of, instance of)</a:t>
            </a:r>
          </a:p>
          <a:p>
            <a:r>
              <a:rPr lang="en-US" dirty="0"/>
              <a:t>Support for levels for statistical classifications</a:t>
            </a:r>
          </a:p>
          <a:p>
            <a:pPr lvl="1"/>
            <a:r>
              <a:rPr lang="en-US" dirty="0"/>
              <a:t>Typically seen in NAICS and SOC</a:t>
            </a:r>
          </a:p>
          <a:p>
            <a:r>
              <a:rPr lang="en-US" dirty="0"/>
              <a:t>Allows for concepts associated with each level</a:t>
            </a:r>
          </a:p>
        </p:txBody>
      </p:sp>
    </p:spTree>
    <p:extLst>
      <p:ext uri="{BB962C8B-B14F-4D97-AF65-F5344CB8AC3E}">
        <p14:creationId xmlns:p14="http://schemas.microsoft.com/office/powerpoint/2010/main" val="23589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F2BF6-43C6-45F9-A974-4BF341D5C1E5}"/>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BBF48F4C-1133-4D8E-9CE3-86E6351B9F49}"/>
              </a:ext>
            </a:extLst>
          </p:cNvPr>
          <p:cNvSpPr>
            <a:spLocks noGrp="1"/>
          </p:cNvSpPr>
          <p:nvPr>
            <p:ph idx="1"/>
          </p:nvPr>
        </p:nvSpPr>
        <p:spPr/>
        <p:txBody>
          <a:bodyPr/>
          <a:lstStyle/>
          <a:p>
            <a:r>
              <a:rPr lang="en-US" dirty="0"/>
              <a:t>Many people / reports use the term</a:t>
            </a:r>
          </a:p>
          <a:p>
            <a:pPr lvl="1"/>
            <a:r>
              <a:rPr lang="en-US" dirty="0"/>
              <a:t>Presented as a worthy goal to achieve</a:t>
            </a:r>
          </a:p>
          <a:p>
            <a:pPr lvl="1"/>
            <a:r>
              <a:rPr lang="en-US" dirty="0"/>
              <a:t>Often the term is not defined</a:t>
            </a:r>
          </a:p>
          <a:p>
            <a:r>
              <a:rPr lang="en-US" dirty="0"/>
              <a:t>Often stated in conjunction with privacy</a:t>
            </a:r>
          </a:p>
          <a:p>
            <a:pPr lvl="1"/>
            <a:r>
              <a:rPr lang="en-US" dirty="0"/>
              <a:t>There is a tension between the two</a:t>
            </a:r>
          </a:p>
          <a:p>
            <a:r>
              <a:rPr lang="en-US" dirty="0"/>
              <a:t>But what does it mean?</a:t>
            </a:r>
          </a:p>
          <a:p>
            <a:pPr lvl="1"/>
            <a:r>
              <a:rPr lang="en-US" dirty="0"/>
              <a:t>Dictionary definition</a:t>
            </a:r>
          </a:p>
          <a:p>
            <a:pPr lvl="2"/>
            <a:r>
              <a:rPr lang="en-US" dirty="0"/>
              <a:t>Condition of being easy to perceive or detect</a:t>
            </a:r>
          </a:p>
        </p:txBody>
      </p:sp>
    </p:spTree>
    <p:extLst>
      <p:ext uri="{BB962C8B-B14F-4D97-AF65-F5344CB8AC3E}">
        <p14:creationId xmlns:p14="http://schemas.microsoft.com/office/powerpoint/2010/main" val="413386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XKOS</a:t>
            </a:r>
          </a:p>
        </p:txBody>
      </p:sp>
      <p:sp>
        <p:nvSpPr>
          <p:cNvPr id="3" name="Content Placeholder 2"/>
          <p:cNvSpPr>
            <a:spLocks noGrp="1"/>
          </p:cNvSpPr>
          <p:nvPr>
            <p:ph idx="1"/>
          </p:nvPr>
        </p:nvSpPr>
        <p:spPr/>
        <p:txBody>
          <a:bodyPr>
            <a:normAutofit lnSpcReduction="10000"/>
          </a:bodyPr>
          <a:lstStyle/>
          <a:p>
            <a:r>
              <a:rPr lang="en-US" dirty="0"/>
              <a:t>Written in W3C RDF, to integrate with SKOS</a:t>
            </a:r>
          </a:p>
          <a:p>
            <a:pPr lvl="2"/>
            <a:r>
              <a:rPr lang="en-US" dirty="0"/>
              <a:t>Resource Description Framework</a:t>
            </a:r>
          </a:p>
          <a:p>
            <a:r>
              <a:rPr lang="en-US" dirty="0"/>
              <a:t>Collision with SKOS</a:t>
            </a:r>
          </a:p>
          <a:p>
            <a:pPr lvl="1"/>
            <a:r>
              <a:rPr lang="en-US" dirty="0"/>
              <a:t>Some additions in XKOS now added to SKOS</a:t>
            </a:r>
          </a:p>
          <a:p>
            <a:pPr lvl="1"/>
            <a:r>
              <a:rPr lang="en-US" dirty="0"/>
              <a:t>SKOS has semantics for many relations</a:t>
            </a:r>
          </a:p>
          <a:p>
            <a:r>
              <a:rPr lang="en-US" dirty="0"/>
              <a:t>XKOS used by</a:t>
            </a:r>
          </a:p>
          <a:p>
            <a:pPr lvl="1"/>
            <a:r>
              <a:rPr lang="en-US" dirty="0"/>
              <a:t>France</a:t>
            </a:r>
          </a:p>
          <a:p>
            <a:pPr lvl="1"/>
            <a:r>
              <a:rPr lang="en-US" dirty="0"/>
              <a:t>ALPHA project (eastern Africa)</a:t>
            </a:r>
          </a:p>
        </p:txBody>
      </p:sp>
    </p:spTree>
    <p:extLst>
      <p:ext uri="{BB962C8B-B14F-4D97-AF65-F5344CB8AC3E}">
        <p14:creationId xmlns:p14="http://schemas.microsoft.com/office/powerpoint/2010/main" val="3805343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SDTL</a:t>
            </a:r>
          </a:p>
        </p:txBody>
      </p:sp>
      <p:sp>
        <p:nvSpPr>
          <p:cNvPr id="3" name="Content Placeholder 2"/>
          <p:cNvSpPr>
            <a:spLocks noGrp="1"/>
          </p:cNvSpPr>
          <p:nvPr>
            <p:ph idx="1"/>
          </p:nvPr>
        </p:nvSpPr>
        <p:spPr>
          <a:xfrm>
            <a:off x="371475" y="1644162"/>
            <a:ext cx="8472488" cy="4097215"/>
          </a:xfrm>
        </p:spPr>
        <p:txBody>
          <a:bodyPr>
            <a:normAutofit/>
          </a:bodyPr>
          <a:lstStyle/>
          <a:p>
            <a:r>
              <a:rPr lang="en-US" dirty="0"/>
              <a:t>Structured Data Transformation Language</a:t>
            </a:r>
          </a:p>
          <a:p>
            <a:pPr lvl="1"/>
            <a:r>
              <a:rPr lang="en-US" dirty="0"/>
              <a:t>Mid-level specification</a:t>
            </a:r>
          </a:p>
          <a:p>
            <a:pPr lvl="2"/>
            <a:r>
              <a:rPr lang="en-US" dirty="0"/>
              <a:t>Intermediate language for representing data transformation commands</a:t>
            </a:r>
          </a:p>
          <a:p>
            <a:pPr lvl="1"/>
            <a:r>
              <a:rPr lang="en-US" dirty="0"/>
              <a:t>Used for </a:t>
            </a:r>
          </a:p>
          <a:p>
            <a:pPr lvl="2"/>
            <a:r>
              <a:rPr lang="en-US" dirty="0"/>
              <a:t>Documentation and description – e.g., provenance, processing</a:t>
            </a:r>
          </a:p>
          <a:p>
            <a:pPr lvl="2"/>
            <a:r>
              <a:rPr lang="en-US" dirty="0"/>
              <a:t>Translation between statistical languages</a:t>
            </a:r>
          </a:p>
          <a:p>
            <a:pPr lvl="3"/>
            <a:r>
              <a:rPr lang="en-US" dirty="0"/>
              <a:t>E.g., SAS, SPSS, Stata, R, and Python</a:t>
            </a:r>
          </a:p>
        </p:txBody>
      </p:sp>
    </p:spTree>
    <p:extLst>
      <p:ext uri="{BB962C8B-B14F-4D97-AF65-F5344CB8AC3E}">
        <p14:creationId xmlns:p14="http://schemas.microsoft.com/office/powerpoint/2010/main" val="119585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SDTL</a:t>
            </a:r>
          </a:p>
        </p:txBody>
      </p:sp>
      <p:sp>
        <p:nvSpPr>
          <p:cNvPr id="3" name="Content Placeholder 2"/>
          <p:cNvSpPr>
            <a:spLocks noGrp="1"/>
          </p:cNvSpPr>
          <p:nvPr>
            <p:ph idx="1"/>
          </p:nvPr>
        </p:nvSpPr>
        <p:spPr>
          <a:xfrm>
            <a:off x="371475" y="1644162"/>
            <a:ext cx="8472488" cy="4097215"/>
          </a:xfrm>
        </p:spPr>
        <p:txBody>
          <a:bodyPr>
            <a:normAutofit/>
          </a:bodyPr>
          <a:lstStyle/>
          <a:p>
            <a:r>
              <a:rPr lang="en-US" dirty="0"/>
              <a:t>Structured Data Transformation Language</a:t>
            </a:r>
          </a:p>
          <a:p>
            <a:pPr lvl="1"/>
            <a:r>
              <a:rPr lang="en-US" dirty="0"/>
              <a:t>Can be translated into natural language</a:t>
            </a:r>
          </a:p>
          <a:p>
            <a:pPr lvl="2"/>
            <a:r>
              <a:rPr lang="en-US" dirty="0"/>
              <a:t>Users need not know specifics of specific processing language</a:t>
            </a:r>
          </a:p>
          <a:p>
            <a:pPr lvl="2"/>
            <a:r>
              <a:rPr lang="en-US" dirty="0"/>
              <a:t>Provides means to classify text describing the steps in a process</a:t>
            </a:r>
          </a:p>
        </p:txBody>
      </p:sp>
    </p:spTree>
    <p:extLst>
      <p:ext uri="{BB962C8B-B14F-4D97-AF65-F5344CB8AC3E}">
        <p14:creationId xmlns:p14="http://schemas.microsoft.com/office/powerpoint/2010/main" val="1801873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Controlled Vocabularies</a:t>
            </a:r>
          </a:p>
        </p:txBody>
      </p:sp>
      <p:sp>
        <p:nvSpPr>
          <p:cNvPr id="3" name="Content Placeholder 2"/>
          <p:cNvSpPr>
            <a:spLocks noGrp="1"/>
          </p:cNvSpPr>
          <p:nvPr>
            <p:ph idx="1"/>
          </p:nvPr>
        </p:nvSpPr>
        <p:spPr/>
        <p:txBody>
          <a:bodyPr>
            <a:normAutofit fontScale="92500" lnSpcReduction="20000"/>
          </a:bodyPr>
          <a:lstStyle/>
          <a:p>
            <a:r>
              <a:rPr lang="en-US" dirty="0"/>
              <a:t>Supports interoperability</a:t>
            </a:r>
          </a:p>
          <a:p>
            <a:r>
              <a:rPr lang="en-US" dirty="0"/>
              <a:t>Provides language to consistently record commonly used values</a:t>
            </a:r>
          </a:p>
          <a:p>
            <a:r>
              <a:rPr lang="en-US" dirty="0"/>
              <a:t>Examples</a:t>
            </a:r>
          </a:p>
          <a:p>
            <a:pPr lvl="1"/>
            <a:r>
              <a:rPr lang="en-US" dirty="0"/>
              <a:t>Units of analysis: individual, family, household, etc.</a:t>
            </a:r>
          </a:p>
          <a:p>
            <a:pPr lvl="1"/>
            <a:r>
              <a:rPr lang="en-US" dirty="0"/>
              <a:t>Telephone type: fixed, mobile, fax, etc.</a:t>
            </a:r>
          </a:p>
          <a:p>
            <a:pPr lvl="1"/>
            <a:r>
              <a:rPr lang="en-US" dirty="0"/>
              <a:t>Note type: comment, observation, system, processing, etc.</a:t>
            </a:r>
          </a:p>
          <a:p>
            <a:pPr lvl="1"/>
            <a:r>
              <a:rPr lang="en-US" dirty="0"/>
              <a:t>Many more</a:t>
            </a:r>
          </a:p>
        </p:txBody>
      </p:sp>
    </p:spTree>
    <p:extLst>
      <p:ext uri="{BB962C8B-B14F-4D97-AF65-F5344CB8AC3E}">
        <p14:creationId xmlns:p14="http://schemas.microsoft.com/office/powerpoint/2010/main" val="4023337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457200" y="1828800"/>
            <a:ext cx="8229600" cy="3811386"/>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3700"/>
              </a:lnSpc>
            </a:pPr>
            <a:r>
              <a:rPr lang="en-US" sz="3600" dirty="0"/>
              <a:t>Dan Gillman</a:t>
            </a:r>
          </a:p>
          <a:p>
            <a:pPr>
              <a:lnSpc>
                <a:spcPts val="3700"/>
              </a:lnSpc>
            </a:pPr>
            <a:r>
              <a:rPr lang="en-US" sz="3600" b="0" i="1" dirty="0"/>
              <a:t>Office of Survey Methods Research</a:t>
            </a:r>
          </a:p>
          <a:p>
            <a:pPr>
              <a:lnSpc>
                <a:spcPts val="3700"/>
              </a:lnSpc>
            </a:pPr>
            <a:r>
              <a:rPr lang="en-US" sz="3600" b="0" i="1" dirty="0"/>
              <a:t>US Bureau of Labor Statistics</a:t>
            </a:r>
          </a:p>
          <a:p>
            <a:pPr>
              <a:lnSpc>
                <a:spcPts val="3700"/>
              </a:lnSpc>
            </a:pPr>
            <a:r>
              <a:rPr lang="en-US" sz="3600" b="0" dirty="0"/>
              <a:t>www.bls.gov/osmr</a:t>
            </a:r>
          </a:p>
          <a:p>
            <a:pPr>
              <a:lnSpc>
                <a:spcPts val="3700"/>
              </a:lnSpc>
            </a:pPr>
            <a:r>
              <a:rPr lang="en-US" sz="3600" b="0" dirty="0"/>
              <a:t>(w) 202-691-7523</a:t>
            </a:r>
          </a:p>
          <a:p>
            <a:pPr>
              <a:lnSpc>
                <a:spcPts val="3700"/>
              </a:lnSpc>
            </a:pPr>
            <a:r>
              <a:rPr lang="en-US" sz="3600" b="0" dirty="0"/>
              <a:t>(c) 410-624-9582</a:t>
            </a:r>
          </a:p>
          <a:p>
            <a:pPr>
              <a:lnSpc>
                <a:spcPts val="3700"/>
              </a:lnSpc>
            </a:pPr>
            <a:r>
              <a:rPr lang="en-US" sz="3600" b="0" dirty="0"/>
              <a:t>Gillman.Daniel@BLS.gov</a:t>
            </a:r>
          </a:p>
        </p:txBody>
      </p:sp>
    </p:spTree>
    <p:extLst>
      <p:ext uri="{BB962C8B-B14F-4D97-AF65-F5344CB8AC3E}">
        <p14:creationId xmlns:p14="http://schemas.microsoft.com/office/powerpoint/2010/main" val="1535218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F2BF6-43C6-45F9-A974-4BF341D5C1E5}"/>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BBF48F4C-1133-4D8E-9CE3-86E6351B9F49}"/>
              </a:ext>
            </a:extLst>
          </p:cNvPr>
          <p:cNvSpPr>
            <a:spLocks noGrp="1"/>
          </p:cNvSpPr>
          <p:nvPr>
            <p:ph idx="1"/>
          </p:nvPr>
        </p:nvSpPr>
        <p:spPr>
          <a:xfrm>
            <a:off x="457200" y="1722437"/>
            <a:ext cx="8229600" cy="4229955"/>
          </a:xfrm>
        </p:spPr>
        <p:txBody>
          <a:bodyPr/>
          <a:lstStyle/>
          <a:p>
            <a:r>
              <a:rPr lang="en-US" dirty="0"/>
              <a:t>The Promise of Evidence-Based Policymaking</a:t>
            </a:r>
          </a:p>
          <a:p>
            <a:pPr lvl="1"/>
            <a:r>
              <a:rPr lang="en-US" dirty="0"/>
              <a:t>Report of the Commission on Evidence-Based Policymaking</a:t>
            </a:r>
          </a:p>
          <a:p>
            <a:r>
              <a:rPr lang="en-US" dirty="0"/>
              <a:t>Transparency means</a:t>
            </a:r>
          </a:p>
          <a:p>
            <a:pPr lvl="1"/>
            <a:r>
              <a:rPr lang="en-US" dirty="0"/>
              <a:t>giving the public information</a:t>
            </a:r>
          </a:p>
          <a:p>
            <a:pPr lvl="1"/>
            <a:r>
              <a:rPr lang="en-US" dirty="0"/>
              <a:t>how the government is using their data</a:t>
            </a:r>
          </a:p>
          <a:p>
            <a:pPr lvl="1"/>
            <a:r>
              <a:rPr lang="en-US" dirty="0"/>
              <a:t>improve its effectiveness and efficiency</a:t>
            </a:r>
          </a:p>
          <a:p>
            <a:r>
              <a:rPr lang="en-US" dirty="0"/>
              <a:t>Report mentions transparency 48 times prior</a:t>
            </a:r>
          </a:p>
          <a:p>
            <a:endParaRPr lang="en-US" dirty="0"/>
          </a:p>
        </p:txBody>
      </p:sp>
    </p:spTree>
    <p:extLst>
      <p:ext uri="{BB962C8B-B14F-4D97-AF65-F5344CB8AC3E}">
        <p14:creationId xmlns:p14="http://schemas.microsoft.com/office/powerpoint/2010/main" val="369834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F2BF6-43C6-45F9-A974-4BF341D5C1E5}"/>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BBF48F4C-1133-4D8E-9CE3-86E6351B9F49}"/>
              </a:ext>
            </a:extLst>
          </p:cNvPr>
          <p:cNvSpPr>
            <a:spLocks noGrp="1"/>
          </p:cNvSpPr>
          <p:nvPr>
            <p:ph idx="1"/>
          </p:nvPr>
        </p:nvSpPr>
        <p:spPr/>
        <p:txBody>
          <a:bodyPr/>
          <a:lstStyle/>
          <a:p>
            <a:r>
              <a:rPr lang="en-US" dirty="0"/>
              <a:t>NAS/CNSTAT Report – November 2021</a:t>
            </a:r>
          </a:p>
          <a:p>
            <a:pPr lvl="1"/>
            <a:r>
              <a:rPr lang="en-US" dirty="0"/>
              <a:t>Transparency in Statistical Information for the National Center for Science and Engineering Statistics and All Federal Statistical Agencies</a:t>
            </a:r>
          </a:p>
          <a:p>
            <a:r>
              <a:rPr lang="en-US" dirty="0"/>
              <a:t>Transparency means</a:t>
            </a:r>
          </a:p>
          <a:p>
            <a:pPr lvl="1"/>
            <a:r>
              <a:rPr lang="en-US" b="0" i="0" u="none" strike="noStrike" baseline="0" dirty="0"/>
              <a:t>provision of sufficiently detailed documentation</a:t>
            </a:r>
          </a:p>
          <a:p>
            <a:pPr lvl="1"/>
            <a:r>
              <a:rPr lang="en-US" b="0" i="0" u="none" strike="noStrike" baseline="0" dirty="0"/>
              <a:t>all the processes of producing official estimates</a:t>
            </a:r>
            <a:endParaRPr lang="en-US" dirty="0"/>
          </a:p>
        </p:txBody>
      </p:sp>
    </p:spTree>
    <p:extLst>
      <p:ext uri="{BB962C8B-B14F-4D97-AF65-F5344CB8AC3E}">
        <p14:creationId xmlns:p14="http://schemas.microsoft.com/office/powerpoint/2010/main" val="2391696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62E6B-F4CA-4903-B350-B0C7A43D9EAE}"/>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E9650A46-2849-493B-BE4F-A79E3BC30F60}"/>
              </a:ext>
            </a:extLst>
          </p:cNvPr>
          <p:cNvSpPr>
            <a:spLocks noGrp="1"/>
          </p:cNvSpPr>
          <p:nvPr>
            <p:ph idx="1"/>
          </p:nvPr>
        </p:nvSpPr>
        <p:spPr/>
        <p:txBody>
          <a:bodyPr/>
          <a:lstStyle/>
          <a:p>
            <a:r>
              <a:rPr lang="en-US" dirty="0"/>
              <a:t>From the definitions</a:t>
            </a:r>
          </a:p>
          <a:p>
            <a:pPr lvl="1"/>
            <a:r>
              <a:rPr lang="en-US" dirty="0"/>
              <a:t>Transparency requires documentation</a:t>
            </a:r>
          </a:p>
          <a:p>
            <a:pPr lvl="1"/>
            <a:r>
              <a:rPr lang="en-US" dirty="0"/>
              <a:t>Need to find, understand, and use objects</a:t>
            </a:r>
          </a:p>
          <a:p>
            <a:r>
              <a:rPr lang="en-US" dirty="0"/>
              <a:t>But documentation is situation specific</a:t>
            </a:r>
          </a:p>
          <a:p>
            <a:pPr lvl="1"/>
            <a:r>
              <a:rPr lang="en-US" dirty="0"/>
              <a:t>Documentation differs depending needs</a:t>
            </a:r>
          </a:p>
          <a:p>
            <a:pPr lvl="1"/>
            <a:r>
              <a:rPr lang="en-US" dirty="0"/>
              <a:t>Different objects =&gt; different documentation</a:t>
            </a:r>
          </a:p>
          <a:p>
            <a:pPr lvl="2"/>
            <a:r>
              <a:rPr lang="en-US" dirty="0"/>
              <a:t>Example:</a:t>
            </a:r>
          </a:p>
          <a:p>
            <a:pPr lvl="2"/>
            <a:r>
              <a:rPr lang="en-US" dirty="0"/>
              <a:t>Variables vs Questions</a:t>
            </a:r>
          </a:p>
        </p:txBody>
      </p:sp>
    </p:spTree>
    <p:extLst>
      <p:ext uri="{BB962C8B-B14F-4D97-AF65-F5344CB8AC3E}">
        <p14:creationId xmlns:p14="http://schemas.microsoft.com/office/powerpoint/2010/main" val="211722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66D6-6E11-4CA9-87FE-512C6194EAE8}"/>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E26167D4-1DDE-4C65-8F5D-F8277BFCDB04}"/>
              </a:ext>
            </a:extLst>
          </p:cNvPr>
          <p:cNvSpPr>
            <a:spLocks noGrp="1"/>
          </p:cNvSpPr>
          <p:nvPr>
            <p:ph idx="1"/>
          </p:nvPr>
        </p:nvSpPr>
        <p:spPr/>
        <p:txBody>
          <a:bodyPr/>
          <a:lstStyle/>
          <a:p>
            <a:r>
              <a:rPr lang="en-US" dirty="0"/>
              <a:t>What documentation is necessary – example 1</a:t>
            </a:r>
          </a:p>
          <a:p>
            <a:pPr lvl="1"/>
            <a:r>
              <a:rPr lang="en-US" dirty="0"/>
              <a:t>Variable</a:t>
            </a:r>
          </a:p>
          <a:p>
            <a:pPr lvl="2"/>
            <a:r>
              <a:rPr lang="en-US" dirty="0"/>
              <a:t>Name</a:t>
            </a:r>
          </a:p>
          <a:p>
            <a:pPr lvl="2"/>
            <a:r>
              <a:rPr lang="en-US" dirty="0"/>
              <a:t>Definition</a:t>
            </a:r>
          </a:p>
          <a:p>
            <a:pPr lvl="2"/>
            <a:r>
              <a:rPr lang="en-US" dirty="0"/>
              <a:t>Datatype</a:t>
            </a:r>
          </a:p>
          <a:p>
            <a:pPr lvl="2"/>
            <a:r>
              <a:rPr lang="en-US" dirty="0"/>
              <a:t>Universe</a:t>
            </a:r>
          </a:p>
          <a:p>
            <a:pPr lvl="2"/>
            <a:r>
              <a:rPr lang="en-US" dirty="0"/>
              <a:t>Set of allowed values</a:t>
            </a:r>
          </a:p>
        </p:txBody>
      </p:sp>
    </p:spTree>
    <p:extLst>
      <p:ext uri="{BB962C8B-B14F-4D97-AF65-F5344CB8AC3E}">
        <p14:creationId xmlns:p14="http://schemas.microsoft.com/office/powerpoint/2010/main" val="2821489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E750C-408D-4729-909B-B29ADC8407B8}"/>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F941C807-C99D-432A-9C3B-A10023D43F70}"/>
              </a:ext>
            </a:extLst>
          </p:cNvPr>
          <p:cNvSpPr>
            <a:spLocks noGrp="1"/>
          </p:cNvSpPr>
          <p:nvPr>
            <p:ph idx="1"/>
          </p:nvPr>
        </p:nvSpPr>
        <p:spPr>
          <a:xfrm>
            <a:off x="457200" y="1722437"/>
            <a:ext cx="8449408" cy="4203578"/>
          </a:xfrm>
        </p:spPr>
        <p:txBody>
          <a:bodyPr/>
          <a:lstStyle/>
          <a:p>
            <a:r>
              <a:rPr lang="en-US" dirty="0"/>
              <a:t>What documentation is necessary – example 2</a:t>
            </a:r>
          </a:p>
          <a:p>
            <a:pPr lvl="1"/>
            <a:r>
              <a:rPr lang="en-US" dirty="0"/>
              <a:t>Question</a:t>
            </a:r>
          </a:p>
          <a:p>
            <a:pPr lvl="2"/>
            <a:r>
              <a:rPr lang="en-US" dirty="0"/>
              <a:t>Name			</a:t>
            </a:r>
          </a:p>
          <a:p>
            <a:pPr lvl="2"/>
            <a:r>
              <a:rPr lang="en-US" dirty="0"/>
              <a:t>Links to subsequent questions</a:t>
            </a:r>
          </a:p>
          <a:p>
            <a:pPr lvl="2"/>
            <a:r>
              <a:rPr lang="en-US" dirty="0"/>
              <a:t>Previous question link</a:t>
            </a:r>
          </a:p>
          <a:p>
            <a:pPr lvl="2"/>
            <a:r>
              <a:rPr lang="en-US" dirty="0"/>
              <a:t>Universe</a:t>
            </a:r>
          </a:p>
          <a:p>
            <a:pPr lvl="2"/>
            <a:r>
              <a:rPr lang="en-US" dirty="0"/>
              <a:t>Response choices</a:t>
            </a:r>
          </a:p>
          <a:p>
            <a:pPr lvl="2"/>
            <a:r>
              <a:rPr lang="en-US" dirty="0"/>
              <a:t>Question text		</a:t>
            </a:r>
          </a:p>
        </p:txBody>
      </p:sp>
    </p:spTree>
    <p:extLst>
      <p:ext uri="{BB962C8B-B14F-4D97-AF65-F5344CB8AC3E}">
        <p14:creationId xmlns:p14="http://schemas.microsoft.com/office/powerpoint/2010/main" val="13638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09E73-A411-4A3D-8ACE-CA4DFBEC2E70}"/>
              </a:ext>
            </a:extLst>
          </p:cNvPr>
          <p:cNvSpPr>
            <a:spLocks noGrp="1"/>
          </p:cNvSpPr>
          <p:nvPr>
            <p:ph type="title"/>
          </p:nvPr>
        </p:nvSpPr>
        <p:spPr/>
        <p:txBody>
          <a:bodyPr/>
          <a:lstStyle/>
          <a:p>
            <a:r>
              <a:rPr lang="en-US" dirty="0"/>
              <a:t>Transparency</a:t>
            </a:r>
          </a:p>
        </p:txBody>
      </p:sp>
      <p:sp>
        <p:nvSpPr>
          <p:cNvPr id="3" name="Content Placeholder 2">
            <a:extLst>
              <a:ext uri="{FF2B5EF4-FFF2-40B4-BE49-F238E27FC236}">
                <a16:creationId xmlns:a16="http://schemas.microsoft.com/office/drawing/2014/main" id="{2271A5FC-796C-47A8-B7C4-798842C552C4}"/>
              </a:ext>
            </a:extLst>
          </p:cNvPr>
          <p:cNvSpPr>
            <a:spLocks noGrp="1"/>
          </p:cNvSpPr>
          <p:nvPr>
            <p:ph idx="1"/>
          </p:nvPr>
        </p:nvSpPr>
        <p:spPr/>
        <p:txBody>
          <a:bodyPr/>
          <a:lstStyle/>
          <a:p>
            <a:r>
              <a:rPr lang="en-US" dirty="0"/>
              <a:t>Variables &amp; questions described differently</a:t>
            </a:r>
          </a:p>
          <a:p>
            <a:r>
              <a:rPr lang="en-US" dirty="0"/>
              <a:t>So, needs for transparency differ</a:t>
            </a:r>
          </a:p>
        </p:txBody>
      </p:sp>
    </p:spTree>
    <p:extLst>
      <p:ext uri="{BB962C8B-B14F-4D97-AF65-F5344CB8AC3E}">
        <p14:creationId xmlns:p14="http://schemas.microsoft.com/office/powerpoint/2010/main" val="127833638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_Standard_size_template.potx" id="{2C0B0BA8-CB31-4BFB-9D02-2009D0C557C7}" vid="{0B3D40F7-00B3-4BD2-9A10-FDB1247F4FE7}"/>
    </a:ext>
  </a:extLst>
</a:theme>
</file>

<file path=ppt/theme/theme2.xml><?xml version="1.0" encoding="utf-8"?>
<a:theme xmlns:a="http://schemas.openxmlformats.org/drawingml/2006/main" name="BLS Trendline Content Slide">
  <a:themeElements>
    <a:clrScheme name="BLS 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FFC000"/>
      </a:hlink>
      <a:folHlink>
        <a:srgbClr val="FFC000"/>
      </a:folHlink>
    </a:clrScheme>
    <a:fontScheme name="BLS Fon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extLst>
    <a:ext uri="{05A4C25C-085E-4340-85A3-A5531E510DB2}">
      <thm15:themeFamily xmlns:thm15="http://schemas.microsoft.com/office/thememl/2012/main" name="BLS_Standard_size_template.potx" id="{2C0B0BA8-CB31-4BFB-9D02-2009D0C557C7}" vid="{5222EC5A-2E70-424B-8F39-31FD0C2B3A35}"/>
    </a:ext>
  </a:extLst>
</a:theme>
</file>

<file path=ppt/theme/theme3.xml><?xml version="1.0" encoding="utf-8"?>
<a:theme xmlns:a="http://schemas.openxmlformats.org/drawingml/2006/main" name="Contact Inform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_Standard_size_template.potx" id="{2C0B0BA8-CB31-4BFB-9D02-2009D0C557C7}" vid="{7C8ABDF8-BE7C-4185-8AE9-499D505E304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BLS_Standard_size_template</Template>
  <TotalTime>2803</TotalTime>
  <Words>1420</Words>
  <Application>Microsoft Office PowerPoint</Application>
  <PresentationFormat>On-screen Show (4:3)</PresentationFormat>
  <Paragraphs>283</Paragraphs>
  <Slides>34</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34</vt:i4>
      </vt:variant>
    </vt:vector>
  </HeadingPairs>
  <TitlesOfParts>
    <vt:vector size="44" baseType="lpstr">
      <vt:lpstr>Arial</vt:lpstr>
      <vt:lpstr>Calibri</vt:lpstr>
      <vt:lpstr>Century Gothic</vt:lpstr>
      <vt:lpstr>Helvetica</vt:lpstr>
      <vt:lpstr>Tahoma</vt:lpstr>
      <vt:lpstr>Wingdings</vt:lpstr>
      <vt:lpstr>Wingdings 3</vt:lpstr>
      <vt:lpstr>Custom Design</vt:lpstr>
      <vt:lpstr>BLS Trendline Content Slide</vt:lpstr>
      <vt:lpstr>Contact Information</vt:lpstr>
      <vt:lpstr>Introducing the DDI Metadata Standards in Support of Transparency in Federal Statistics</vt:lpstr>
      <vt:lpstr>Outline</vt:lpstr>
      <vt:lpstr>Transparency</vt:lpstr>
      <vt:lpstr>Transparency</vt:lpstr>
      <vt:lpstr>Transparency</vt:lpstr>
      <vt:lpstr>Transparency</vt:lpstr>
      <vt:lpstr>Transparency</vt:lpstr>
      <vt:lpstr>Transparency</vt:lpstr>
      <vt:lpstr>Transparency</vt:lpstr>
      <vt:lpstr>Metadata</vt:lpstr>
      <vt:lpstr>Metadata</vt:lpstr>
      <vt:lpstr>Metadata</vt:lpstr>
      <vt:lpstr>Metadata</vt:lpstr>
      <vt:lpstr>Metadata</vt:lpstr>
      <vt:lpstr>Metadata</vt:lpstr>
      <vt:lpstr>Standards in General</vt:lpstr>
      <vt:lpstr>DDI</vt:lpstr>
      <vt:lpstr>DDI</vt:lpstr>
      <vt:lpstr>DDI</vt:lpstr>
      <vt:lpstr>DDI Codebook</vt:lpstr>
      <vt:lpstr>DDI Codebook</vt:lpstr>
      <vt:lpstr>DDI Codebook</vt:lpstr>
      <vt:lpstr>DDI Lifecycle</vt:lpstr>
      <vt:lpstr>DDI Lifecycle</vt:lpstr>
      <vt:lpstr>DDI Lifecycle</vt:lpstr>
      <vt:lpstr>DDI-CDI</vt:lpstr>
      <vt:lpstr>DDI-CDI</vt:lpstr>
      <vt:lpstr>DDI-CDI</vt:lpstr>
      <vt:lpstr>XKOS</vt:lpstr>
      <vt:lpstr>XKOS</vt:lpstr>
      <vt:lpstr>SDTL</vt:lpstr>
      <vt:lpstr>SDTL</vt:lpstr>
      <vt:lpstr>Controlled Vocabularies</vt:lpstr>
      <vt:lpstr>PowerPoint Presentation</vt:lpstr>
    </vt:vector>
  </TitlesOfParts>
  <Company>Bureau of Labor Statistics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DDI Metadata Standards in Support of Transparency in Federal Statistics</dc:title>
  <dc:creator>Gillman, Daniel - BLS</dc:creator>
  <cp:lastModifiedBy>Gillman, Daniel - BLS</cp:lastModifiedBy>
  <cp:revision>31</cp:revision>
  <dcterms:created xsi:type="dcterms:W3CDTF">2022-03-08T15:30:38Z</dcterms:created>
  <dcterms:modified xsi:type="dcterms:W3CDTF">2022-03-14T22:56:38Z</dcterms:modified>
</cp:coreProperties>
</file>