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ij4qGhAGYL03SjXXNIHSav7Qpn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" d="100"/>
          <a:sy n="10" d="100"/>
        </p:scale>
        <p:origin x="2904" y="-1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3e881b90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3e881b90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7"/>
          <p:cNvSpPr txBox="1">
            <a:spLocks noGrp="1"/>
          </p:cNvSpPr>
          <p:nvPr>
            <p:ph type="ctrTitle"/>
          </p:nvPr>
        </p:nvSpPr>
        <p:spPr>
          <a:xfrm>
            <a:off x="540000" y="1910863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66666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subTitle" idx="1"/>
          </p:nvPr>
        </p:nvSpPr>
        <p:spPr>
          <a:xfrm>
            <a:off x="540000" y="351970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  <a:defRPr sz="2000" b="0">
                <a:solidFill>
                  <a:srgbClr val="DC6B2F"/>
                </a:solidFill>
              </a:defRPr>
            </a:lvl1pPr>
            <a:lvl2pPr lvl="1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3pPr>
            <a:lvl4pPr marR="0" lvl="3" algn="l">
              <a:lnSpc>
                <a:spcPct val="110526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1900"/>
              <a:buFont typeface="Arial"/>
              <a:buNone/>
              <a:defRPr>
                <a:solidFill>
                  <a:srgbClr val="DC6B2F"/>
                </a:solidFill>
              </a:defRPr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12" name="Google Shape;12;p7"/>
          <p:cNvCxnSpPr/>
          <p:nvPr/>
        </p:nvCxnSpPr>
        <p:spPr>
          <a:xfrm>
            <a:off x="540000" y="3438616"/>
            <a:ext cx="3882958" cy="0"/>
          </a:xfrm>
          <a:prstGeom prst="straightConnector1">
            <a:avLst/>
          </a:prstGeom>
          <a:noFill/>
          <a:ln w="9525" cap="flat" cmpd="sng">
            <a:solidFill>
              <a:srgbClr val="DC6B2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Slide">
  <p:cSld name="Text Slid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8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959431" cy="72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body" idx="1"/>
          </p:nvPr>
        </p:nvSpPr>
        <p:spPr>
          <a:xfrm>
            <a:off x="566738" y="1327543"/>
            <a:ext cx="5282519" cy="552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  <a:defRPr sz="2000" b="1">
                <a:solidFill>
                  <a:srgbClr val="75787B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  <a:defRPr sz="2000" b="1">
                <a:solidFill>
                  <a:srgbClr val="75787B"/>
                </a:solidFill>
              </a:defRPr>
            </a:lvl2pPr>
            <a:lvl3pPr marL="1371600" lvl="2" indent="-355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  <a:defRPr sz="2000" b="1">
                <a:solidFill>
                  <a:srgbClr val="75787B"/>
                </a:solidFill>
              </a:defRPr>
            </a:lvl3pPr>
            <a:lvl4pPr marL="1828800" lvl="3" indent="-228600" algn="l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  <a:defRPr sz="2000" b="1">
                <a:solidFill>
                  <a:srgbClr val="75787B"/>
                </a:solidFill>
              </a:defRPr>
            </a:lvl4pPr>
            <a:lvl5pPr marL="2286000" lvl="4" indent="-228600" algn="l">
              <a:lnSpc>
                <a:spcPct val="6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  <a:defRPr sz="2000" b="1">
                <a:solidFill>
                  <a:srgbClr val="75787B"/>
                </a:solidFill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 You Slide">
  <p:cSld name="Thank You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9"/>
          <p:cNvSpPr txBox="1">
            <a:spLocks noGrp="1"/>
          </p:cNvSpPr>
          <p:nvPr>
            <p:ph type="subTitle" idx="1"/>
          </p:nvPr>
        </p:nvSpPr>
        <p:spPr>
          <a:xfrm>
            <a:off x="566465" y="3519704"/>
            <a:ext cx="4585491" cy="10985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  <a:defRPr sz="2000" b="0">
                <a:solidFill>
                  <a:srgbClr val="DC6B2F"/>
                </a:solidFill>
              </a:defRPr>
            </a:lvl1pPr>
            <a:lvl2pPr lvl="1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3pPr>
            <a:lvl4pPr marR="0" lvl="3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  <a:defRPr sz="2000">
                <a:solidFill>
                  <a:srgbClr val="DC6B2F"/>
                </a:solidFill>
              </a:defRPr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cxnSp>
        <p:nvCxnSpPr>
          <p:cNvPr id="20" name="Google Shape;20;p9"/>
          <p:cNvCxnSpPr/>
          <p:nvPr/>
        </p:nvCxnSpPr>
        <p:spPr>
          <a:xfrm>
            <a:off x="540000" y="3438616"/>
            <a:ext cx="3882958" cy="0"/>
          </a:xfrm>
          <a:prstGeom prst="straightConnector1">
            <a:avLst/>
          </a:prstGeom>
          <a:noFill/>
          <a:ln w="9525" cap="flat" cmpd="sng">
            <a:solidFill>
              <a:srgbClr val="DC6B2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2">
  <p:cSld name="Title Slide 2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oogle Shape;22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10"/>
          <p:cNvSpPr txBox="1">
            <a:spLocks noGrp="1"/>
          </p:cNvSpPr>
          <p:nvPr>
            <p:ph type="ctrTitle"/>
          </p:nvPr>
        </p:nvSpPr>
        <p:spPr>
          <a:xfrm>
            <a:off x="540000" y="1910863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66666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24" name="Google Shape;24;p10"/>
          <p:cNvCxnSpPr/>
          <p:nvPr/>
        </p:nvCxnSpPr>
        <p:spPr>
          <a:xfrm>
            <a:off x="540000" y="3438616"/>
            <a:ext cx="3882958" cy="0"/>
          </a:xfrm>
          <a:prstGeom prst="straightConnector1">
            <a:avLst/>
          </a:prstGeom>
          <a:noFill/>
          <a:ln w="9525" cap="flat" cmpd="sng">
            <a:solidFill>
              <a:srgbClr val="DC6B2F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5" name="Google Shape;25;p10"/>
          <p:cNvSpPr txBox="1">
            <a:spLocks noGrp="1"/>
          </p:cNvSpPr>
          <p:nvPr>
            <p:ph type="subTitle" idx="1"/>
          </p:nvPr>
        </p:nvSpPr>
        <p:spPr>
          <a:xfrm>
            <a:off x="540000" y="351970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>
              <a:lnSpc>
                <a:spcPct val="104999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  <a:defRPr sz="2000" b="0">
                <a:solidFill>
                  <a:srgbClr val="DC6B2F"/>
                </a:solidFill>
              </a:defRPr>
            </a:lvl1pPr>
            <a:lvl2pPr lvl="1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Font typeface="Arial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2200"/>
              <a:buNone/>
              <a:defRPr>
                <a:solidFill>
                  <a:srgbClr val="888888"/>
                </a:solidFill>
              </a:defRPr>
            </a:lvl3pPr>
            <a:lvl4pPr marR="0" lvl="3" algn="l">
              <a:lnSpc>
                <a:spcPct val="110526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1900"/>
              <a:buFont typeface="Arial"/>
              <a:buNone/>
              <a:defRPr>
                <a:solidFill>
                  <a:srgbClr val="DC6B2F"/>
                </a:solidFill>
              </a:defRPr>
            </a:lvl4pPr>
            <a:lvl5pPr lvl="4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000"/>
              <a:buFont typeface="Arial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Chart Slide">
  <p:cSld name="Text and Chart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11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439905" cy="90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Image Slide">
  <p:cSld name="Text and Image Slide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Google Shape;30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2"/>
          <p:cNvSpPr txBox="1">
            <a:spLocks noGrp="1"/>
          </p:cNvSpPr>
          <p:nvPr>
            <p:ph type="ctrTitle"/>
          </p:nvPr>
        </p:nvSpPr>
        <p:spPr>
          <a:xfrm>
            <a:off x="566466" y="532590"/>
            <a:ext cx="6504846" cy="9034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  <a:defRPr sz="3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5400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2127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4700"/>
              <a:buFont typeface="Arial"/>
              <a:buNone/>
              <a:defRPr sz="4700" b="1" i="0" u="none" strike="noStrike" cap="none">
                <a:solidFill>
                  <a:srgbClr val="DC6B2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  <a:defRPr sz="3500" b="1" i="0" u="none" strike="noStrike" cap="none">
                <a:solidFill>
                  <a:srgbClr val="DC6B2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200"/>
              <a:buFont typeface="Arial"/>
              <a:buNone/>
              <a:defRPr sz="2200" b="1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8300" algn="l" rtl="0">
              <a:lnSpc>
                <a:spcPct val="10909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200"/>
              <a:buFont typeface="Arial"/>
              <a:buChar char="•"/>
              <a:defRPr sz="22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10526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1900"/>
              <a:buFont typeface="Arial"/>
              <a:buNone/>
              <a:defRPr sz="1900" b="0" i="0" u="none" strike="noStrike" cap="none">
                <a:solidFill>
                  <a:srgbClr val="DC6B2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orcid.org/0000-0002-4542-990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"/>
          <p:cNvSpPr txBox="1">
            <a:spLocks noGrp="1"/>
          </p:cNvSpPr>
          <p:nvPr>
            <p:ph type="ctrTitle"/>
          </p:nvPr>
        </p:nvSpPr>
        <p:spPr>
          <a:xfrm>
            <a:off x="540000" y="1910863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2127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4700"/>
              <a:buFont typeface="Arial"/>
              <a:buNone/>
            </a:pPr>
            <a:r>
              <a:rPr lang="en-US"/>
              <a:t>Notebooks and </a:t>
            </a:r>
            <a:endParaRPr/>
          </a:p>
          <a:p>
            <a:pPr marL="0" lvl="0" indent="0" algn="l" rtl="0">
              <a:lnSpc>
                <a:spcPct val="102127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4700"/>
              <a:buFont typeface="Arial"/>
              <a:buNone/>
            </a:pPr>
            <a:r>
              <a:rPr lang="en-US"/>
              <a:t>long-term preservation</a:t>
            </a:r>
            <a:endParaRPr/>
          </a:p>
        </p:txBody>
      </p:sp>
      <p:sp>
        <p:nvSpPr>
          <p:cNvPr id="37" name="Google Shape;37;p1"/>
          <p:cNvSpPr txBox="1">
            <a:spLocks noGrp="1"/>
          </p:cNvSpPr>
          <p:nvPr>
            <p:ph type="subTitle" idx="1"/>
          </p:nvPr>
        </p:nvSpPr>
        <p:spPr>
          <a:xfrm>
            <a:off x="540000" y="351970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 b="1"/>
              <a:t>BoF Management of Computational Notebooks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RDA 14th Plenary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23 October 2019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Patricia Herterich (DCC) - @pherterich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ORCID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https://orcid.org/0000-0002-4542-9906</a:t>
            </a:r>
            <a:r>
              <a:rPr lang="en-US"/>
              <a:t>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Pronouns: she/her</a:t>
            </a:r>
            <a:endParaRPr/>
          </a:p>
        </p:txBody>
      </p:sp>
      <p:sp>
        <p:nvSpPr>
          <p:cNvPr id="38" name="Google Shape;38;p1"/>
          <p:cNvSpPr txBox="1"/>
          <p:nvPr/>
        </p:nvSpPr>
        <p:spPr>
          <a:xfrm>
            <a:off x="4650937" y="6029441"/>
            <a:ext cx="3957303" cy="335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This work is licensed under the Creative Commons Attribution 2.5 UK: Scotland License</a:t>
            </a:r>
            <a:endParaRPr sz="1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959431" cy="72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</a:pPr>
            <a:r>
              <a:rPr lang="en-US"/>
              <a:t>Why should we preserve computational notebooks?</a:t>
            </a:r>
            <a:endParaRPr/>
          </a:p>
        </p:txBody>
      </p:sp>
      <p:sp>
        <p:nvSpPr>
          <p:cNvPr id="44" name="Google Shape;44;p2"/>
          <p:cNvSpPr txBox="1">
            <a:spLocks noGrp="1"/>
          </p:cNvSpPr>
          <p:nvPr>
            <p:ph type="body" idx="1"/>
          </p:nvPr>
        </p:nvSpPr>
        <p:spPr>
          <a:xfrm>
            <a:off x="566463" y="1761718"/>
            <a:ext cx="52824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</a:pPr>
            <a:r>
              <a:rPr lang="en-US"/>
              <a:t>A librarian’s view</a:t>
            </a:r>
            <a:endParaRPr/>
          </a:p>
        </p:txBody>
      </p:sp>
      <p:sp>
        <p:nvSpPr>
          <p:cNvPr id="45" name="Google Shape;45;p2"/>
          <p:cNvSpPr txBox="1"/>
          <p:nvPr/>
        </p:nvSpPr>
        <p:spPr>
          <a:xfrm>
            <a:off x="566762" y="2502193"/>
            <a:ext cx="7817700" cy="2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They are increasingly cited in papers or listed as supplementary materials to published research.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They seem to become a primary research (and teaching) output especially with the push for reproducible research.</a:t>
            </a:r>
            <a:endParaRPr/>
          </a:p>
          <a:p>
            <a:pPr marL="0" marR="0" lvl="0" indent="127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959431" cy="72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</a:pPr>
            <a:r>
              <a:rPr lang="en-US"/>
              <a:t>Challenges</a:t>
            </a:r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body" idx="1"/>
          </p:nvPr>
        </p:nvSpPr>
        <p:spPr>
          <a:xfrm>
            <a:off x="566738" y="1327543"/>
            <a:ext cx="5282519" cy="5520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85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None/>
            </a:pPr>
            <a:endParaRPr/>
          </a:p>
        </p:txBody>
      </p:sp>
      <p:sp>
        <p:nvSpPr>
          <p:cNvPr id="52" name="Google Shape;52;p3"/>
          <p:cNvSpPr txBox="1"/>
          <p:nvPr/>
        </p:nvSpPr>
        <p:spPr>
          <a:xfrm>
            <a:off x="566737" y="1900268"/>
            <a:ext cx="7817607" cy="2886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Notebooks are complex!</a:t>
            </a:r>
            <a:endParaRPr/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There are plenty of dependencies – and not all of them are obvious.</a:t>
            </a: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They are hard to find as there’s no central catalogue and ways to cite/link to them in papers varies</a:t>
            </a: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Font typeface="Arial"/>
              <a:buChar char="•"/>
            </a:pPr>
            <a:r>
              <a:rPr lang="en-US" sz="2000">
                <a:solidFill>
                  <a:srgbClr val="75787B"/>
                </a:solidFill>
              </a:rPr>
              <a:t>They are currently hard to (re-) execute unless containerized e.g. via Binder</a:t>
            </a:r>
            <a:endParaRPr sz="2000">
              <a:solidFill>
                <a:srgbClr val="75787B"/>
              </a:solidFill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The preservation community (libraries and archives) are not that aware of these new outputs and potential issues for long-term preservation.</a:t>
            </a:r>
            <a:endParaRPr sz="2000">
              <a:solidFill>
                <a:srgbClr val="75787B"/>
              </a:solidFill>
            </a:endParaRPr>
          </a:p>
          <a:p>
            <a:pPr marL="45720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>
              <a:solidFill>
                <a:srgbClr val="666666"/>
              </a:solidFill>
            </a:endParaRPr>
          </a:p>
          <a:p>
            <a:pPr marL="0" marR="0" lvl="0" indent="127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959431" cy="72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5714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3500"/>
              <a:buFont typeface="Arial"/>
              <a:buNone/>
            </a:pPr>
            <a:r>
              <a:rPr lang="en-US"/>
              <a:t>How might we preserve computational notebooks?</a:t>
            </a:r>
            <a:endParaRPr/>
          </a:p>
        </p:txBody>
      </p:sp>
      <p:sp>
        <p:nvSpPr>
          <p:cNvPr id="58" name="Google Shape;58;p4"/>
          <p:cNvSpPr txBox="1"/>
          <p:nvPr/>
        </p:nvSpPr>
        <p:spPr>
          <a:xfrm>
            <a:off x="566737" y="1900268"/>
            <a:ext cx="7817607" cy="2886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/>
          </a:p>
          <a:p>
            <a:pPr marL="0" marR="0" lvl="0" indent="127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725" y="1662500"/>
            <a:ext cx="8430898" cy="4198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3e881b900_0_0"/>
          <p:cNvSpPr txBox="1">
            <a:spLocks noGrp="1"/>
          </p:cNvSpPr>
          <p:nvPr>
            <p:ph type="ctrTitle"/>
          </p:nvPr>
        </p:nvSpPr>
        <p:spPr>
          <a:xfrm>
            <a:off x="566465" y="532590"/>
            <a:ext cx="6959400" cy="723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Discussion points</a:t>
            </a:r>
            <a:endParaRPr/>
          </a:p>
        </p:txBody>
      </p:sp>
      <p:sp>
        <p:nvSpPr>
          <p:cNvPr id="65" name="Google Shape;65;g63e881b900_0_0"/>
          <p:cNvSpPr txBox="1">
            <a:spLocks noGrp="1"/>
          </p:cNvSpPr>
          <p:nvPr>
            <p:ph type="body" idx="1"/>
          </p:nvPr>
        </p:nvSpPr>
        <p:spPr>
          <a:xfrm>
            <a:off x="566738" y="1327543"/>
            <a:ext cx="5282400" cy="552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g63e881b900_0_0"/>
          <p:cNvSpPr txBox="1"/>
          <p:nvPr/>
        </p:nvSpPr>
        <p:spPr>
          <a:xfrm>
            <a:off x="566737" y="1900268"/>
            <a:ext cx="7817700" cy="288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0" anchor="t" anchorCtr="0">
            <a:no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Am I overthinking it?</a:t>
            </a:r>
            <a:endParaRPr sz="2000">
              <a:solidFill>
                <a:srgbClr val="75787B"/>
              </a:solidFill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Which computational notebooks should we collect and how do we get there?</a:t>
            </a:r>
            <a:endParaRPr sz="2000">
              <a:solidFill>
                <a:srgbClr val="75787B"/>
              </a:solidFill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Which elements of computational notebooks should we preserve?</a:t>
            </a:r>
            <a:endParaRPr sz="2000">
              <a:solidFill>
                <a:srgbClr val="75787B"/>
              </a:solidFill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Who needs to be involved in those discussions? </a:t>
            </a:r>
            <a:endParaRPr sz="2000">
              <a:solidFill>
                <a:srgbClr val="75787B"/>
              </a:solidFill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rgbClr val="75787B"/>
              </a:buClr>
              <a:buSzPts val="2000"/>
              <a:buChar char="•"/>
            </a:pPr>
            <a:r>
              <a:rPr lang="en-US" sz="2000">
                <a:solidFill>
                  <a:srgbClr val="75787B"/>
                </a:solidFill>
              </a:rPr>
              <a:t>Does this require additional skills? For whom? </a:t>
            </a:r>
            <a:endParaRPr sz="2000">
              <a:solidFill>
                <a:srgbClr val="75787B"/>
              </a:solidFill>
            </a:endParaRPr>
          </a:p>
          <a:p>
            <a:pPr marL="457200" marR="0" lvl="0" indent="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None/>
            </a:pPr>
            <a:endParaRPr sz="2000">
              <a:solidFill>
                <a:srgbClr val="666666"/>
              </a:solidFill>
            </a:endParaRPr>
          </a:p>
          <a:p>
            <a:pPr marL="0" marR="0" lvl="0" indent="127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rgbClr val="75787B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"/>
          <p:cNvSpPr txBox="1">
            <a:spLocks noGrp="1"/>
          </p:cNvSpPr>
          <p:nvPr>
            <p:ph type="subTitle" idx="1"/>
          </p:nvPr>
        </p:nvSpPr>
        <p:spPr>
          <a:xfrm>
            <a:off x="566483" y="3519700"/>
            <a:ext cx="8109300" cy="10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This talk wouldn’t have been possible without the help of 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Tim Head - @betatim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Jez Cope (British Library) - @jezcope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2000"/>
              <a:buFont typeface="Arial"/>
              <a:buNone/>
            </a:pPr>
            <a:r>
              <a:rPr lang="en-US"/>
              <a:t>Rosie Higman (University of Sheffield)  - @RosieHLib</a:t>
            </a:r>
            <a:endParaRPr/>
          </a:p>
        </p:txBody>
      </p:sp>
      <p:sp>
        <p:nvSpPr>
          <p:cNvPr id="72" name="Google Shape;72;p5"/>
          <p:cNvSpPr txBox="1"/>
          <p:nvPr/>
        </p:nvSpPr>
        <p:spPr>
          <a:xfrm>
            <a:off x="518352" y="2033845"/>
            <a:ext cx="5737594" cy="1191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1470"/>
              </a:lnSpc>
              <a:spcBef>
                <a:spcPts val="0"/>
              </a:spcBef>
              <a:spcAft>
                <a:spcPts val="0"/>
              </a:spcAft>
              <a:buClr>
                <a:srgbClr val="DC6B2F"/>
              </a:buClr>
              <a:buSzPts val="6800"/>
              <a:buFont typeface="Arial"/>
              <a:buNone/>
            </a:pPr>
            <a:r>
              <a:rPr lang="en-US" sz="6800" b="1" i="0" u="none" strike="noStrike" cap="none">
                <a:solidFill>
                  <a:srgbClr val="DC6B2F"/>
                </a:solidFill>
                <a:latin typeface="Arial"/>
                <a:ea typeface="Arial"/>
                <a:cs typeface="Arial"/>
                <a:sym typeface="Arial"/>
              </a:rPr>
              <a:t>Thank you.</a:t>
            </a:r>
            <a:endParaRPr sz="6800" b="1" i="0" u="none" strike="noStrike" cap="none">
              <a:solidFill>
                <a:srgbClr val="DC6B2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5"/>
          <p:cNvSpPr txBox="1"/>
          <p:nvPr/>
        </p:nvSpPr>
        <p:spPr>
          <a:xfrm>
            <a:off x="566466" y="5224605"/>
            <a:ext cx="1295166" cy="201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 b="0" i="0" u="none" strike="noStrike" cap="non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In collaboration with:</a:t>
            </a:r>
            <a:endParaRPr/>
          </a:p>
        </p:txBody>
      </p:sp>
      <p:pic>
        <p:nvPicPr>
          <p:cNvPr id="74" name="Google Shape;74;p5" descr="UoE logo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40000" y="5513250"/>
            <a:ext cx="822960" cy="8412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CC Powerpoint templat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</Words>
  <Application>Microsoft Office PowerPoint</Application>
  <PresentationFormat>On-screen Show (4:3)</PresentationFormat>
  <Paragraphs>34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DCC Powerpoint template</vt:lpstr>
      <vt:lpstr>Notebooks and  long-term preservation</vt:lpstr>
      <vt:lpstr>Why should we preserve computational notebooks?</vt:lpstr>
      <vt:lpstr>Challenges</vt:lpstr>
      <vt:lpstr>How might we preserve computational notebooks?</vt:lpstr>
      <vt:lpstr>Discussion points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Notebooks and  long-term preservation</dc:title>
  <dc:creator>GETLER Magdalena</dc:creator>
  <cp:lastModifiedBy>Patricia Herterich</cp:lastModifiedBy>
  <cp:revision>1</cp:revision>
  <dcterms:created xsi:type="dcterms:W3CDTF">2016-04-20T08:57:46Z</dcterms:created>
  <dcterms:modified xsi:type="dcterms:W3CDTF">2019-10-31T16:11:40Z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0x010100412A78D209757446A089EE0E2B0F9AB0</vt:lpwstr>
  </property>
  <property fmtid="{D5CDD505-2E9C-101B-9397-08002B2CF9AE}" pid="3" name="_dlc_DocIdItemGuid">
    <vt:lpwstr>ed720c91-7172-4742-95a2-bc5c3b93da0c</vt:lpwstr>
  </property>
</Properties>
</file>