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60" r:id="rId4"/>
    <p:sldId id="259" r:id="rId5"/>
    <p:sldId id="261" r:id="rId6"/>
    <p:sldId id="279" r:id="rId7"/>
    <p:sldId id="263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7" d="100"/>
          <a:sy n="57" d="100"/>
        </p:scale>
        <p:origin x="-1061" y="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Digitization "on demand" - No. of dissertations </c:v>
                </c:pt>
              </c:strCache>
            </c:strRef>
          </c:tx>
          <c:marker>
            <c:symbol val="none"/>
          </c:marker>
          <c:cat>
            <c:numRef>
              <c:f>Sheet1!$A$2:$A$32</c:f>
              <c:numCache>
                <c:formatCode>General</c:formatCode>
                <c:ptCount val="31"/>
                <c:pt idx="0">
                  <c:v>1963</c:v>
                </c:pt>
                <c:pt idx="1">
                  <c:v>1964</c:v>
                </c:pt>
                <c:pt idx="2">
                  <c:v>1965</c:v>
                </c:pt>
                <c:pt idx="3">
                  <c:v>1971</c:v>
                </c:pt>
                <c:pt idx="4">
                  <c:v>1978</c:v>
                </c:pt>
                <c:pt idx="5">
                  <c:v>1981</c:v>
                </c:pt>
                <c:pt idx="6">
                  <c:v>1982</c:v>
                </c:pt>
                <c:pt idx="7">
                  <c:v>1986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1997</c:v>
                </c:pt>
                <c:pt idx="17">
                  <c:v>1998</c:v>
                </c:pt>
                <c:pt idx="18">
                  <c:v>1999</c:v>
                </c:pt>
                <c:pt idx="19">
                  <c:v>2000</c:v>
                </c:pt>
                <c:pt idx="20">
                  <c:v>2001</c:v>
                </c:pt>
                <c:pt idx="21">
                  <c:v>2002</c:v>
                </c:pt>
                <c:pt idx="22">
                  <c:v>2003</c:v>
                </c:pt>
                <c:pt idx="23">
                  <c:v>2004</c:v>
                </c:pt>
                <c:pt idx="24">
                  <c:v>2005</c:v>
                </c:pt>
                <c:pt idx="25">
                  <c:v>2006</c:v>
                </c:pt>
                <c:pt idx="26">
                  <c:v>2007</c:v>
                </c:pt>
                <c:pt idx="27">
                  <c:v>2008</c:v>
                </c:pt>
                <c:pt idx="28">
                  <c:v>2009</c:v>
                </c:pt>
                <c:pt idx="29">
                  <c:v>2010</c:v>
                </c:pt>
                <c:pt idx="30">
                  <c:v>2011</c:v>
                </c:pt>
              </c:numCache>
            </c:numRef>
          </c:cat>
          <c:val>
            <c:numRef>
              <c:f>Sheet1!$B$2:$B$32</c:f>
              <c:numCache>
                <c:formatCode>General</c:formatCode>
                <c:ptCount val="31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2</c:v>
                </c:pt>
                <c:pt idx="11">
                  <c:v>1</c:v>
                </c:pt>
                <c:pt idx="12">
                  <c:v>1</c:v>
                </c:pt>
                <c:pt idx="13">
                  <c:v>4</c:v>
                </c:pt>
                <c:pt idx="14">
                  <c:v>5</c:v>
                </c:pt>
                <c:pt idx="15">
                  <c:v>5</c:v>
                </c:pt>
                <c:pt idx="16">
                  <c:v>3</c:v>
                </c:pt>
                <c:pt idx="17">
                  <c:v>5</c:v>
                </c:pt>
                <c:pt idx="18">
                  <c:v>2</c:v>
                </c:pt>
                <c:pt idx="19">
                  <c:v>3</c:v>
                </c:pt>
                <c:pt idx="20">
                  <c:v>4</c:v>
                </c:pt>
                <c:pt idx="21">
                  <c:v>5</c:v>
                </c:pt>
                <c:pt idx="22">
                  <c:v>3</c:v>
                </c:pt>
                <c:pt idx="23">
                  <c:v>11</c:v>
                </c:pt>
                <c:pt idx="24">
                  <c:v>5</c:v>
                </c:pt>
                <c:pt idx="25">
                  <c:v>7</c:v>
                </c:pt>
                <c:pt idx="26">
                  <c:v>9</c:v>
                </c:pt>
                <c:pt idx="27">
                  <c:v>20</c:v>
                </c:pt>
                <c:pt idx="28">
                  <c:v>24</c:v>
                </c:pt>
                <c:pt idx="29">
                  <c:v>34</c:v>
                </c:pt>
                <c:pt idx="30">
                  <c:v>32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2413440"/>
        <c:axId val="212419328"/>
      </c:lineChart>
      <c:catAx>
        <c:axId val="2124134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12419328"/>
        <c:crosses val="autoZero"/>
        <c:auto val="1"/>
        <c:lblAlgn val="ctr"/>
        <c:lblOffset val="100"/>
        <c:noMultiLvlLbl val="0"/>
      </c:catAx>
      <c:valAx>
        <c:axId val="2124193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241344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Old dissertations from Uni. BG (1905-1941)</c:v>
                </c:pt>
              </c:strCache>
            </c:strRef>
          </c:tx>
          <c:cat>
            <c:numRef>
              <c:f>Sheet1!$A$2:$A$30</c:f>
              <c:numCache>
                <c:formatCode>General</c:formatCode>
                <c:ptCount val="29"/>
                <c:pt idx="0">
                  <c:v>1909</c:v>
                </c:pt>
                <c:pt idx="1">
                  <c:v>1910</c:v>
                </c:pt>
                <c:pt idx="2">
                  <c:v>1911</c:v>
                </c:pt>
                <c:pt idx="3">
                  <c:v>1912</c:v>
                </c:pt>
                <c:pt idx="4">
                  <c:v>1913</c:v>
                </c:pt>
                <c:pt idx="5">
                  <c:v>1914</c:v>
                </c:pt>
                <c:pt idx="6">
                  <c:v>1919</c:v>
                </c:pt>
                <c:pt idx="7">
                  <c:v>1920</c:v>
                </c:pt>
                <c:pt idx="8">
                  <c:v>1921</c:v>
                </c:pt>
                <c:pt idx="9">
                  <c:v>1922</c:v>
                </c:pt>
                <c:pt idx="10">
                  <c:v>1923</c:v>
                </c:pt>
                <c:pt idx="11">
                  <c:v>1924</c:v>
                </c:pt>
                <c:pt idx="12">
                  <c:v>1925</c:v>
                </c:pt>
                <c:pt idx="13">
                  <c:v>1926</c:v>
                </c:pt>
                <c:pt idx="14">
                  <c:v>1927</c:v>
                </c:pt>
                <c:pt idx="15">
                  <c:v>1928</c:v>
                </c:pt>
                <c:pt idx="16">
                  <c:v>1929</c:v>
                </c:pt>
                <c:pt idx="17">
                  <c:v>1930</c:v>
                </c:pt>
                <c:pt idx="18">
                  <c:v>1931</c:v>
                </c:pt>
                <c:pt idx="19">
                  <c:v>1932</c:v>
                </c:pt>
                <c:pt idx="20">
                  <c:v>1933</c:v>
                </c:pt>
                <c:pt idx="21">
                  <c:v>1934</c:v>
                </c:pt>
                <c:pt idx="22">
                  <c:v>1935</c:v>
                </c:pt>
                <c:pt idx="23">
                  <c:v>1936</c:v>
                </c:pt>
                <c:pt idx="24">
                  <c:v>1937</c:v>
                </c:pt>
                <c:pt idx="25">
                  <c:v>1938</c:v>
                </c:pt>
                <c:pt idx="26">
                  <c:v>1939</c:v>
                </c:pt>
                <c:pt idx="27">
                  <c:v>1940</c:v>
                </c:pt>
                <c:pt idx="28">
                  <c:v>1941</c:v>
                </c:pt>
              </c:numCache>
            </c:numRef>
          </c:cat>
          <c:val>
            <c:numRef>
              <c:f>Sheet1!$B$2:$B$30</c:f>
              <c:numCache>
                <c:formatCode>General</c:formatCode>
                <c:ptCount val="29"/>
                <c:pt idx="0">
                  <c:v>2</c:v>
                </c:pt>
                <c:pt idx="1">
                  <c:v>1</c:v>
                </c:pt>
                <c:pt idx="2">
                  <c:v>2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4</c:v>
                </c:pt>
                <c:pt idx="8">
                  <c:v>2</c:v>
                </c:pt>
                <c:pt idx="9">
                  <c:v>2</c:v>
                </c:pt>
                <c:pt idx="10">
                  <c:v>5</c:v>
                </c:pt>
                <c:pt idx="11">
                  <c:v>4</c:v>
                </c:pt>
                <c:pt idx="12">
                  <c:v>3</c:v>
                </c:pt>
                <c:pt idx="13">
                  <c:v>4</c:v>
                </c:pt>
                <c:pt idx="14">
                  <c:v>6</c:v>
                </c:pt>
                <c:pt idx="15">
                  <c:v>6</c:v>
                </c:pt>
                <c:pt idx="16">
                  <c:v>2</c:v>
                </c:pt>
                <c:pt idx="17">
                  <c:v>6</c:v>
                </c:pt>
                <c:pt idx="18">
                  <c:v>8</c:v>
                </c:pt>
                <c:pt idx="19">
                  <c:v>4</c:v>
                </c:pt>
                <c:pt idx="20">
                  <c:v>9</c:v>
                </c:pt>
                <c:pt idx="21">
                  <c:v>11</c:v>
                </c:pt>
                <c:pt idx="22">
                  <c:v>14</c:v>
                </c:pt>
                <c:pt idx="23">
                  <c:v>7</c:v>
                </c:pt>
                <c:pt idx="24">
                  <c:v>7</c:v>
                </c:pt>
                <c:pt idx="25">
                  <c:v>11</c:v>
                </c:pt>
                <c:pt idx="26">
                  <c:v>20</c:v>
                </c:pt>
                <c:pt idx="27">
                  <c:v>23</c:v>
                </c:pt>
                <c:pt idx="28">
                  <c:v>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4135040"/>
        <c:axId val="204140928"/>
      </c:lineChart>
      <c:catAx>
        <c:axId val="2041350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04140928"/>
        <c:crosses val="autoZero"/>
        <c:auto val="1"/>
        <c:lblAlgn val="ctr"/>
        <c:lblOffset val="100"/>
        <c:noMultiLvlLbl val="0"/>
      </c:catAx>
      <c:valAx>
        <c:axId val="2041409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0413504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Number of dissertation defended at Europrean universities </c:v>
                </c:pt>
              </c:strCache>
            </c:strRef>
          </c:tx>
          <c:invertIfNegative val="0"/>
          <c:cat>
            <c:strRef>
              <c:f>Sheet1!$A$2:$A$21</c:f>
              <c:strCache>
                <c:ptCount val="20"/>
                <c:pt idx="0">
                  <c:v>Paris</c:v>
                </c:pt>
                <c:pt idx="1">
                  <c:v>Leipzig</c:v>
                </c:pt>
                <c:pt idx="2">
                  <c:v>Munich</c:v>
                </c:pt>
                <c:pt idx="3">
                  <c:v>Berlin</c:v>
                </c:pt>
                <c:pt idx="4">
                  <c:v>Tubingen</c:v>
                </c:pt>
                <c:pt idx="5">
                  <c:v>Bonn</c:v>
                </c:pt>
                <c:pt idx="6">
                  <c:v>Erlangen</c:v>
                </c:pt>
                <c:pt idx="7">
                  <c:v>Giessen</c:v>
                </c:pt>
                <c:pt idx="8">
                  <c:v>Halle</c:v>
                </c:pt>
                <c:pt idx="9">
                  <c:v>Wien</c:v>
                </c:pt>
                <c:pt idx="10">
                  <c:v>Glasgow</c:v>
                </c:pt>
                <c:pt idx="11">
                  <c:v>Rostock</c:v>
                </c:pt>
                <c:pt idx="12">
                  <c:v>Würzburg</c:v>
                </c:pt>
                <c:pt idx="13">
                  <c:v>Oxford</c:v>
                </c:pt>
                <c:pt idx="14">
                  <c:v>Heidelberg</c:v>
                </c:pt>
                <c:pt idx="15">
                  <c:v>Grenoble</c:v>
                </c:pt>
                <c:pt idx="16">
                  <c:v>Lyon</c:v>
                </c:pt>
                <c:pt idx="17">
                  <c:v>Poitier</c:v>
                </c:pt>
                <c:pt idx="18">
                  <c:v>Lausanne</c:v>
                </c:pt>
                <c:pt idx="19">
                  <c:v>Budapest</c:v>
                </c:pt>
              </c:strCache>
            </c:strRef>
          </c:cat>
          <c:val>
            <c:numRef>
              <c:f>Sheet1!$B$2:$B$21</c:f>
              <c:numCache>
                <c:formatCode>General</c:formatCode>
                <c:ptCount val="20"/>
                <c:pt idx="0">
                  <c:v>15</c:v>
                </c:pt>
                <c:pt idx="1">
                  <c:v>10</c:v>
                </c:pt>
                <c:pt idx="2">
                  <c:v>7</c:v>
                </c:pt>
                <c:pt idx="3">
                  <c:v>4</c:v>
                </c:pt>
                <c:pt idx="4">
                  <c:v>3</c:v>
                </c:pt>
                <c:pt idx="5">
                  <c:v>2</c:v>
                </c:pt>
                <c:pt idx="6">
                  <c:v>2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1</c:v>
                </c:pt>
                <c:pt idx="19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04839936"/>
        <c:axId val="204841728"/>
        <c:axId val="0"/>
      </c:bar3DChart>
      <c:catAx>
        <c:axId val="204839936"/>
        <c:scaling>
          <c:orientation val="minMax"/>
        </c:scaling>
        <c:delete val="0"/>
        <c:axPos val="b"/>
        <c:majorTickMark val="out"/>
        <c:minorTickMark val="none"/>
        <c:tickLblPos val="nextTo"/>
        <c:crossAx val="204841728"/>
        <c:crosses val="autoZero"/>
        <c:auto val="1"/>
        <c:lblAlgn val="ctr"/>
        <c:lblOffset val="100"/>
        <c:noMultiLvlLbl val="0"/>
      </c:catAx>
      <c:valAx>
        <c:axId val="2048417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0483993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C3141C2-B8B1-459A-9F3C-F1A0CCECB3F2}" type="doc">
      <dgm:prSet loTypeId="urn:microsoft.com/office/officeart/2005/8/layout/hierarchy1#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A3EA79D-6E84-4C12-9304-10538FA5B7E8}">
      <dgm:prSet phldrT="[Text]" custT="1"/>
      <dgm:spPr/>
      <dgm:t>
        <a:bodyPr/>
        <a:lstStyle/>
        <a:p>
          <a:r>
            <a:rPr lang="hr-HR" sz="2000" u="sng" dirty="0">
              <a:solidFill>
                <a:schemeClr val="tx1"/>
              </a:solidFill>
            </a:rPr>
            <a:t>Doctoral </a:t>
          </a:r>
          <a:r>
            <a:rPr lang="hr-HR" sz="2000" u="sng" dirty="0" smtClean="0">
              <a:solidFill>
                <a:schemeClr val="tx1"/>
              </a:solidFill>
            </a:rPr>
            <a:t>dissertations </a:t>
          </a:r>
        </a:p>
        <a:p>
          <a:r>
            <a:rPr lang="hr-HR" sz="2000" u="sng" dirty="0" smtClean="0">
              <a:solidFill>
                <a:schemeClr val="tx1"/>
              </a:solidFill>
            </a:rPr>
            <a:t>at </a:t>
          </a:r>
          <a:r>
            <a:rPr lang="hr-HR" sz="2000" u="sng" dirty="0">
              <a:solidFill>
                <a:schemeClr val="tx1"/>
              </a:solidFill>
            </a:rPr>
            <a:t>the University Library</a:t>
          </a:r>
          <a:endParaRPr lang="en-US" sz="2000" u="sng" dirty="0">
            <a:solidFill>
              <a:schemeClr val="tx1"/>
            </a:solidFill>
          </a:endParaRPr>
        </a:p>
      </dgm:t>
    </dgm:pt>
    <dgm:pt modelId="{147CC6BD-DB46-40C8-ADA3-0746E4B599EA}" type="parTrans" cxnId="{F74F5BE1-1E10-42E4-BF50-80195B4B7126}">
      <dgm:prSet/>
      <dgm:spPr/>
      <dgm:t>
        <a:bodyPr/>
        <a:lstStyle/>
        <a:p>
          <a:endParaRPr lang="en-US"/>
        </a:p>
      </dgm:t>
    </dgm:pt>
    <dgm:pt modelId="{D9ED8985-4843-49CD-8AAD-A29A07A821FF}" type="sibTrans" cxnId="{F74F5BE1-1E10-42E4-BF50-80195B4B7126}">
      <dgm:prSet/>
      <dgm:spPr/>
      <dgm:t>
        <a:bodyPr/>
        <a:lstStyle/>
        <a:p>
          <a:endParaRPr lang="en-US"/>
        </a:p>
      </dgm:t>
    </dgm:pt>
    <dgm:pt modelId="{F0CE59B3-9E6E-480F-82C3-8BE2BED8A61C}">
      <dgm:prSet phldrT="[Text]" custT="1"/>
      <dgm:spPr/>
      <dgm:t>
        <a:bodyPr/>
        <a:lstStyle/>
        <a:p>
          <a:r>
            <a:rPr lang="hr-HR" sz="1600" b="1" dirty="0">
              <a:solidFill>
                <a:srgbClr val="FF0000"/>
              </a:solidFill>
            </a:rPr>
            <a:t>C</a:t>
          </a:r>
          <a:r>
            <a:rPr lang="en-US" sz="1600" b="1" dirty="0" err="1">
              <a:solidFill>
                <a:srgbClr val="FF0000"/>
              </a:solidFill>
            </a:rPr>
            <a:t>urrent</a:t>
          </a:r>
          <a:r>
            <a:rPr lang="en-US" sz="1600" b="1" dirty="0">
              <a:solidFill>
                <a:srgbClr val="FF0000"/>
              </a:solidFill>
            </a:rPr>
            <a:t> </a:t>
          </a:r>
          <a:r>
            <a:rPr lang="en-US" sz="1600" dirty="0">
              <a:solidFill>
                <a:srgbClr val="FF0000"/>
              </a:solidFill>
            </a:rPr>
            <a:t>doctoral dissertations, deposited systematically from 2012</a:t>
          </a:r>
        </a:p>
      </dgm:t>
    </dgm:pt>
    <dgm:pt modelId="{1FEEABE2-D268-40AB-8687-AB13FC31C484}" type="parTrans" cxnId="{5370E8F5-3D66-446F-B5DD-3B8D652F920B}">
      <dgm:prSet/>
      <dgm:spPr/>
      <dgm:t>
        <a:bodyPr/>
        <a:lstStyle/>
        <a:p>
          <a:endParaRPr lang="en-US"/>
        </a:p>
      </dgm:t>
    </dgm:pt>
    <dgm:pt modelId="{680D8DE5-189F-4F08-8376-AD095911EE57}" type="sibTrans" cxnId="{5370E8F5-3D66-446F-B5DD-3B8D652F920B}">
      <dgm:prSet/>
      <dgm:spPr/>
      <dgm:t>
        <a:bodyPr/>
        <a:lstStyle/>
        <a:p>
          <a:endParaRPr lang="en-US"/>
        </a:p>
      </dgm:t>
    </dgm:pt>
    <dgm:pt modelId="{7768C854-85B3-4345-9A69-905D1F72B65B}">
      <dgm:prSet phldrT="[Text]" custT="1"/>
      <dgm:spPr/>
      <dgm:t>
        <a:bodyPr/>
        <a:lstStyle/>
        <a:p>
          <a:r>
            <a:rPr lang="hr-HR" sz="1600" b="1" dirty="0"/>
            <a:t>R</a:t>
          </a:r>
          <a:r>
            <a:rPr lang="en-US" sz="1600" b="1" dirty="0" err="1"/>
            <a:t>etrospectively</a:t>
          </a:r>
          <a:r>
            <a:rPr lang="en-US" sz="1600" b="1" dirty="0"/>
            <a:t> </a:t>
          </a:r>
          <a:r>
            <a:rPr lang="hr-HR" sz="1600" dirty="0"/>
            <a:t>digitized dissertations</a:t>
          </a:r>
          <a:endParaRPr lang="en-US" sz="1600" dirty="0"/>
        </a:p>
      </dgm:t>
    </dgm:pt>
    <dgm:pt modelId="{C5AE1B18-4EC9-4034-B941-FF7C4EADDDE2}" type="parTrans" cxnId="{E3182BDA-7AC0-4659-A75B-B4CB30A00B1C}">
      <dgm:prSet/>
      <dgm:spPr/>
      <dgm:t>
        <a:bodyPr/>
        <a:lstStyle/>
        <a:p>
          <a:endParaRPr lang="en-US"/>
        </a:p>
      </dgm:t>
    </dgm:pt>
    <dgm:pt modelId="{64FF6623-8C87-4A71-B58F-682A91B7AD32}" type="sibTrans" cxnId="{E3182BDA-7AC0-4659-A75B-B4CB30A00B1C}">
      <dgm:prSet/>
      <dgm:spPr/>
      <dgm:t>
        <a:bodyPr/>
        <a:lstStyle/>
        <a:p>
          <a:endParaRPr lang="en-US"/>
        </a:p>
      </dgm:t>
    </dgm:pt>
    <dgm:pt modelId="{BE440495-853F-4E31-8BD3-C0D55ADC769E}">
      <dgm:prSet phldrT="[Text]"/>
      <dgm:spPr/>
      <dgm:t>
        <a:bodyPr/>
        <a:lstStyle/>
        <a:p>
          <a:r>
            <a:rPr lang="hr-HR" dirty="0">
              <a:solidFill>
                <a:srgbClr val="FF0000"/>
              </a:solidFill>
            </a:rPr>
            <a:t>Defended at </a:t>
          </a:r>
          <a:r>
            <a:rPr lang="en-US" dirty="0">
              <a:solidFill>
                <a:srgbClr val="FF0000"/>
              </a:solidFill>
            </a:rPr>
            <a:t>University of Belgrade at the beginning of the 20th century</a:t>
          </a:r>
        </a:p>
      </dgm:t>
    </dgm:pt>
    <dgm:pt modelId="{68A1C9BC-07FB-483D-AE39-453A3730AD05}" type="parTrans" cxnId="{051B3CAD-2BB0-43B1-9287-ADC35A8FE670}">
      <dgm:prSet/>
      <dgm:spPr/>
      <dgm:t>
        <a:bodyPr/>
        <a:lstStyle/>
        <a:p>
          <a:endParaRPr lang="en-US"/>
        </a:p>
      </dgm:t>
    </dgm:pt>
    <dgm:pt modelId="{678325C8-91C2-41AB-8459-167B3D8EEBDB}" type="sibTrans" cxnId="{051B3CAD-2BB0-43B1-9287-ADC35A8FE670}">
      <dgm:prSet/>
      <dgm:spPr/>
      <dgm:t>
        <a:bodyPr/>
        <a:lstStyle/>
        <a:p>
          <a:endParaRPr lang="en-US"/>
        </a:p>
      </dgm:t>
    </dgm:pt>
    <dgm:pt modelId="{54C45706-2E5C-4937-BEEB-0488FC0FEB56}">
      <dgm:prSet phldrT="[Text]"/>
      <dgm:spPr/>
      <dgm:t>
        <a:bodyPr/>
        <a:lstStyle/>
        <a:p>
          <a:r>
            <a:rPr lang="hr-HR" dirty="0">
              <a:solidFill>
                <a:srgbClr val="FF0000"/>
              </a:solidFill>
            </a:rPr>
            <a:t>D</a:t>
          </a:r>
          <a:r>
            <a:rPr lang="en-US" dirty="0" err="1">
              <a:solidFill>
                <a:srgbClr val="FF0000"/>
              </a:solidFill>
            </a:rPr>
            <a:t>efended</a:t>
          </a:r>
          <a:r>
            <a:rPr lang="en-US" dirty="0">
              <a:solidFill>
                <a:srgbClr val="FF0000"/>
              </a:solidFill>
            </a:rPr>
            <a:t> by Serbian scientists on the foreign universities </a:t>
          </a:r>
        </a:p>
      </dgm:t>
    </dgm:pt>
    <dgm:pt modelId="{2AEB4AE3-8F35-4B86-B5BC-329B42A26BBD}" type="parTrans" cxnId="{CAA9C453-9F23-44A1-BDA1-909B6BDA0C93}">
      <dgm:prSet/>
      <dgm:spPr/>
      <dgm:t>
        <a:bodyPr/>
        <a:lstStyle/>
        <a:p>
          <a:endParaRPr lang="en-US"/>
        </a:p>
      </dgm:t>
    </dgm:pt>
    <dgm:pt modelId="{5B98C68D-E7E2-4F3C-8E61-A155A629B8D3}" type="sibTrans" cxnId="{CAA9C453-9F23-44A1-BDA1-909B6BDA0C93}">
      <dgm:prSet/>
      <dgm:spPr/>
      <dgm:t>
        <a:bodyPr/>
        <a:lstStyle/>
        <a:p>
          <a:endParaRPr lang="en-US"/>
        </a:p>
      </dgm:t>
    </dgm:pt>
    <dgm:pt modelId="{7EA91F99-38BE-4AA8-8B38-0BC4745A31CF}">
      <dgm:prSet phldrT="[Text]" custT="1"/>
      <dgm:spPr/>
      <dgm:t>
        <a:bodyPr/>
        <a:lstStyle/>
        <a:p>
          <a:r>
            <a:rPr lang="hr-HR" sz="1400" dirty="0"/>
            <a:t>O</a:t>
          </a:r>
          <a:r>
            <a:rPr lang="en-US" sz="1400" dirty="0" err="1"/>
            <a:t>ld</a:t>
          </a:r>
          <a:r>
            <a:rPr lang="en-US" sz="1400" dirty="0"/>
            <a:t> Serbian dissertations</a:t>
          </a:r>
        </a:p>
      </dgm:t>
    </dgm:pt>
    <dgm:pt modelId="{4387B584-1CB5-478F-AB37-2F6C496743FA}" type="sibTrans" cxnId="{76F29B37-EB14-4756-85D0-B87A3F1B6422}">
      <dgm:prSet/>
      <dgm:spPr/>
      <dgm:t>
        <a:bodyPr/>
        <a:lstStyle/>
        <a:p>
          <a:endParaRPr lang="en-US"/>
        </a:p>
      </dgm:t>
    </dgm:pt>
    <dgm:pt modelId="{1179BFDE-343B-4EF5-BF0A-A37E86919D0C}" type="parTrans" cxnId="{76F29B37-EB14-4756-85D0-B87A3F1B6422}">
      <dgm:prSet/>
      <dgm:spPr/>
      <dgm:t>
        <a:bodyPr/>
        <a:lstStyle/>
        <a:p>
          <a:endParaRPr lang="en-US"/>
        </a:p>
      </dgm:t>
    </dgm:pt>
    <dgm:pt modelId="{E4D5C9FC-7DEA-4F30-ABC7-AE24F6E2839D}">
      <dgm:prSet custT="1"/>
      <dgm:spPr/>
      <dgm:t>
        <a:bodyPr/>
        <a:lstStyle/>
        <a:p>
          <a:r>
            <a:rPr lang="hr-HR" sz="1400" dirty="0">
              <a:solidFill>
                <a:srgbClr val="FF0000"/>
              </a:solidFill>
            </a:rPr>
            <a:t>D</a:t>
          </a:r>
          <a:r>
            <a:rPr lang="en-US" sz="1400" dirty="0" err="1">
              <a:solidFill>
                <a:srgbClr val="FF0000"/>
              </a:solidFill>
            </a:rPr>
            <a:t>igitized</a:t>
          </a:r>
          <a:r>
            <a:rPr lang="en-US" sz="1400" dirty="0">
              <a:solidFill>
                <a:srgbClr val="FF0000"/>
              </a:solidFill>
            </a:rPr>
            <a:t> on users' demand</a:t>
          </a:r>
        </a:p>
      </dgm:t>
    </dgm:pt>
    <dgm:pt modelId="{2B93C7B0-B3BF-47F3-A8BF-09CE12FEE175}" type="parTrans" cxnId="{E011260B-8333-412B-A319-CB5BF3273B22}">
      <dgm:prSet/>
      <dgm:spPr/>
      <dgm:t>
        <a:bodyPr/>
        <a:lstStyle/>
        <a:p>
          <a:endParaRPr lang="en-US"/>
        </a:p>
      </dgm:t>
    </dgm:pt>
    <dgm:pt modelId="{BD795E59-3F9C-4AB3-941C-B026E1636383}" type="sibTrans" cxnId="{E011260B-8333-412B-A319-CB5BF3273B22}">
      <dgm:prSet/>
      <dgm:spPr/>
      <dgm:t>
        <a:bodyPr/>
        <a:lstStyle/>
        <a:p>
          <a:endParaRPr lang="en-US"/>
        </a:p>
      </dgm:t>
    </dgm:pt>
    <dgm:pt modelId="{84421BC2-934E-4D94-84EC-B24E58B8F0AA}" type="pres">
      <dgm:prSet presAssocID="{8C3141C2-B8B1-459A-9F3C-F1A0CCECB3F2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0D228BF3-DCF6-4EE0-A689-B671E13893DD}" type="pres">
      <dgm:prSet presAssocID="{DA3EA79D-6E84-4C12-9304-10538FA5B7E8}" presName="hierRoot1" presStyleCnt="0"/>
      <dgm:spPr/>
    </dgm:pt>
    <dgm:pt modelId="{C31B981A-C189-4643-8E46-A8ECF607E556}" type="pres">
      <dgm:prSet presAssocID="{DA3EA79D-6E84-4C12-9304-10538FA5B7E8}" presName="composite" presStyleCnt="0"/>
      <dgm:spPr/>
    </dgm:pt>
    <dgm:pt modelId="{EEFCECA7-153F-4741-873B-9692AE4F392D}" type="pres">
      <dgm:prSet presAssocID="{DA3EA79D-6E84-4C12-9304-10538FA5B7E8}" presName="background" presStyleLbl="node0" presStyleIdx="0" presStyleCnt="1"/>
      <dgm:spPr/>
    </dgm:pt>
    <dgm:pt modelId="{1110CB09-6DD3-42D1-9E84-8154A9423E57}" type="pres">
      <dgm:prSet presAssocID="{DA3EA79D-6E84-4C12-9304-10538FA5B7E8}" presName="text" presStyleLbl="fgAcc0" presStyleIdx="0" presStyleCnt="1" custScaleX="20811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E221DB7-F636-4A8F-A129-BEC76EFB596E}" type="pres">
      <dgm:prSet presAssocID="{DA3EA79D-6E84-4C12-9304-10538FA5B7E8}" presName="hierChild2" presStyleCnt="0"/>
      <dgm:spPr/>
    </dgm:pt>
    <dgm:pt modelId="{039CC777-F3F1-444C-A2F5-33651F0B46E7}" type="pres">
      <dgm:prSet presAssocID="{1FEEABE2-D268-40AB-8687-AB13FC31C484}" presName="Name10" presStyleLbl="parChTrans1D2" presStyleIdx="0" presStyleCnt="2"/>
      <dgm:spPr/>
      <dgm:t>
        <a:bodyPr/>
        <a:lstStyle/>
        <a:p>
          <a:endParaRPr lang="en-US"/>
        </a:p>
      </dgm:t>
    </dgm:pt>
    <dgm:pt modelId="{85F0EB34-84D5-4038-91A6-931AFDBDE94E}" type="pres">
      <dgm:prSet presAssocID="{F0CE59B3-9E6E-480F-82C3-8BE2BED8A61C}" presName="hierRoot2" presStyleCnt="0"/>
      <dgm:spPr/>
    </dgm:pt>
    <dgm:pt modelId="{27AF395E-E067-435B-80FB-30DC01936FB3}" type="pres">
      <dgm:prSet presAssocID="{F0CE59B3-9E6E-480F-82C3-8BE2BED8A61C}" presName="composite2" presStyleCnt="0"/>
      <dgm:spPr/>
    </dgm:pt>
    <dgm:pt modelId="{5B57B961-A98D-49D1-85C7-52134245A867}" type="pres">
      <dgm:prSet presAssocID="{F0CE59B3-9E6E-480F-82C3-8BE2BED8A61C}" presName="background2" presStyleLbl="node2" presStyleIdx="0" presStyleCnt="2"/>
      <dgm:spPr/>
    </dgm:pt>
    <dgm:pt modelId="{303C4B2B-5AC5-4126-B19D-FFD5C8EE3981}" type="pres">
      <dgm:prSet presAssocID="{F0CE59B3-9E6E-480F-82C3-8BE2BED8A61C}" presName="text2" presStyleLbl="fgAcc2" presStyleIdx="0" presStyleCnt="2" custScaleX="22654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D4DC06C-476F-406E-901B-2DF6540E131A}" type="pres">
      <dgm:prSet presAssocID="{F0CE59B3-9E6E-480F-82C3-8BE2BED8A61C}" presName="hierChild3" presStyleCnt="0"/>
      <dgm:spPr/>
    </dgm:pt>
    <dgm:pt modelId="{B73ED79A-0C8B-4C13-94A8-524A6A45757C}" type="pres">
      <dgm:prSet presAssocID="{C5AE1B18-4EC9-4034-B941-FF7C4EADDDE2}" presName="Name10" presStyleLbl="parChTrans1D2" presStyleIdx="1" presStyleCnt="2"/>
      <dgm:spPr/>
      <dgm:t>
        <a:bodyPr/>
        <a:lstStyle/>
        <a:p>
          <a:endParaRPr lang="en-US"/>
        </a:p>
      </dgm:t>
    </dgm:pt>
    <dgm:pt modelId="{7C0354E2-889A-430B-9F88-2D8E29E18DEE}" type="pres">
      <dgm:prSet presAssocID="{7768C854-85B3-4345-9A69-905D1F72B65B}" presName="hierRoot2" presStyleCnt="0"/>
      <dgm:spPr/>
    </dgm:pt>
    <dgm:pt modelId="{7C5D24C8-D1BB-41C2-92EA-3820E90FD2A3}" type="pres">
      <dgm:prSet presAssocID="{7768C854-85B3-4345-9A69-905D1F72B65B}" presName="composite2" presStyleCnt="0"/>
      <dgm:spPr/>
    </dgm:pt>
    <dgm:pt modelId="{07371EA3-0A4F-4F6B-99AE-BC7986A96E64}" type="pres">
      <dgm:prSet presAssocID="{7768C854-85B3-4345-9A69-905D1F72B65B}" presName="background2" presStyleLbl="node2" presStyleIdx="1" presStyleCnt="2"/>
      <dgm:spPr/>
    </dgm:pt>
    <dgm:pt modelId="{D4AD24C5-243F-4CF5-983E-43A69C0B5AC8}" type="pres">
      <dgm:prSet presAssocID="{7768C854-85B3-4345-9A69-905D1F72B65B}" presName="text2" presStyleLbl="fgAcc2" presStyleIdx="1" presStyleCnt="2" custScaleX="23805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49BED8C-FCA0-48B8-A84E-8C0095E29907}" type="pres">
      <dgm:prSet presAssocID="{7768C854-85B3-4345-9A69-905D1F72B65B}" presName="hierChild3" presStyleCnt="0"/>
      <dgm:spPr/>
    </dgm:pt>
    <dgm:pt modelId="{60505DD0-4671-4CA6-8250-6E97A23DEFC1}" type="pres">
      <dgm:prSet presAssocID="{2B93C7B0-B3BF-47F3-A8BF-09CE12FEE175}" presName="Name17" presStyleLbl="parChTrans1D3" presStyleIdx="0" presStyleCnt="2"/>
      <dgm:spPr/>
      <dgm:t>
        <a:bodyPr/>
        <a:lstStyle/>
        <a:p>
          <a:endParaRPr lang="en-US"/>
        </a:p>
      </dgm:t>
    </dgm:pt>
    <dgm:pt modelId="{EF53E782-C061-42B0-83E8-242278ED5E54}" type="pres">
      <dgm:prSet presAssocID="{E4D5C9FC-7DEA-4F30-ABC7-AE24F6E2839D}" presName="hierRoot3" presStyleCnt="0"/>
      <dgm:spPr/>
    </dgm:pt>
    <dgm:pt modelId="{FB74A8E2-5961-493C-953B-D99AF3221695}" type="pres">
      <dgm:prSet presAssocID="{E4D5C9FC-7DEA-4F30-ABC7-AE24F6E2839D}" presName="composite3" presStyleCnt="0"/>
      <dgm:spPr/>
    </dgm:pt>
    <dgm:pt modelId="{39F5FE6B-C01B-48BC-924E-2AF22AB7F3FF}" type="pres">
      <dgm:prSet presAssocID="{E4D5C9FC-7DEA-4F30-ABC7-AE24F6E2839D}" presName="background3" presStyleLbl="node3" presStyleIdx="0" presStyleCnt="2"/>
      <dgm:spPr/>
    </dgm:pt>
    <dgm:pt modelId="{49F2B842-1E29-4803-9C76-7AED171BCACC}" type="pres">
      <dgm:prSet presAssocID="{E4D5C9FC-7DEA-4F30-ABC7-AE24F6E2839D}" presName="text3" presStyleLbl="fgAcc3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38EA176-5F58-44ED-9436-D4C29E78FE13}" type="pres">
      <dgm:prSet presAssocID="{E4D5C9FC-7DEA-4F30-ABC7-AE24F6E2839D}" presName="hierChild4" presStyleCnt="0"/>
      <dgm:spPr/>
    </dgm:pt>
    <dgm:pt modelId="{94C3601A-1026-4B9B-A517-C98ABFF3643F}" type="pres">
      <dgm:prSet presAssocID="{1179BFDE-343B-4EF5-BF0A-A37E86919D0C}" presName="Name17" presStyleLbl="parChTrans1D3" presStyleIdx="1" presStyleCnt="2"/>
      <dgm:spPr/>
      <dgm:t>
        <a:bodyPr/>
        <a:lstStyle/>
        <a:p>
          <a:endParaRPr lang="en-US"/>
        </a:p>
      </dgm:t>
    </dgm:pt>
    <dgm:pt modelId="{2ED39E22-D567-4DB7-8DD0-8463E4BBA917}" type="pres">
      <dgm:prSet presAssocID="{7EA91F99-38BE-4AA8-8B38-0BC4745A31CF}" presName="hierRoot3" presStyleCnt="0"/>
      <dgm:spPr/>
    </dgm:pt>
    <dgm:pt modelId="{EA851FB3-7CBF-4545-9DF4-702478A5E127}" type="pres">
      <dgm:prSet presAssocID="{7EA91F99-38BE-4AA8-8B38-0BC4745A31CF}" presName="composite3" presStyleCnt="0"/>
      <dgm:spPr/>
    </dgm:pt>
    <dgm:pt modelId="{B9787C69-0F40-443D-81C9-C0FC53F37FF4}" type="pres">
      <dgm:prSet presAssocID="{7EA91F99-38BE-4AA8-8B38-0BC4745A31CF}" presName="background3" presStyleLbl="node3" presStyleIdx="1" presStyleCnt="2"/>
      <dgm:spPr/>
    </dgm:pt>
    <dgm:pt modelId="{9CF97D2B-D057-4BAA-94E5-8F674197F3F9}" type="pres">
      <dgm:prSet presAssocID="{7EA91F99-38BE-4AA8-8B38-0BC4745A31CF}" presName="text3" presStyleLbl="fgAcc3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11D4EB1-9C0F-42EB-9DDF-A3C39E225328}" type="pres">
      <dgm:prSet presAssocID="{7EA91F99-38BE-4AA8-8B38-0BC4745A31CF}" presName="hierChild4" presStyleCnt="0"/>
      <dgm:spPr/>
    </dgm:pt>
    <dgm:pt modelId="{71F50E79-9CFD-472E-ABCF-44B77CCC8529}" type="pres">
      <dgm:prSet presAssocID="{68A1C9BC-07FB-483D-AE39-453A3730AD05}" presName="Name23" presStyleLbl="parChTrans1D4" presStyleIdx="0" presStyleCnt="2"/>
      <dgm:spPr/>
      <dgm:t>
        <a:bodyPr/>
        <a:lstStyle/>
        <a:p>
          <a:endParaRPr lang="en-US"/>
        </a:p>
      </dgm:t>
    </dgm:pt>
    <dgm:pt modelId="{BDF0B5A1-7EF3-4777-8D69-BAEB02A40256}" type="pres">
      <dgm:prSet presAssocID="{BE440495-853F-4E31-8BD3-C0D55ADC769E}" presName="hierRoot4" presStyleCnt="0"/>
      <dgm:spPr/>
    </dgm:pt>
    <dgm:pt modelId="{509176AE-5FDE-4E46-8650-0F51E0522FC9}" type="pres">
      <dgm:prSet presAssocID="{BE440495-853F-4E31-8BD3-C0D55ADC769E}" presName="composite4" presStyleCnt="0"/>
      <dgm:spPr/>
    </dgm:pt>
    <dgm:pt modelId="{37228DCB-26DA-483A-8B3F-1FE09BCCD2AD}" type="pres">
      <dgm:prSet presAssocID="{BE440495-853F-4E31-8BD3-C0D55ADC769E}" presName="background4" presStyleLbl="node4" presStyleIdx="0" presStyleCnt="2"/>
      <dgm:spPr/>
    </dgm:pt>
    <dgm:pt modelId="{D8F156C6-72DD-4E9D-8FD2-B75F929CDFAB}" type="pres">
      <dgm:prSet presAssocID="{BE440495-853F-4E31-8BD3-C0D55ADC769E}" presName="text4" presStyleLbl="fgAcc4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4A533B9-9A7F-4ED6-8C11-7F7D28C760B6}" type="pres">
      <dgm:prSet presAssocID="{BE440495-853F-4E31-8BD3-C0D55ADC769E}" presName="hierChild5" presStyleCnt="0"/>
      <dgm:spPr/>
    </dgm:pt>
    <dgm:pt modelId="{01F8D8BB-CCD2-470A-AC9F-81902AB471A0}" type="pres">
      <dgm:prSet presAssocID="{2AEB4AE3-8F35-4B86-B5BC-329B42A26BBD}" presName="Name23" presStyleLbl="parChTrans1D4" presStyleIdx="1" presStyleCnt="2"/>
      <dgm:spPr/>
      <dgm:t>
        <a:bodyPr/>
        <a:lstStyle/>
        <a:p>
          <a:endParaRPr lang="en-US"/>
        </a:p>
      </dgm:t>
    </dgm:pt>
    <dgm:pt modelId="{7F5A57DD-11D3-417B-B639-D8A481B6998C}" type="pres">
      <dgm:prSet presAssocID="{54C45706-2E5C-4937-BEEB-0488FC0FEB56}" presName="hierRoot4" presStyleCnt="0"/>
      <dgm:spPr/>
    </dgm:pt>
    <dgm:pt modelId="{AB2CE774-3309-40BC-A94B-8AC5A6CADDFC}" type="pres">
      <dgm:prSet presAssocID="{54C45706-2E5C-4937-BEEB-0488FC0FEB56}" presName="composite4" presStyleCnt="0"/>
      <dgm:spPr/>
    </dgm:pt>
    <dgm:pt modelId="{4B5DAB80-9129-41A2-A229-6882D2FABB1B}" type="pres">
      <dgm:prSet presAssocID="{54C45706-2E5C-4937-BEEB-0488FC0FEB56}" presName="background4" presStyleLbl="node4" presStyleIdx="1" presStyleCnt="2"/>
      <dgm:spPr/>
    </dgm:pt>
    <dgm:pt modelId="{ECC9D4BE-AD0C-4A52-AF59-0A03D1EDB426}" type="pres">
      <dgm:prSet presAssocID="{54C45706-2E5C-4937-BEEB-0488FC0FEB56}" presName="text4" presStyleLbl="fgAcc4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596C2E5-040F-424C-80FB-CCA46CF09F1D}" type="pres">
      <dgm:prSet presAssocID="{54C45706-2E5C-4937-BEEB-0488FC0FEB56}" presName="hierChild5" presStyleCnt="0"/>
      <dgm:spPr/>
    </dgm:pt>
  </dgm:ptLst>
  <dgm:cxnLst>
    <dgm:cxn modelId="{051B3CAD-2BB0-43B1-9287-ADC35A8FE670}" srcId="{7EA91F99-38BE-4AA8-8B38-0BC4745A31CF}" destId="{BE440495-853F-4E31-8BD3-C0D55ADC769E}" srcOrd="0" destOrd="0" parTransId="{68A1C9BC-07FB-483D-AE39-453A3730AD05}" sibTransId="{678325C8-91C2-41AB-8459-167B3D8EEBDB}"/>
    <dgm:cxn modelId="{DDFC8207-7E39-4930-B028-E4A6935DB979}" type="presOf" srcId="{BE440495-853F-4E31-8BD3-C0D55ADC769E}" destId="{D8F156C6-72DD-4E9D-8FD2-B75F929CDFAB}" srcOrd="0" destOrd="0" presId="urn:microsoft.com/office/officeart/2005/8/layout/hierarchy1#1"/>
    <dgm:cxn modelId="{1FBBA967-AB99-4F2D-9866-95BF1598B0BC}" type="presOf" srcId="{1179BFDE-343B-4EF5-BF0A-A37E86919D0C}" destId="{94C3601A-1026-4B9B-A517-C98ABFF3643F}" srcOrd="0" destOrd="0" presId="urn:microsoft.com/office/officeart/2005/8/layout/hierarchy1#1"/>
    <dgm:cxn modelId="{CAA9C453-9F23-44A1-BDA1-909B6BDA0C93}" srcId="{7EA91F99-38BE-4AA8-8B38-0BC4745A31CF}" destId="{54C45706-2E5C-4937-BEEB-0488FC0FEB56}" srcOrd="1" destOrd="0" parTransId="{2AEB4AE3-8F35-4B86-B5BC-329B42A26BBD}" sibTransId="{5B98C68D-E7E2-4F3C-8E61-A155A629B8D3}"/>
    <dgm:cxn modelId="{065E8BD4-20D1-45A4-9DCF-804D692ACD30}" type="presOf" srcId="{7EA91F99-38BE-4AA8-8B38-0BC4745A31CF}" destId="{9CF97D2B-D057-4BAA-94E5-8F674197F3F9}" srcOrd="0" destOrd="0" presId="urn:microsoft.com/office/officeart/2005/8/layout/hierarchy1#1"/>
    <dgm:cxn modelId="{4AE35E9A-08BF-49D8-B4F6-D7F37E326E67}" type="presOf" srcId="{F0CE59B3-9E6E-480F-82C3-8BE2BED8A61C}" destId="{303C4B2B-5AC5-4126-B19D-FFD5C8EE3981}" srcOrd="0" destOrd="0" presId="urn:microsoft.com/office/officeart/2005/8/layout/hierarchy1#1"/>
    <dgm:cxn modelId="{A1F46553-A41D-434A-96B3-C431E17D73ED}" type="presOf" srcId="{1FEEABE2-D268-40AB-8687-AB13FC31C484}" destId="{039CC777-F3F1-444C-A2F5-33651F0B46E7}" srcOrd="0" destOrd="0" presId="urn:microsoft.com/office/officeart/2005/8/layout/hierarchy1#1"/>
    <dgm:cxn modelId="{76F29B37-EB14-4756-85D0-B87A3F1B6422}" srcId="{7768C854-85B3-4345-9A69-905D1F72B65B}" destId="{7EA91F99-38BE-4AA8-8B38-0BC4745A31CF}" srcOrd="1" destOrd="0" parTransId="{1179BFDE-343B-4EF5-BF0A-A37E86919D0C}" sibTransId="{4387B584-1CB5-478F-AB37-2F6C496743FA}"/>
    <dgm:cxn modelId="{65B3EB43-D6FC-4A72-A415-55950B54A74B}" type="presOf" srcId="{DA3EA79D-6E84-4C12-9304-10538FA5B7E8}" destId="{1110CB09-6DD3-42D1-9E84-8154A9423E57}" srcOrd="0" destOrd="0" presId="urn:microsoft.com/office/officeart/2005/8/layout/hierarchy1#1"/>
    <dgm:cxn modelId="{F74F5BE1-1E10-42E4-BF50-80195B4B7126}" srcId="{8C3141C2-B8B1-459A-9F3C-F1A0CCECB3F2}" destId="{DA3EA79D-6E84-4C12-9304-10538FA5B7E8}" srcOrd="0" destOrd="0" parTransId="{147CC6BD-DB46-40C8-ADA3-0746E4B599EA}" sibTransId="{D9ED8985-4843-49CD-8AAD-A29A07A821FF}"/>
    <dgm:cxn modelId="{F017DFA5-14CC-4072-8964-B555A6B24136}" type="presOf" srcId="{E4D5C9FC-7DEA-4F30-ABC7-AE24F6E2839D}" destId="{49F2B842-1E29-4803-9C76-7AED171BCACC}" srcOrd="0" destOrd="0" presId="urn:microsoft.com/office/officeart/2005/8/layout/hierarchy1#1"/>
    <dgm:cxn modelId="{556D3825-0625-413E-9B47-D60B4E300F43}" type="presOf" srcId="{8C3141C2-B8B1-459A-9F3C-F1A0CCECB3F2}" destId="{84421BC2-934E-4D94-84EC-B24E58B8F0AA}" srcOrd="0" destOrd="0" presId="urn:microsoft.com/office/officeart/2005/8/layout/hierarchy1#1"/>
    <dgm:cxn modelId="{5370E8F5-3D66-446F-B5DD-3B8D652F920B}" srcId="{DA3EA79D-6E84-4C12-9304-10538FA5B7E8}" destId="{F0CE59B3-9E6E-480F-82C3-8BE2BED8A61C}" srcOrd="0" destOrd="0" parTransId="{1FEEABE2-D268-40AB-8687-AB13FC31C484}" sibTransId="{680D8DE5-189F-4F08-8376-AD095911EE57}"/>
    <dgm:cxn modelId="{57ABA6BE-8F91-439D-907F-A6E31615B8EB}" type="presOf" srcId="{2AEB4AE3-8F35-4B86-B5BC-329B42A26BBD}" destId="{01F8D8BB-CCD2-470A-AC9F-81902AB471A0}" srcOrd="0" destOrd="0" presId="urn:microsoft.com/office/officeart/2005/8/layout/hierarchy1#1"/>
    <dgm:cxn modelId="{4CB0D502-9DDB-462A-9DFE-4469F5717CC1}" type="presOf" srcId="{C5AE1B18-4EC9-4034-B941-FF7C4EADDDE2}" destId="{B73ED79A-0C8B-4C13-94A8-524A6A45757C}" srcOrd="0" destOrd="0" presId="urn:microsoft.com/office/officeart/2005/8/layout/hierarchy1#1"/>
    <dgm:cxn modelId="{E3182BDA-7AC0-4659-A75B-B4CB30A00B1C}" srcId="{DA3EA79D-6E84-4C12-9304-10538FA5B7E8}" destId="{7768C854-85B3-4345-9A69-905D1F72B65B}" srcOrd="1" destOrd="0" parTransId="{C5AE1B18-4EC9-4034-B941-FF7C4EADDDE2}" sibTransId="{64FF6623-8C87-4A71-B58F-682A91B7AD32}"/>
    <dgm:cxn modelId="{8FB806F5-4E48-430C-A8FE-6217B05B6000}" type="presOf" srcId="{68A1C9BC-07FB-483D-AE39-453A3730AD05}" destId="{71F50E79-9CFD-472E-ABCF-44B77CCC8529}" srcOrd="0" destOrd="0" presId="urn:microsoft.com/office/officeart/2005/8/layout/hierarchy1#1"/>
    <dgm:cxn modelId="{BE930CDD-B3D4-4067-B8B2-9DD41F29B5AB}" type="presOf" srcId="{7768C854-85B3-4345-9A69-905D1F72B65B}" destId="{D4AD24C5-243F-4CF5-983E-43A69C0B5AC8}" srcOrd="0" destOrd="0" presId="urn:microsoft.com/office/officeart/2005/8/layout/hierarchy1#1"/>
    <dgm:cxn modelId="{E011260B-8333-412B-A319-CB5BF3273B22}" srcId="{7768C854-85B3-4345-9A69-905D1F72B65B}" destId="{E4D5C9FC-7DEA-4F30-ABC7-AE24F6E2839D}" srcOrd="0" destOrd="0" parTransId="{2B93C7B0-B3BF-47F3-A8BF-09CE12FEE175}" sibTransId="{BD795E59-3F9C-4AB3-941C-B026E1636383}"/>
    <dgm:cxn modelId="{4074D9A1-256D-4BF3-A4EB-F23A441B946B}" type="presOf" srcId="{54C45706-2E5C-4937-BEEB-0488FC0FEB56}" destId="{ECC9D4BE-AD0C-4A52-AF59-0A03D1EDB426}" srcOrd="0" destOrd="0" presId="urn:microsoft.com/office/officeart/2005/8/layout/hierarchy1#1"/>
    <dgm:cxn modelId="{7A3F64D5-40FF-4F7D-9ED4-1BBC378BF44C}" type="presOf" srcId="{2B93C7B0-B3BF-47F3-A8BF-09CE12FEE175}" destId="{60505DD0-4671-4CA6-8250-6E97A23DEFC1}" srcOrd="0" destOrd="0" presId="urn:microsoft.com/office/officeart/2005/8/layout/hierarchy1#1"/>
    <dgm:cxn modelId="{B9736734-E8E4-414A-87AE-E84041E51721}" type="presParOf" srcId="{84421BC2-934E-4D94-84EC-B24E58B8F0AA}" destId="{0D228BF3-DCF6-4EE0-A689-B671E13893DD}" srcOrd="0" destOrd="0" presId="urn:microsoft.com/office/officeart/2005/8/layout/hierarchy1#1"/>
    <dgm:cxn modelId="{81FFAE93-E2EC-474C-88C9-D2F93AD231A1}" type="presParOf" srcId="{0D228BF3-DCF6-4EE0-A689-B671E13893DD}" destId="{C31B981A-C189-4643-8E46-A8ECF607E556}" srcOrd="0" destOrd="0" presId="urn:microsoft.com/office/officeart/2005/8/layout/hierarchy1#1"/>
    <dgm:cxn modelId="{31CA5205-EA3B-4F96-BF5C-9A19084E2ABE}" type="presParOf" srcId="{C31B981A-C189-4643-8E46-A8ECF607E556}" destId="{EEFCECA7-153F-4741-873B-9692AE4F392D}" srcOrd="0" destOrd="0" presId="urn:microsoft.com/office/officeart/2005/8/layout/hierarchy1#1"/>
    <dgm:cxn modelId="{11129470-824D-4AE6-B06E-5982A20034CD}" type="presParOf" srcId="{C31B981A-C189-4643-8E46-A8ECF607E556}" destId="{1110CB09-6DD3-42D1-9E84-8154A9423E57}" srcOrd="1" destOrd="0" presId="urn:microsoft.com/office/officeart/2005/8/layout/hierarchy1#1"/>
    <dgm:cxn modelId="{6ACABAC2-C6F9-4872-9449-93AC58AAB217}" type="presParOf" srcId="{0D228BF3-DCF6-4EE0-A689-B671E13893DD}" destId="{0E221DB7-F636-4A8F-A129-BEC76EFB596E}" srcOrd="1" destOrd="0" presId="urn:microsoft.com/office/officeart/2005/8/layout/hierarchy1#1"/>
    <dgm:cxn modelId="{95C59541-A4F7-40B1-A1E7-A5401537CCBC}" type="presParOf" srcId="{0E221DB7-F636-4A8F-A129-BEC76EFB596E}" destId="{039CC777-F3F1-444C-A2F5-33651F0B46E7}" srcOrd="0" destOrd="0" presId="urn:microsoft.com/office/officeart/2005/8/layout/hierarchy1#1"/>
    <dgm:cxn modelId="{0086DCBB-2026-4707-ADAC-D45D4B30DE5E}" type="presParOf" srcId="{0E221DB7-F636-4A8F-A129-BEC76EFB596E}" destId="{85F0EB34-84D5-4038-91A6-931AFDBDE94E}" srcOrd="1" destOrd="0" presId="urn:microsoft.com/office/officeart/2005/8/layout/hierarchy1#1"/>
    <dgm:cxn modelId="{B7CB15EB-01D8-4FA2-BFBE-5F4CC89109F7}" type="presParOf" srcId="{85F0EB34-84D5-4038-91A6-931AFDBDE94E}" destId="{27AF395E-E067-435B-80FB-30DC01936FB3}" srcOrd="0" destOrd="0" presId="urn:microsoft.com/office/officeart/2005/8/layout/hierarchy1#1"/>
    <dgm:cxn modelId="{76F7B971-9A91-4604-B3D2-799D8DFA7607}" type="presParOf" srcId="{27AF395E-E067-435B-80FB-30DC01936FB3}" destId="{5B57B961-A98D-49D1-85C7-52134245A867}" srcOrd="0" destOrd="0" presId="urn:microsoft.com/office/officeart/2005/8/layout/hierarchy1#1"/>
    <dgm:cxn modelId="{43509EB3-D039-4E9C-A6DC-7C511B11004F}" type="presParOf" srcId="{27AF395E-E067-435B-80FB-30DC01936FB3}" destId="{303C4B2B-5AC5-4126-B19D-FFD5C8EE3981}" srcOrd="1" destOrd="0" presId="urn:microsoft.com/office/officeart/2005/8/layout/hierarchy1#1"/>
    <dgm:cxn modelId="{474C9BC4-3347-40CE-AA64-C12C56E0A1C1}" type="presParOf" srcId="{85F0EB34-84D5-4038-91A6-931AFDBDE94E}" destId="{4D4DC06C-476F-406E-901B-2DF6540E131A}" srcOrd="1" destOrd="0" presId="urn:microsoft.com/office/officeart/2005/8/layout/hierarchy1#1"/>
    <dgm:cxn modelId="{D1654657-FA02-4C17-8588-B7F0E42BE951}" type="presParOf" srcId="{0E221DB7-F636-4A8F-A129-BEC76EFB596E}" destId="{B73ED79A-0C8B-4C13-94A8-524A6A45757C}" srcOrd="2" destOrd="0" presId="urn:microsoft.com/office/officeart/2005/8/layout/hierarchy1#1"/>
    <dgm:cxn modelId="{70B0F1C8-6526-469B-8A4C-A20468D3BDF2}" type="presParOf" srcId="{0E221DB7-F636-4A8F-A129-BEC76EFB596E}" destId="{7C0354E2-889A-430B-9F88-2D8E29E18DEE}" srcOrd="3" destOrd="0" presId="urn:microsoft.com/office/officeart/2005/8/layout/hierarchy1#1"/>
    <dgm:cxn modelId="{D56426CC-34F6-4413-82E2-F2A90BE61804}" type="presParOf" srcId="{7C0354E2-889A-430B-9F88-2D8E29E18DEE}" destId="{7C5D24C8-D1BB-41C2-92EA-3820E90FD2A3}" srcOrd="0" destOrd="0" presId="urn:microsoft.com/office/officeart/2005/8/layout/hierarchy1#1"/>
    <dgm:cxn modelId="{CB76212D-4530-42E8-95D0-AAE3760C67EB}" type="presParOf" srcId="{7C5D24C8-D1BB-41C2-92EA-3820E90FD2A3}" destId="{07371EA3-0A4F-4F6B-99AE-BC7986A96E64}" srcOrd="0" destOrd="0" presId="urn:microsoft.com/office/officeart/2005/8/layout/hierarchy1#1"/>
    <dgm:cxn modelId="{D90632DA-4BE1-4448-852D-9E1F9A8865FC}" type="presParOf" srcId="{7C5D24C8-D1BB-41C2-92EA-3820E90FD2A3}" destId="{D4AD24C5-243F-4CF5-983E-43A69C0B5AC8}" srcOrd="1" destOrd="0" presId="urn:microsoft.com/office/officeart/2005/8/layout/hierarchy1#1"/>
    <dgm:cxn modelId="{6AC0F493-C4FE-4399-9234-F92054FAF59C}" type="presParOf" srcId="{7C0354E2-889A-430B-9F88-2D8E29E18DEE}" destId="{049BED8C-FCA0-48B8-A84E-8C0095E29907}" srcOrd="1" destOrd="0" presId="urn:microsoft.com/office/officeart/2005/8/layout/hierarchy1#1"/>
    <dgm:cxn modelId="{865BD8AC-DA4C-469A-BED0-47BD45114196}" type="presParOf" srcId="{049BED8C-FCA0-48B8-A84E-8C0095E29907}" destId="{60505DD0-4671-4CA6-8250-6E97A23DEFC1}" srcOrd="0" destOrd="0" presId="urn:microsoft.com/office/officeart/2005/8/layout/hierarchy1#1"/>
    <dgm:cxn modelId="{3D0B3E35-B122-4939-8A8C-17EF3069E6F1}" type="presParOf" srcId="{049BED8C-FCA0-48B8-A84E-8C0095E29907}" destId="{EF53E782-C061-42B0-83E8-242278ED5E54}" srcOrd="1" destOrd="0" presId="urn:microsoft.com/office/officeart/2005/8/layout/hierarchy1#1"/>
    <dgm:cxn modelId="{750BD534-15EF-45D7-8F3D-F5DA52346218}" type="presParOf" srcId="{EF53E782-C061-42B0-83E8-242278ED5E54}" destId="{FB74A8E2-5961-493C-953B-D99AF3221695}" srcOrd="0" destOrd="0" presId="urn:microsoft.com/office/officeart/2005/8/layout/hierarchy1#1"/>
    <dgm:cxn modelId="{F8A94E69-9269-47EC-960E-FDC3F30C4BE2}" type="presParOf" srcId="{FB74A8E2-5961-493C-953B-D99AF3221695}" destId="{39F5FE6B-C01B-48BC-924E-2AF22AB7F3FF}" srcOrd="0" destOrd="0" presId="urn:microsoft.com/office/officeart/2005/8/layout/hierarchy1#1"/>
    <dgm:cxn modelId="{95A84C67-B00E-473C-80B5-EC010A22B5B7}" type="presParOf" srcId="{FB74A8E2-5961-493C-953B-D99AF3221695}" destId="{49F2B842-1E29-4803-9C76-7AED171BCACC}" srcOrd="1" destOrd="0" presId="urn:microsoft.com/office/officeart/2005/8/layout/hierarchy1#1"/>
    <dgm:cxn modelId="{9C1D5E8F-C02E-4BA7-BCDC-3EE561D0F031}" type="presParOf" srcId="{EF53E782-C061-42B0-83E8-242278ED5E54}" destId="{338EA176-5F58-44ED-9436-D4C29E78FE13}" srcOrd="1" destOrd="0" presId="urn:microsoft.com/office/officeart/2005/8/layout/hierarchy1#1"/>
    <dgm:cxn modelId="{5F78F59A-1F49-4DFB-9F55-CAC7D4A338A1}" type="presParOf" srcId="{049BED8C-FCA0-48B8-A84E-8C0095E29907}" destId="{94C3601A-1026-4B9B-A517-C98ABFF3643F}" srcOrd="2" destOrd="0" presId="urn:microsoft.com/office/officeart/2005/8/layout/hierarchy1#1"/>
    <dgm:cxn modelId="{9E322FD1-BD0B-42C9-BD22-A16F9A867149}" type="presParOf" srcId="{049BED8C-FCA0-48B8-A84E-8C0095E29907}" destId="{2ED39E22-D567-4DB7-8DD0-8463E4BBA917}" srcOrd="3" destOrd="0" presId="urn:microsoft.com/office/officeart/2005/8/layout/hierarchy1#1"/>
    <dgm:cxn modelId="{B098D16F-4E9D-427C-A67F-4DBEED22A82C}" type="presParOf" srcId="{2ED39E22-D567-4DB7-8DD0-8463E4BBA917}" destId="{EA851FB3-7CBF-4545-9DF4-702478A5E127}" srcOrd="0" destOrd="0" presId="urn:microsoft.com/office/officeart/2005/8/layout/hierarchy1#1"/>
    <dgm:cxn modelId="{A4B05A55-6C2C-4799-938B-00F5BDC8C92E}" type="presParOf" srcId="{EA851FB3-7CBF-4545-9DF4-702478A5E127}" destId="{B9787C69-0F40-443D-81C9-C0FC53F37FF4}" srcOrd="0" destOrd="0" presId="urn:microsoft.com/office/officeart/2005/8/layout/hierarchy1#1"/>
    <dgm:cxn modelId="{75810019-E60D-47A3-8B6F-612D47363283}" type="presParOf" srcId="{EA851FB3-7CBF-4545-9DF4-702478A5E127}" destId="{9CF97D2B-D057-4BAA-94E5-8F674197F3F9}" srcOrd="1" destOrd="0" presId="urn:microsoft.com/office/officeart/2005/8/layout/hierarchy1#1"/>
    <dgm:cxn modelId="{181251C0-653D-488F-ACAE-81D3693E256F}" type="presParOf" srcId="{2ED39E22-D567-4DB7-8DD0-8463E4BBA917}" destId="{C11D4EB1-9C0F-42EB-9DDF-A3C39E225328}" srcOrd="1" destOrd="0" presId="urn:microsoft.com/office/officeart/2005/8/layout/hierarchy1#1"/>
    <dgm:cxn modelId="{DB11692E-9DAA-4AD6-9982-546D676C1B13}" type="presParOf" srcId="{C11D4EB1-9C0F-42EB-9DDF-A3C39E225328}" destId="{71F50E79-9CFD-472E-ABCF-44B77CCC8529}" srcOrd="0" destOrd="0" presId="urn:microsoft.com/office/officeart/2005/8/layout/hierarchy1#1"/>
    <dgm:cxn modelId="{317B9893-2F83-453C-96E0-1BC97EA569B4}" type="presParOf" srcId="{C11D4EB1-9C0F-42EB-9DDF-A3C39E225328}" destId="{BDF0B5A1-7EF3-4777-8D69-BAEB02A40256}" srcOrd="1" destOrd="0" presId="urn:microsoft.com/office/officeart/2005/8/layout/hierarchy1#1"/>
    <dgm:cxn modelId="{A04CB739-0712-4027-A29F-D408B56DB9CA}" type="presParOf" srcId="{BDF0B5A1-7EF3-4777-8D69-BAEB02A40256}" destId="{509176AE-5FDE-4E46-8650-0F51E0522FC9}" srcOrd="0" destOrd="0" presId="urn:microsoft.com/office/officeart/2005/8/layout/hierarchy1#1"/>
    <dgm:cxn modelId="{30964D6A-4EA6-4E20-8366-9CF171E67A37}" type="presParOf" srcId="{509176AE-5FDE-4E46-8650-0F51E0522FC9}" destId="{37228DCB-26DA-483A-8B3F-1FE09BCCD2AD}" srcOrd="0" destOrd="0" presId="urn:microsoft.com/office/officeart/2005/8/layout/hierarchy1#1"/>
    <dgm:cxn modelId="{07E12868-FD42-4D34-A44C-4334CFE59CE2}" type="presParOf" srcId="{509176AE-5FDE-4E46-8650-0F51E0522FC9}" destId="{D8F156C6-72DD-4E9D-8FD2-B75F929CDFAB}" srcOrd="1" destOrd="0" presId="urn:microsoft.com/office/officeart/2005/8/layout/hierarchy1#1"/>
    <dgm:cxn modelId="{8046E93B-EB67-46A3-A32F-6C21C7629403}" type="presParOf" srcId="{BDF0B5A1-7EF3-4777-8D69-BAEB02A40256}" destId="{74A533B9-9A7F-4ED6-8C11-7F7D28C760B6}" srcOrd="1" destOrd="0" presId="urn:microsoft.com/office/officeart/2005/8/layout/hierarchy1#1"/>
    <dgm:cxn modelId="{F60321A4-34DE-4795-8213-F2FA79E1D826}" type="presParOf" srcId="{C11D4EB1-9C0F-42EB-9DDF-A3C39E225328}" destId="{01F8D8BB-CCD2-470A-AC9F-81902AB471A0}" srcOrd="2" destOrd="0" presId="urn:microsoft.com/office/officeart/2005/8/layout/hierarchy1#1"/>
    <dgm:cxn modelId="{B8F147CD-8037-4227-A436-E2ADC243C943}" type="presParOf" srcId="{C11D4EB1-9C0F-42EB-9DDF-A3C39E225328}" destId="{7F5A57DD-11D3-417B-B639-D8A481B6998C}" srcOrd="3" destOrd="0" presId="urn:microsoft.com/office/officeart/2005/8/layout/hierarchy1#1"/>
    <dgm:cxn modelId="{B85FBEFF-9F55-41A8-9A0D-4222966FFAAB}" type="presParOf" srcId="{7F5A57DD-11D3-417B-B639-D8A481B6998C}" destId="{AB2CE774-3309-40BC-A94B-8AC5A6CADDFC}" srcOrd="0" destOrd="0" presId="urn:microsoft.com/office/officeart/2005/8/layout/hierarchy1#1"/>
    <dgm:cxn modelId="{ADE8D41E-D8B2-4738-AEAB-0A775A27632F}" type="presParOf" srcId="{AB2CE774-3309-40BC-A94B-8AC5A6CADDFC}" destId="{4B5DAB80-9129-41A2-A229-6882D2FABB1B}" srcOrd="0" destOrd="0" presId="urn:microsoft.com/office/officeart/2005/8/layout/hierarchy1#1"/>
    <dgm:cxn modelId="{F8431D0A-A62F-498E-BAB2-C1116112613F}" type="presParOf" srcId="{AB2CE774-3309-40BC-A94B-8AC5A6CADDFC}" destId="{ECC9D4BE-AD0C-4A52-AF59-0A03D1EDB426}" srcOrd="1" destOrd="0" presId="urn:microsoft.com/office/officeart/2005/8/layout/hierarchy1#1"/>
    <dgm:cxn modelId="{33E0FCC0-6B27-4E65-858B-3627F9F5AFD0}" type="presParOf" srcId="{7F5A57DD-11D3-417B-B639-D8A481B6998C}" destId="{D596C2E5-040F-424C-80FB-CCA46CF09F1D}" srcOrd="1" destOrd="0" presId="urn:microsoft.com/office/officeart/2005/8/layout/hierarchy1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F8D8BB-CCD2-470A-AC9F-81902AB471A0}">
      <dsp:nvSpPr>
        <dsp:cNvPr id="0" name=""/>
        <dsp:cNvSpPr/>
      </dsp:nvSpPr>
      <dsp:spPr>
        <a:xfrm>
          <a:off x="6486686" y="3738500"/>
          <a:ext cx="918612" cy="4371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7922"/>
              </a:lnTo>
              <a:lnTo>
                <a:pt x="918612" y="297922"/>
              </a:lnTo>
              <a:lnTo>
                <a:pt x="918612" y="43717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F50E79-9CFD-472E-ABCF-44B77CCC8529}">
      <dsp:nvSpPr>
        <dsp:cNvPr id="0" name=""/>
        <dsp:cNvSpPr/>
      </dsp:nvSpPr>
      <dsp:spPr>
        <a:xfrm>
          <a:off x="5568074" y="3738500"/>
          <a:ext cx="918612" cy="437175"/>
        </a:xfrm>
        <a:custGeom>
          <a:avLst/>
          <a:gdLst/>
          <a:ahLst/>
          <a:cxnLst/>
          <a:rect l="0" t="0" r="0" b="0"/>
          <a:pathLst>
            <a:path>
              <a:moveTo>
                <a:pt x="918612" y="0"/>
              </a:moveTo>
              <a:lnTo>
                <a:pt x="918612" y="297922"/>
              </a:lnTo>
              <a:lnTo>
                <a:pt x="0" y="297922"/>
              </a:lnTo>
              <a:lnTo>
                <a:pt x="0" y="43717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C3601A-1026-4B9B-A517-C98ABFF3643F}">
      <dsp:nvSpPr>
        <dsp:cNvPr id="0" name=""/>
        <dsp:cNvSpPr/>
      </dsp:nvSpPr>
      <dsp:spPr>
        <a:xfrm>
          <a:off x="5568074" y="2346802"/>
          <a:ext cx="918612" cy="4371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7922"/>
              </a:lnTo>
              <a:lnTo>
                <a:pt x="918612" y="297922"/>
              </a:lnTo>
              <a:lnTo>
                <a:pt x="918612" y="43717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505DD0-4671-4CA6-8250-6E97A23DEFC1}">
      <dsp:nvSpPr>
        <dsp:cNvPr id="0" name=""/>
        <dsp:cNvSpPr/>
      </dsp:nvSpPr>
      <dsp:spPr>
        <a:xfrm>
          <a:off x="4649461" y="2346802"/>
          <a:ext cx="918612" cy="437175"/>
        </a:xfrm>
        <a:custGeom>
          <a:avLst/>
          <a:gdLst/>
          <a:ahLst/>
          <a:cxnLst/>
          <a:rect l="0" t="0" r="0" b="0"/>
          <a:pathLst>
            <a:path>
              <a:moveTo>
                <a:pt x="918612" y="0"/>
              </a:moveTo>
              <a:lnTo>
                <a:pt x="918612" y="297922"/>
              </a:lnTo>
              <a:lnTo>
                <a:pt x="0" y="297922"/>
              </a:lnTo>
              <a:lnTo>
                <a:pt x="0" y="43717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3ED79A-0C8B-4C13-94A8-524A6A45757C}">
      <dsp:nvSpPr>
        <dsp:cNvPr id="0" name=""/>
        <dsp:cNvSpPr/>
      </dsp:nvSpPr>
      <dsp:spPr>
        <a:xfrm>
          <a:off x="3698329" y="955105"/>
          <a:ext cx="1869744" cy="4371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7922"/>
              </a:lnTo>
              <a:lnTo>
                <a:pt x="1869744" y="297922"/>
              </a:lnTo>
              <a:lnTo>
                <a:pt x="1869744" y="43717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9CC777-F3F1-444C-A2F5-33651F0B46E7}">
      <dsp:nvSpPr>
        <dsp:cNvPr id="0" name=""/>
        <dsp:cNvSpPr/>
      </dsp:nvSpPr>
      <dsp:spPr>
        <a:xfrm>
          <a:off x="1742084" y="955105"/>
          <a:ext cx="1956245" cy="437175"/>
        </a:xfrm>
        <a:custGeom>
          <a:avLst/>
          <a:gdLst/>
          <a:ahLst/>
          <a:cxnLst/>
          <a:rect l="0" t="0" r="0" b="0"/>
          <a:pathLst>
            <a:path>
              <a:moveTo>
                <a:pt x="1956245" y="0"/>
              </a:moveTo>
              <a:lnTo>
                <a:pt x="1956245" y="297922"/>
              </a:lnTo>
              <a:lnTo>
                <a:pt x="0" y="297922"/>
              </a:lnTo>
              <a:lnTo>
                <a:pt x="0" y="43717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FCECA7-153F-4741-873B-9692AE4F392D}">
      <dsp:nvSpPr>
        <dsp:cNvPr id="0" name=""/>
        <dsp:cNvSpPr/>
      </dsp:nvSpPr>
      <dsp:spPr>
        <a:xfrm>
          <a:off x="2134131" y="583"/>
          <a:ext cx="3128396" cy="9545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10CB09-6DD3-42D1-9E84-8154A9423E57}">
      <dsp:nvSpPr>
        <dsp:cNvPr id="0" name=""/>
        <dsp:cNvSpPr/>
      </dsp:nvSpPr>
      <dsp:spPr>
        <a:xfrm>
          <a:off x="2301152" y="159252"/>
          <a:ext cx="3128396" cy="9545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u="sng" kern="1200" dirty="0">
              <a:solidFill>
                <a:schemeClr val="tx1"/>
              </a:solidFill>
            </a:rPr>
            <a:t>Doctoral </a:t>
          </a:r>
          <a:r>
            <a:rPr lang="hr-HR" sz="2000" u="sng" kern="1200" dirty="0" smtClean="0">
              <a:solidFill>
                <a:schemeClr val="tx1"/>
              </a:solidFill>
            </a:rPr>
            <a:t>dissertations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u="sng" kern="1200" dirty="0" smtClean="0">
              <a:solidFill>
                <a:schemeClr val="tx1"/>
              </a:solidFill>
            </a:rPr>
            <a:t>at </a:t>
          </a:r>
          <a:r>
            <a:rPr lang="hr-HR" sz="2000" u="sng" kern="1200" dirty="0">
              <a:solidFill>
                <a:schemeClr val="tx1"/>
              </a:solidFill>
            </a:rPr>
            <a:t>the University Library</a:t>
          </a:r>
          <a:endParaRPr lang="en-US" sz="2000" u="sng" kern="1200" dirty="0">
            <a:solidFill>
              <a:schemeClr val="tx1"/>
            </a:solidFill>
          </a:endParaRPr>
        </a:p>
      </dsp:txBody>
      <dsp:txXfrm>
        <a:off x="2329109" y="187209"/>
        <a:ext cx="3072482" cy="898607"/>
      </dsp:txXfrm>
    </dsp:sp>
    <dsp:sp modelId="{5B57B961-A98D-49D1-85C7-52134245A867}">
      <dsp:nvSpPr>
        <dsp:cNvPr id="0" name=""/>
        <dsp:cNvSpPr/>
      </dsp:nvSpPr>
      <dsp:spPr>
        <a:xfrm>
          <a:off x="39360" y="1392281"/>
          <a:ext cx="3405447" cy="9545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3C4B2B-5AC5-4126-B19D-FFD5C8EE3981}">
      <dsp:nvSpPr>
        <dsp:cNvPr id="0" name=""/>
        <dsp:cNvSpPr/>
      </dsp:nvSpPr>
      <dsp:spPr>
        <a:xfrm>
          <a:off x="206381" y="1550950"/>
          <a:ext cx="3405447" cy="9545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600" b="1" kern="1200" dirty="0">
              <a:solidFill>
                <a:srgbClr val="FF0000"/>
              </a:solidFill>
            </a:rPr>
            <a:t>C</a:t>
          </a:r>
          <a:r>
            <a:rPr lang="en-US" sz="1600" b="1" kern="1200" dirty="0" err="1">
              <a:solidFill>
                <a:srgbClr val="FF0000"/>
              </a:solidFill>
            </a:rPr>
            <a:t>urrent</a:t>
          </a:r>
          <a:r>
            <a:rPr lang="en-US" sz="1600" b="1" kern="1200" dirty="0">
              <a:solidFill>
                <a:srgbClr val="FF0000"/>
              </a:solidFill>
            </a:rPr>
            <a:t> </a:t>
          </a:r>
          <a:r>
            <a:rPr lang="en-US" sz="1600" kern="1200" dirty="0">
              <a:solidFill>
                <a:srgbClr val="FF0000"/>
              </a:solidFill>
            </a:rPr>
            <a:t>doctoral dissertations, deposited systematically from 2012</a:t>
          </a:r>
        </a:p>
      </dsp:txBody>
      <dsp:txXfrm>
        <a:off x="234338" y="1578907"/>
        <a:ext cx="3349533" cy="898607"/>
      </dsp:txXfrm>
    </dsp:sp>
    <dsp:sp modelId="{07371EA3-0A4F-4F6B-99AE-BC7986A96E64}">
      <dsp:nvSpPr>
        <dsp:cNvPr id="0" name=""/>
        <dsp:cNvSpPr/>
      </dsp:nvSpPr>
      <dsp:spPr>
        <a:xfrm>
          <a:off x="3778849" y="1392281"/>
          <a:ext cx="3578449" cy="9545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AD24C5-243F-4CF5-983E-43A69C0B5AC8}">
      <dsp:nvSpPr>
        <dsp:cNvPr id="0" name=""/>
        <dsp:cNvSpPr/>
      </dsp:nvSpPr>
      <dsp:spPr>
        <a:xfrm>
          <a:off x="3945869" y="1550950"/>
          <a:ext cx="3578449" cy="9545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600" b="1" kern="1200" dirty="0"/>
            <a:t>R</a:t>
          </a:r>
          <a:r>
            <a:rPr lang="en-US" sz="1600" b="1" kern="1200" dirty="0" err="1"/>
            <a:t>etrospectively</a:t>
          </a:r>
          <a:r>
            <a:rPr lang="en-US" sz="1600" b="1" kern="1200" dirty="0"/>
            <a:t> </a:t>
          </a:r>
          <a:r>
            <a:rPr lang="hr-HR" sz="1600" kern="1200" dirty="0"/>
            <a:t>digitized dissertations</a:t>
          </a:r>
          <a:endParaRPr lang="en-US" sz="1600" kern="1200" dirty="0"/>
        </a:p>
      </dsp:txBody>
      <dsp:txXfrm>
        <a:off x="3973826" y="1578907"/>
        <a:ext cx="3522535" cy="898607"/>
      </dsp:txXfrm>
    </dsp:sp>
    <dsp:sp modelId="{39F5FE6B-C01B-48BC-924E-2AF22AB7F3FF}">
      <dsp:nvSpPr>
        <dsp:cNvPr id="0" name=""/>
        <dsp:cNvSpPr/>
      </dsp:nvSpPr>
      <dsp:spPr>
        <a:xfrm>
          <a:off x="3897869" y="2783978"/>
          <a:ext cx="1503183" cy="9545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F2B842-1E29-4803-9C76-7AED171BCACC}">
      <dsp:nvSpPr>
        <dsp:cNvPr id="0" name=""/>
        <dsp:cNvSpPr/>
      </dsp:nvSpPr>
      <dsp:spPr>
        <a:xfrm>
          <a:off x="4064890" y="2942648"/>
          <a:ext cx="1503183" cy="9545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400" kern="1200" dirty="0">
              <a:solidFill>
                <a:srgbClr val="FF0000"/>
              </a:solidFill>
            </a:rPr>
            <a:t>D</a:t>
          </a:r>
          <a:r>
            <a:rPr lang="en-US" sz="1400" kern="1200" dirty="0" err="1">
              <a:solidFill>
                <a:srgbClr val="FF0000"/>
              </a:solidFill>
            </a:rPr>
            <a:t>igitized</a:t>
          </a:r>
          <a:r>
            <a:rPr lang="en-US" sz="1400" kern="1200" dirty="0">
              <a:solidFill>
                <a:srgbClr val="FF0000"/>
              </a:solidFill>
            </a:rPr>
            <a:t> on users' demand</a:t>
          </a:r>
        </a:p>
      </dsp:txBody>
      <dsp:txXfrm>
        <a:off x="4092847" y="2970605"/>
        <a:ext cx="1447269" cy="898607"/>
      </dsp:txXfrm>
    </dsp:sp>
    <dsp:sp modelId="{B9787C69-0F40-443D-81C9-C0FC53F37FF4}">
      <dsp:nvSpPr>
        <dsp:cNvPr id="0" name=""/>
        <dsp:cNvSpPr/>
      </dsp:nvSpPr>
      <dsp:spPr>
        <a:xfrm>
          <a:off x="5735094" y="2783978"/>
          <a:ext cx="1503183" cy="9545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F97D2B-D057-4BAA-94E5-8F674197F3F9}">
      <dsp:nvSpPr>
        <dsp:cNvPr id="0" name=""/>
        <dsp:cNvSpPr/>
      </dsp:nvSpPr>
      <dsp:spPr>
        <a:xfrm>
          <a:off x="5902115" y="2942648"/>
          <a:ext cx="1503183" cy="9545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400" kern="1200" dirty="0"/>
            <a:t>O</a:t>
          </a:r>
          <a:r>
            <a:rPr lang="en-US" sz="1400" kern="1200" dirty="0" err="1"/>
            <a:t>ld</a:t>
          </a:r>
          <a:r>
            <a:rPr lang="en-US" sz="1400" kern="1200" dirty="0"/>
            <a:t> Serbian dissertations</a:t>
          </a:r>
        </a:p>
      </dsp:txBody>
      <dsp:txXfrm>
        <a:off x="5930072" y="2970605"/>
        <a:ext cx="1447269" cy="898607"/>
      </dsp:txXfrm>
    </dsp:sp>
    <dsp:sp modelId="{37228DCB-26DA-483A-8B3F-1FE09BCCD2AD}">
      <dsp:nvSpPr>
        <dsp:cNvPr id="0" name=""/>
        <dsp:cNvSpPr/>
      </dsp:nvSpPr>
      <dsp:spPr>
        <a:xfrm>
          <a:off x="4816482" y="4175676"/>
          <a:ext cx="1503183" cy="9545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F156C6-72DD-4E9D-8FD2-B75F929CDFAB}">
      <dsp:nvSpPr>
        <dsp:cNvPr id="0" name=""/>
        <dsp:cNvSpPr/>
      </dsp:nvSpPr>
      <dsp:spPr>
        <a:xfrm>
          <a:off x="4983502" y="4334345"/>
          <a:ext cx="1503183" cy="9545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100" kern="1200" dirty="0">
              <a:solidFill>
                <a:srgbClr val="FF0000"/>
              </a:solidFill>
            </a:rPr>
            <a:t>Defended at </a:t>
          </a:r>
          <a:r>
            <a:rPr lang="en-US" sz="1100" kern="1200" dirty="0">
              <a:solidFill>
                <a:srgbClr val="FF0000"/>
              </a:solidFill>
            </a:rPr>
            <a:t>University of Belgrade at the beginning of the 20th century</a:t>
          </a:r>
        </a:p>
      </dsp:txBody>
      <dsp:txXfrm>
        <a:off x="5011459" y="4362302"/>
        <a:ext cx="1447269" cy="898607"/>
      </dsp:txXfrm>
    </dsp:sp>
    <dsp:sp modelId="{4B5DAB80-9129-41A2-A229-6882D2FABB1B}">
      <dsp:nvSpPr>
        <dsp:cNvPr id="0" name=""/>
        <dsp:cNvSpPr/>
      </dsp:nvSpPr>
      <dsp:spPr>
        <a:xfrm>
          <a:off x="6653706" y="4175676"/>
          <a:ext cx="1503183" cy="9545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C9D4BE-AD0C-4A52-AF59-0A03D1EDB426}">
      <dsp:nvSpPr>
        <dsp:cNvPr id="0" name=""/>
        <dsp:cNvSpPr/>
      </dsp:nvSpPr>
      <dsp:spPr>
        <a:xfrm>
          <a:off x="6820727" y="4334345"/>
          <a:ext cx="1503183" cy="9545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100" kern="1200" dirty="0">
              <a:solidFill>
                <a:srgbClr val="FF0000"/>
              </a:solidFill>
            </a:rPr>
            <a:t>D</a:t>
          </a:r>
          <a:r>
            <a:rPr lang="en-US" sz="1100" kern="1200" dirty="0" err="1">
              <a:solidFill>
                <a:srgbClr val="FF0000"/>
              </a:solidFill>
            </a:rPr>
            <a:t>efended</a:t>
          </a:r>
          <a:r>
            <a:rPr lang="en-US" sz="1100" kern="1200" dirty="0">
              <a:solidFill>
                <a:srgbClr val="FF0000"/>
              </a:solidFill>
            </a:rPr>
            <a:t> by Serbian scientists on the foreign universities </a:t>
          </a:r>
        </a:p>
      </dsp:txBody>
      <dsp:txXfrm>
        <a:off x="6848684" y="4362302"/>
        <a:ext cx="1447269" cy="8986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#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begPts" val="bCtr"/>
                    <dgm:param type="bendPt" val="end"/>
                    <dgm:param type="connRout" val="bend"/>
                    <dgm:param type="dim" val="1D"/>
                    <dgm:param type="dstNode" val="background2"/>
                    <dgm:param type="endPts" val="tCtr"/>
                    <dgm:param type="endSty" val="noArr"/>
                    <dgm:param type="srcNode" val="background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begPts" val="bCtr"/>
                            <dgm:param type="bendPt" val="end"/>
                            <dgm:param type="connRout" val="bend"/>
                            <dgm:param type="dim" val="1D"/>
                            <dgm:param type="dstNode" val="background3"/>
                            <dgm:param type="endPts" val="tCtr"/>
                            <dgm:param type="endSty" val="noArr"/>
                            <dgm:param type="srcNode" val="background2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begPts" val="bCtr"/>
                                        <dgm:param type="bendPt" val="end"/>
                                        <dgm:param type="connRout" val="bend"/>
                                        <dgm:param type="dim" val="1D"/>
                                        <dgm:param type="dstNode" val="background4"/>
                                        <dgm:param type="endPts" val="tCtr"/>
                                        <dgm:param type="endSty" val="noArr"/>
                                        <dgm:param type="srcNode" val="background3"/>
                                      </dgm:alg>
                                    </dgm:if>
                                    <dgm:else name="Name26">
                                      <dgm:alg type="conn">
                                        <dgm:param type="begPts" val="bCtr"/>
                                        <dgm:param type="bendPt" val="end"/>
                                        <dgm:param type="connRout" val="bend"/>
                                        <dgm:param type="dim" val="1D"/>
                                        <dgm:param type="dstNode" val="background4"/>
                                        <dgm:param type="endPts" val="tCtr"/>
                                        <dgm:param type="endSty" val="noArr"/>
                                        <dgm:param type="src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C312C4-3294-4090-B264-958D1D3DB317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96725D-4BA3-4347-9F7D-80FCBF697E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6633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A1BDA-A683-406B-93ED-BC07928A98AD}" type="datetime1">
              <a:rPr lang="en-US" smtClean="0"/>
              <a:t>9/8/2022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25th International Symposium on Electronic Theses and Dissertations – ETD 2022, Novi Sad, Serbia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AFA5C-F3CE-4CAA-BAB9-E39F9B70D5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B3264-4726-4281-9C96-E17180A1B61F}" type="datetime1">
              <a:rPr lang="en-US" smtClean="0"/>
              <a:t>9/8/2022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25th International Symposium on Electronic Theses and Dissertations – ETD 2022, Novi Sad, Serbia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AFA5C-F3CE-4CAA-BAB9-E39F9B70D5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C113B-E5F2-4FF7-84F5-CFCDE8421E39}" type="datetime1">
              <a:rPr lang="en-US" smtClean="0"/>
              <a:t>9/8/2022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25th International Symposium on Electronic Theses and Dissertations – ETD 2022, Novi Sad, Serbia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AFA5C-F3CE-4CAA-BAB9-E39F9B70D5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E5F43-46B3-44CC-A978-A8EBB7AD159F}" type="datetime1">
              <a:rPr lang="en-US" smtClean="0"/>
              <a:t>9/8/2022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25th International Symposium on Electronic Theses and Dissertations – ETD 2022, Novi Sad, Serbia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AFA5C-F3CE-4CAA-BAB9-E39F9B70D52F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logo-univerzitetska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" y="1"/>
            <a:ext cx="827583" cy="795443"/>
          </a:xfrm>
          <a:prstGeom prst="rect">
            <a:avLst/>
          </a:prstGeom>
        </p:spPr>
      </p:pic>
      <p:pic>
        <p:nvPicPr>
          <p:cNvPr id="8" name="Picture 7" descr="images.png"/>
          <p:cNvPicPr>
            <a:picLocks noChangeAspect="1"/>
          </p:cNvPicPr>
          <p:nvPr userDrawn="1"/>
        </p:nvPicPr>
        <p:blipFill>
          <a:blip r:embed="rId3" cstate="print"/>
          <a:srcRect l="25324" t="3478" r="20837" b="20923"/>
          <a:stretch>
            <a:fillRect/>
          </a:stretch>
        </p:blipFill>
        <p:spPr>
          <a:xfrm>
            <a:off x="7668344" y="0"/>
            <a:ext cx="1475656" cy="79931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32532-9EE9-447B-B09C-4AF2F2BD7C6D}" type="datetime1">
              <a:rPr lang="en-US" smtClean="0"/>
              <a:t>9/8/2022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25th International Symposium on Electronic Theses and Dissertations – ETD 2022, Novi Sad, Serbia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AFA5C-F3CE-4CAA-BAB9-E39F9B70D5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FD2A8-1911-4CA8-AF52-5F3746D5AE11}" type="datetime1">
              <a:rPr lang="en-US" smtClean="0"/>
              <a:t>9/8/2022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25th International Symposium on Electronic Theses and Dissertations – ETD 2022, Novi Sad, Serbia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AFA5C-F3CE-4CAA-BAB9-E39F9B70D5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0C8D9-685C-42FC-89EE-A6539FBF3C8D}" type="datetime1">
              <a:rPr lang="en-US" smtClean="0"/>
              <a:t>9/8/2022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25th International Symposium on Electronic Theses and Dissertations – ETD 2022, Novi Sad, Serbia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AFA5C-F3CE-4CAA-BAB9-E39F9B70D5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47D0C-250D-4FAA-A6FD-3F94BE5B537A}" type="datetime1">
              <a:rPr lang="en-US" smtClean="0"/>
              <a:t>9/8/2022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25th International Symposium on Electronic Theses and Dissertations – ETD 2022, Novi Sad, Serbia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AFA5C-F3CE-4CAA-BAB9-E39F9B70D5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95DCE-E4D9-4DE9-97DE-2669EE14F29D}" type="datetime1">
              <a:rPr lang="en-US" smtClean="0"/>
              <a:t>9/8/2022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25th International Symposium on Electronic Theses and Dissertations – ETD 2022, Novi Sad, Serbia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AFA5C-F3CE-4CAA-BAB9-E39F9B70D5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C8E50-0587-4F34-9CE4-ED60553B5E70}" type="datetime1">
              <a:rPr lang="en-US" smtClean="0"/>
              <a:t>9/8/2022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25th International Symposium on Electronic Theses and Dissertations – ETD 2022, Novi Sad, Serbia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AFA5C-F3CE-4CAA-BAB9-E39F9B70D5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3BD40-93AE-46A8-84F9-8ED4985E70DE}" type="datetime1">
              <a:rPr lang="en-US" smtClean="0"/>
              <a:t>9/8/2022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25th International Symposium on Electronic Theses and Dissertations – ETD 2022, Novi Sad, Serbia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AFA5C-F3CE-4CAA-BAB9-E39F9B70D5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CCFFE1-AC63-4DA2-BEA0-3996B965A071}" type="datetime1">
              <a:rPr lang="en-US" smtClean="0"/>
              <a:t>9/8/2022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25th International Symposium on Electronic Theses and Dissertations – ETD 2022, Novi Sad, Serbia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BAFA5C-F3CE-4CAA-BAB9-E39F9B70D52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inoteze.unilib.rs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mailto:brzulovic@unilib.rs" TargetMode="External"/><Relationship Id="rId2" Type="http://schemas.openxmlformats.org/officeDocument/2006/relationships/hyperlink" Target="mailto:Stolic@unilib.r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0808"/>
            <a:ext cx="7772400" cy="2160239"/>
          </a:xfrm>
        </p:spPr>
        <p:txBody>
          <a:bodyPr>
            <a:noAutofit/>
          </a:bodyPr>
          <a:lstStyle/>
          <a:p>
            <a:r>
              <a:rPr lang="en-US" sz="3000" b="1" dirty="0">
                <a:solidFill>
                  <a:srgbClr val="8E0000"/>
                </a:solidFill>
              </a:rPr>
              <a:t>The challenges of </a:t>
            </a:r>
            <a:r>
              <a:rPr lang="hr-HR" sz="3000" b="1" dirty="0" smtClean="0">
                <a:solidFill>
                  <a:srgbClr val="8E0000"/>
                </a:solidFill>
              </a:rPr>
              <a:t>the </a:t>
            </a:r>
            <a:r>
              <a:rPr lang="en-US" sz="3000" b="1" dirty="0" smtClean="0">
                <a:solidFill>
                  <a:srgbClr val="8E0000"/>
                </a:solidFill>
              </a:rPr>
              <a:t>current </a:t>
            </a:r>
            <a:r>
              <a:rPr lang="en-US" sz="3000" b="1" dirty="0">
                <a:solidFill>
                  <a:srgbClr val="8E0000"/>
                </a:solidFill>
              </a:rPr>
              <a:t>and retrospective digital archiving of doctoral dissertations: towards integration of several university collections at the University Library “</a:t>
            </a:r>
            <a:r>
              <a:rPr lang="en-US" sz="3000" b="1" dirty="0" err="1">
                <a:solidFill>
                  <a:srgbClr val="8E0000"/>
                </a:solidFill>
              </a:rPr>
              <a:t>Svetozar</a:t>
            </a:r>
            <a:r>
              <a:rPr lang="en-US" sz="3000" b="1" dirty="0">
                <a:solidFill>
                  <a:srgbClr val="8E0000"/>
                </a:solidFill>
              </a:rPr>
              <a:t> </a:t>
            </a:r>
            <a:r>
              <a:rPr lang="en-US" sz="3000" b="1" dirty="0" err="1">
                <a:solidFill>
                  <a:srgbClr val="8E0000"/>
                </a:solidFill>
              </a:rPr>
              <a:t>Marković</a:t>
            </a:r>
            <a:r>
              <a:rPr lang="en-US" sz="3000" b="1" dirty="0">
                <a:solidFill>
                  <a:srgbClr val="8E0000"/>
                </a:solidFill>
              </a:rPr>
              <a:t>” in Belgrade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sr-Latn-RS" sz="2600" b="1" dirty="0" smtClean="0"/>
          </a:p>
          <a:p>
            <a:r>
              <a:rPr lang="en-US" sz="2600" b="1" dirty="0" err="1" smtClean="0"/>
              <a:t>Tatjana</a:t>
            </a:r>
            <a:r>
              <a:rPr lang="en-US" sz="2600" b="1" dirty="0" smtClean="0"/>
              <a:t> </a:t>
            </a:r>
            <a:r>
              <a:rPr lang="sr-Latn-RS" sz="2600" b="1" dirty="0" smtClean="0"/>
              <a:t>Brzulović Stanisavljević, PhD</a:t>
            </a:r>
          </a:p>
          <a:p>
            <a:r>
              <a:rPr lang="sr-Latn-RS" sz="2600" b="1" dirty="0" smtClean="0"/>
              <a:t>Dragana Stolić, PhD</a:t>
            </a:r>
          </a:p>
          <a:p>
            <a:endParaRPr lang="sr-Latn-RS" sz="2600" b="1" dirty="0" smtClean="0"/>
          </a:p>
          <a:p>
            <a:r>
              <a:rPr lang="sr-Latn-RS" sz="2600" b="1" dirty="0" smtClean="0"/>
              <a:t>University Library “Svetozar Marković”, Belgrade</a:t>
            </a:r>
            <a:endParaRPr lang="sr-Latn-RS" sz="2600" b="1" dirty="0"/>
          </a:p>
          <a:p>
            <a:endParaRPr lang="sr-Latn-RS" sz="2600" b="1" dirty="0" smtClean="0"/>
          </a:p>
          <a:p>
            <a:endParaRPr lang="sr-Latn-R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195736" y="6237312"/>
            <a:ext cx="5184576" cy="484163"/>
          </a:xfrm>
        </p:spPr>
        <p:txBody>
          <a:bodyPr/>
          <a:lstStyle/>
          <a:p>
            <a:r>
              <a:rPr lang="en-US" sz="1500" b="1" dirty="0" smtClean="0">
                <a:solidFill>
                  <a:srgbClr val="8E0000"/>
                </a:solidFill>
              </a:rPr>
              <a:t>25th International Symposium on Electronic Theses and Dissertations – ETD 2022, Novi Sad, Serbia</a:t>
            </a:r>
            <a:endParaRPr lang="en-US" sz="1500" b="1" dirty="0">
              <a:solidFill>
                <a:srgbClr val="8E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b="1" dirty="0" smtClean="0">
                <a:solidFill>
                  <a:srgbClr val="8E0000"/>
                </a:solidFill>
              </a:rPr>
              <a:t>Retrospective digitization od DD</a:t>
            </a:r>
            <a:br>
              <a:rPr lang="sr-Latn-RS" b="1" dirty="0" smtClean="0">
                <a:solidFill>
                  <a:srgbClr val="8E0000"/>
                </a:solidFill>
              </a:rPr>
            </a:br>
            <a:r>
              <a:rPr lang="en-US" b="1" dirty="0" smtClean="0">
                <a:solidFill>
                  <a:srgbClr val="8E0000"/>
                </a:solidFill>
              </a:rPr>
              <a:t>Digitization </a:t>
            </a:r>
            <a:r>
              <a:rPr lang="en-US" b="1" dirty="0">
                <a:solidFill>
                  <a:srgbClr val="8E0000"/>
                </a:solidFill>
              </a:rPr>
              <a:t>on demand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sr-Latn-RS" dirty="0" smtClean="0"/>
          </a:p>
          <a:p>
            <a:r>
              <a:rPr lang="sr-Latn-RS" dirty="0" smtClean="0"/>
              <a:t>Includes authors or copyright holders of the DD defended before 2012</a:t>
            </a:r>
          </a:p>
          <a:p>
            <a:r>
              <a:rPr lang="en-US" dirty="0" err="1" smtClean="0"/>
              <a:t>Motivat</a:t>
            </a:r>
            <a:r>
              <a:rPr lang="sr-Latn-RS" dirty="0" smtClean="0"/>
              <a:t>ivation: </a:t>
            </a:r>
            <a:r>
              <a:rPr lang="en-US" dirty="0" smtClean="0"/>
              <a:t>need </a:t>
            </a:r>
            <a:r>
              <a:rPr lang="en-US" dirty="0"/>
              <a:t>to deposit </a:t>
            </a:r>
            <a:r>
              <a:rPr lang="sr-Latn-RS" dirty="0" smtClean="0"/>
              <a:t>DD </a:t>
            </a:r>
            <a:r>
              <a:rPr lang="en-US" dirty="0" smtClean="0"/>
              <a:t>in </a:t>
            </a:r>
            <a:r>
              <a:rPr lang="en-US" dirty="0"/>
              <a:t>OA to fulfill some requests of foreign universities or founders etc. </a:t>
            </a:r>
          </a:p>
          <a:p>
            <a:endParaRPr lang="sr-Latn-RS" dirty="0" smtClean="0"/>
          </a:p>
          <a:p>
            <a:r>
              <a:rPr lang="sr-Latn-RS" dirty="0" smtClean="0">
                <a:solidFill>
                  <a:srgbClr val="8E0000"/>
                </a:solidFill>
              </a:rPr>
              <a:t>New service from 2013 </a:t>
            </a:r>
            <a:r>
              <a:rPr lang="sr-Latn-RS" dirty="0" smtClean="0"/>
              <a:t>- </a:t>
            </a:r>
            <a:r>
              <a:rPr lang="en-US" dirty="0" smtClean="0"/>
              <a:t>includes </a:t>
            </a:r>
            <a:r>
              <a:rPr lang="en-US" dirty="0"/>
              <a:t>sending the </a:t>
            </a:r>
            <a:r>
              <a:rPr lang="en-US" b="1" dirty="0"/>
              <a:t>online request</a:t>
            </a:r>
            <a:r>
              <a:rPr lang="en-US" dirty="0"/>
              <a:t> with the necessary </a:t>
            </a:r>
            <a:r>
              <a:rPr lang="en-US" b="1" dirty="0"/>
              <a:t>agreements </a:t>
            </a:r>
            <a:r>
              <a:rPr lang="en-US" dirty="0"/>
              <a:t>or statements similar to those used with current dissertations (the most crucial part is choosing the Creative Commons License). </a:t>
            </a:r>
            <a:endParaRPr lang="sr-Latn-RS" dirty="0" smtClean="0"/>
          </a:p>
          <a:p>
            <a:r>
              <a:rPr lang="sr-Latn-RS" dirty="0" smtClean="0"/>
              <a:t>U</a:t>
            </a:r>
            <a:r>
              <a:rPr lang="en-US" dirty="0" err="1" smtClean="0"/>
              <a:t>sers</a:t>
            </a:r>
            <a:r>
              <a:rPr lang="en-US" dirty="0" smtClean="0"/>
              <a:t> </a:t>
            </a:r>
            <a:r>
              <a:rPr lang="sr-Latn-RS" dirty="0" smtClean="0"/>
              <a:t>can </a:t>
            </a:r>
            <a:r>
              <a:rPr lang="en-US" dirty="0" smtClean="0"/>
              <a:t>offer </a:t>
            </a:r>
            <a:r>
              <a:rPr lang="en-US" dirty="0"/>
              <a:t>their electronic version of the </a:t>
            </a:r>
            <a:r>
              <a:rPr lang="en-US" dirty="0" smtClean="0"/>
              <a:t>dissertation</a:t>
            </a:r>
            <a:endParaRPr lang="sr-Latn-R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25th International Symposium on Electronic Theses and Dissertations – ETD 2022, Novi Sad, Serbia</a:t>
            </a:r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8E0000"/>
                </a:solidFill>
              </a:rPr>
              <a:t>Digitization on demand</a:t>
            </a:r>
            <a:r>
              <a:rPr lang="sr-Latn-RS" b="1" dirty="0" smtClean="0">
                <a:solidFill>
                  <a:srgbClr val="8E0000"/>
                </a:solidFill>
              </a:rPr>
              <a:t> (2)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Cooperation between users and the Library</a:t>
            </a:r>
          </a:p>
          <a:p>
            <a:pPr lvl="1"/>
            <a:r>
              <a:rPr lang="en-US" dirty="0" smtClean="0"/>
              <a:t>P</a:t>
            </a:r>
            <a:r>
              <a:rPr lang="sr-Latn-RS" dirty="0" smtClean="0"/>
              <a:t>roviding  additional metadata (creating repository content)</a:t>
            </a:r>
          </a:p>
          <a:p>
            <a:r>
              <a:rPr lang="sr-Latn-RS" dirty="0" smtClean="0"/>
              <a:t>Meeting users’ needs</a:t>
            </a:r>
          </a:p>
          <a:p>
            <a:r>
              <a:rPr lang="sr-Latn-RS" dirty="0" smtClean="0"/>
              <a:t>Constantly open </a:t>
            </a:r>
          </a:p>
          <a:p>
            <a:r>
              <a:rPr lang="sr-Latn-RS" dirty="0" smtClean="0"/>
              <a:t>Step forward to integration of collection: digitized dissertations are archived in the same repository as current dissertations. </a:t>
            </a:r>
          </a:p>
          <a:p>
            <a:pPr lvl="1">
              <a:buNone/>
            </a:pPr>
            <a:endParaRPr lang="sr-Latn-R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25th International Symposium on Electronic Theses and Dissertations – ETD 2022, Novi Sad, Serbia</a:t>
            </a:r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25th International Symposium on Electronic Theses and Dissertations – ETD 2022, Novi Sad, Serbia</a:t>
            </a:r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8E0000"/>
                </a:solidFill>
              </a:rPr>
              <a:t>Digitization on demand</a:t>
            </a:r>
            <a:r>
              <a:rPr lang="sr-Latn-RS" b="1" dirty="0" smtClean="0">
                <a:solidFill>
                  <a:srgbClr val="8E0000"/>
                </a:solidFill>
              </a:rPr>
              <a:t> – obstacles and advantages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sr-Latn-RS" dirty="0" smtClean="0"/>
          </a:p>
          <a:p>
            <a:r>
              <a:rPr lang="en-US" dirty="0" smtClean="0"/>
              <a:t>Motivation</a:t>
            </a:r>
            <a:r>
              <a:rPr lang="sr-Latn-RS" dirty="0" smtClean="0"/>
              <a:t>?</a:t>
            </a:r>
            <a:endParaRPr lang="sr-Latn-RS" dirty="0"/>
          </a:p>
          <a:p>
            <a:r>
              <a:rPr lang="en-US" dirty="0" smtClean="0"/>
              <a:t>The </a:t>
            </a:r>
            <a:r>
              <a:rPr lang="en-US" dirty="0"/>
              <a:t>Impossibility of fulfilling the </a:t>
            </a:r>
            <a:r>
              <a:rPr lang="en-US" dirty="0" smtClean="0"/>
              <a:t>process</a:t>
            </a:r>
            <a:endParaRPr lang="hr-HR" dirty="0" smtClean="0"/>
          </a:p>
          <a:p>
            <a:r>
              <a:rPr lang="hr-HR" dirty="0" smtClean="0"/>
              <a:t>Small number of deposited dissertations (200)</a:t>
            </a:r>
            <a:endParaRPr lang="sr-Latn-RS" dirty="0" smtClean="0"/>
          </a:p>
          <a:p>
            <a:pPr lvl="1">
              <a:buNone/>
            </a:pPr>
            <a:r>
              <a:rPr lang="sr-Latn-RS" dirty="0" smtClean="0"/>
              <a:t>Vs. </a:t>
            </a:r>
            <a:endParaRPr lang="sr-Latn-RS" dirty="0"/>
          </a:p>
          <a:p>
            <a:r>
              <a:rPr lang="sr-Latn-RS" dirty="0" smtClean="0"/>
              <a:t>No copyright issues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25th International Symposium on Electronic Theses and Dissertations – ETD 2022, Novi Sad, Serbia</a:t>
            </a:r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b="1" dirty="0" smtClean="0">
                <a:solidFill>
                  <a:srgbClr val="8E0000"/>
                </a:solidFill>
              </a:rPr>
              <a:t>Retrospective digitization od DD – </a:t>
            </a:r>
            <a:br>
              <a:rPr lang="sr-Latn-RS" b="1" dirty="0" smtClean="0">
                <a:solidFill>
                  <a:srgbClr val="8E0000"/>
                </a:solidFill>
              </a:rPr>
            </a:br>
            <a:r>
              <a:rPr lang="sr-Latn-RS" b="1" dirty="0" smtClean="0">
                <a:solidFill>
                  <a:srgbClr val="8E0000"/>
                </a:solidFill>
              </a:rPr>
              <a:t>Old Serbian dissertations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/>
            <a:r>
              <a:rPr lang="sr-Latn-RS" dirty="0" smtClean="0"/>
              <a:t>Realized through the project </a:t>
            </a:r>
          </a:p>
          <a:p>
            <a:pPr marL="514350" indent="-514350"/>
            <a:r>
              <a:rPr lang="sr-Latn-RS" dirty="0" smtClean="0"/>
              <a:t>Managed by the Library</a:t>
            </a:r>
          </a:p>
          <a:p>
            <a:pPr marL="514350" indent="-514350">
              <a:buAutoNum type="alphaLcParenR"/>
            </a:pPr>
            <a:r>
              <a:rPr lang="en-US" u="sng" dirty="0" smtClean="0"/>
              <a:t>Dissertations </a:t>
            </a:r>
            <a:r>
              <a:rPr lang="en-US" u="sng" dirty="0"/>
              <a:t>defended at the University of Belgrade </a:t>
            </a:r>
            <a:r>
              <a:rPr lang="en-US" dirty="0"/>
              <a:t>at the beginning of the 20th century, from 1905, when the previous Higher School is established as the university, and </a:t>
            </a:r>
            <a:endParaRPr lang="sr-Latn-RS" dirty="0" smtClean="0"/>
          </a:p>
          <a:p>
            <a:pPr marL="514350" indent="-514350">
              <a:buAutoNum type="alphaLcParenR"/>
            </a:pPr>
            <a:r>
              <a:rPr lang="en-US" u="sng" dirty="0" smtClean="0"/>
              <a:t>Dissertations </a:t>
            </a:r>
            <a:r>
              <a:rPr lang="en-US" u="sng" dirty="0"/>
              <a:t>defended by Serbian scientists </a:t>
            </a:r>
            <a:r>
              <a:rPr lang="sr-Latn-RS" u="sng" dirty="0" smtClean="0"/>
              <a:t>at</a:t>
            </a:r>
            <a:r>
              <a:rPr lang="en-US" u="sng" dirty="0" smtClean="0"/>
              <a:t> </a:t>
            </a:r>
            <a:r>
              <a:rPr lang="en-US" u="sng" dirty="0"/>
              <a:t>foreign universities</a:t>
            </a:r>
            <a:r>
              <a:rPr lang="en-US" dirty="0"/>
              <a:t>, mostly at the end of the 19</a:t>
            </a:r>
            <a:r>
              <a:rPr lang="en-US" baseline="30000" dirty="0"/>
              <a:t>th</a:t>
            </a:r>
            <a:r>
              <a:rPr lang="en-US" dirty="0"/>
              <a:t> and the beginning of the 20</a:t>
            </a:r>
            <a:r>
              <a:rPr lang="en-US" baseline="30000" dirty="0"/>
              <a:t>th</a:t>
            </a:r>
            <a:r>
              <a:rPr lang="en-US" dirty="0"/>
              <a:t> century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25th International Symposium on Electronic Theses and Dissertations – ETD 2022, Novi Sad, Serbia</a:t>
            </a:r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>
                <a:solidFill>
                  <a:srgbClr val="8E0000"/>
                </a:solidFill>
              </a:rPr>
              <a:t>a</a:t>
            </a:r>
            <a:r>
              <a:rPr lang="sr-Latn-RS" b="1" dirty="0" smtClean="0">
                <a:solidFill>
                  <a:srgbClr val="8E0000"/>
                </a:solidFill>
              </a:rPr>
              <a:t>) </a:t>
            </a:r>
            <a:r>
              <a:rPr lang="en-US" b="1" dirty="0" smtClean="0">
                <a:solidFill>
                  <a:srgbClr val="8E0000"/>
                </a:solidFill>
              </a:rPr>
              <a:t>Dissertations defended at the University of Belgrade</a:t>
            </a:r>
            <a:endParaRPr lang="en-US" b="1" dirty="0">
              <a:solidFill>
                <a:srgbClr val="8E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Latn-RS" dirty="0" smtClean="0"/>
              <a:t>C</a:t>
            </a:r>
            <a:r>
              <a:rPr lang="en-US" dirty="0" err="1" smtClean="0"/>
              <a:t>ollection</a:t>
            </a:r>
            <a:r>
              <a:rPr lang="en-US" dirty="0" smtClean="0"/>
              <a:t> </a:t>
            </a:r>
            <a:r>
              <a:rPr lang="en-US" dirty="0"/>
              <a:t>of 175 dissertations from 1909 to </a:t>
            </a:r>
            <a:r>
              <a:rPr lang="en-US" dirty="0" smtClean="0"/>
              <a:t>1941</a:t>
            </a:r>
            <a:endParaRPr lang="sr-Latn-RS" dirty="0" smtClean="0"/>
          </a:p>
          <a:p>
            <a:r>
              <a:rPr lang="en-US" dirty="0" smtClean="0"/>
              <a:t>Most </a:t>
            </a:r>
            <a:r>
              <a:rPr lang="en-US" dirty="0"/>
              <a:t>dissertations </a:t>
            </a:r>
            <a:r>
              <a:rPr lang="en-US" dirty="0" smtClean="0"/>
              <a:t>from </a:t>
            </a:r>
            <a:r>
              <a:rPr lang="en-US" dirty="0"/>
              <a:t>the University library's </a:t>
            </a:r>
            <a:r>
              <a:rPr lang="en-US" dirty="0" smtClean="0"/>
              <a:t>collection</a:t>
            </a:r>
            <a:r>
              <a:rPr lang="sr-Latn-RS" dirty="0" smtClean="0"/>
              <a:t>; </a:t>
            </a:r>
            <a:r>
              <a:rPr lang="en-US" dirty="0" smtClean="0"/>
              <a:t>but </a:t>
            </a:r>
            <a:r>
              <a:rPr lang="en-US" dirty="0"/>
              <a:t>a small number belong to the Law faculty (10 dissertations</a:t>
            </a:r>
            <a:r>
              <a:rPr lang="en-US" dirty="0" smtClean="0"/>
              <a:t>)</a:t>
            </a:r>
            <a:endParaRPr lang="sr-Latn-RS" dirty="0" smtClean="0"/>
          </a:p>
          <a:p>
            <a:r>
              <a:rPr lang="sr-Latn-RS" dirty="0" smtClean="0"/>
              <a:t>One step forward integration of the collection: archived in the same Repository like current DD and DD digitized on demand</a:t>
            </a:r>
          </a:p>
          <a:p>
            <a:r>
              <a:rPr lang="sr-Latn-RS" dirty="0" smtClean="0"/>
              <a:t>Less than 40% in OA</a:t>
            </a:r>
          </a:p>
          <a:p>
            <a:endParaRPr lang="sr-Latn-R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25th International Symposium on Electronic Theses and Dissertations – ETD 2022, Novi Sad, Serbia</a:t>
            </a:r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b="1" dirty="0" smtClean="0">
                <a:solidFill>
                  <a:srgbClr val="8E0000"/>
                </a:solidFill>
              </a:rPr>
              <a:t>a) </a:t>
            </a:r>
            <a:r>
              <a:rPr lang="en-US" b="1" dirty="0" smtClean="0">
                <a:solidFill>
                  <a:srgbClr val="8E0000"/>
                </a:solidFill>
              </a:rPr>
              <a:t>Dissertations defended at the University of Belgrade</a:t>
            </a:r>
            <a:r>
              <a:rPr lang="sr-Latn-RS" b="1" dirty="0" smtClean="0">
                <a:solidFill>
                  <a:srgbClr val="8E0000"/>
                </a:solidFill>
              </a:rPr>
              <a:t> (2)</a:t>
            </a:r>
            <a:endParaRPr lang="en-US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25th International Symposium on Electronic Theses and Dissertations – ETD 2022, Novi Sad, Serbia</a:t>
            </a:r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971600" y="1844824"/>
          <a:ext cx="7427168" cy="42093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b="1" dirty="0" smtClean="0">
                <a:solidFill>
                  <a:srgbClr val="8E0000"/>
                </a:solidFill>
              </a:rPr>
              <a:t>b) </a:t>
            </a:r>
            <a:r>
              <a:rPr lang="en-US" b="1" dirty="0" smtClean="0">
                <a:solidFill>
                  <a:srgbClr val="8E0000"/>
                </a:solidFill>
              </a:rPr>
              <a:t>Dissertations defended by Serbian scientists </a:t>
            </a:r>
            <a:r>
              <a:rPr lang="sr-Latn-RS" b="1" dirty="0" smtClean="0">
                <a:solidFill>
                  <a:srgbClr val="8E0000"/>
                </a:solidFill>
              </a:rPr>
              <a:t>at</a:t>
            </a:r>
            <a:r>
              <a:rPr lang="en-US" b="1" dirty="0" smtClean="0">
                <a:solidFill>
                  <a:srgbClr val="8E0000"/>
                </a:solidFill>
              </a:rPr>
              <a:t> foreign universities</a:t>
            </a:r>
            <a:endParaRPr lang="en-US" b="1" dirty="0">
              <a:solidFill>
                <a:srgbClr val="8E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A</a:t>
            </a:r>
            <a:r>
              <a:rPr lang="en-US" dirty="0" err="1" smtClean="0"/>
              <a:t>lmost</a:t>
            </a:r>
            <a:r>
              <a:rPr lang="en-US" dirty="0" smtClean="0"/>
              <a:t> 60 dissertations from various foreign</a:t>
            </a:r>
            <a:r>
              <a:rPr lang="sr-Latn-RS" dirty="0" smtClean="0"/>
              <a:t> european universities</a:t>
            </a:r>
            <a:endParaRPr lang="en-US" dirty="0" smtClean="0"/>
          </a:p>
          <a:p>
            <a:r>
              <a:rPr lang="sr-Latn-RS" dirty="0" smtClean="0"/>
              <a:t>Part of national (scientific) heritage</a:t>
            </a:r>
          </a:p>
          <a:p>
            <a:r>
              <a:rPr lang="sr-Latn-RS" dirty="0" smtClean="0"/>
              <a:t>Documenting of the strong connection bettween national and European science</a:t>
            </a:r>
          </a:p>
          <a:p>
            <a:r>
              <a:rPr lang="hr-HR" dirty="0" smtClean="0"/>
              <a:t>P</a:t>
            </a:r>
            <a:r>
              <a:rPr lang="en-US" dirty="0" smtClean="0"/>
              <a:t>articular </a:t>
            </a:r>
            <a:r>
              <a:rPr lang="en-US" dirty="0"/>
              <a:t>repository – </a:t>
            </a:r>
            <a:r>
              <a:rPr lang="en-US" dirty="0" err="1"/>
              <a:t>Omeka</a:t>
            </a:r>
            <a:r>
              <a:rPr lang="en-US" dirty="0"/>
              <a:t>-based (</a:t>
            </a:r>
            <a:r>
              <a:rPr lang="en-US" dirty="0" err="1"/>
              <a:t>Inoteze</a:t>
            </a:r>
            <a:r>
              <a:rPr lang="en-US" dirty="0"/>
              <a:t>). </a:t>
            </a:r>
            <a:r>
              <a:rPr lang="en-US" dirty="0">
                <a:hlinkClick r:id="rId2"/>
              </a:rPr>
              <a:t>http://inoteze.unilib.rs</a:t>
            </a:r>
            <a:r>
              <a:rPr lang="en-US" dirty="0" smtClean="0">
                <a:hlinkClick r:id="rId2"/>
              </a:rPr>
              <a:t>/</a:t>
            </a:r>
            <a:r>
              <a:rPr lang="hr-HR" dirty="0" smtClean="0"/>
              <a:t> </a:t>
            </a:r>
          </a:p>
          <a:p>
            <a:r>
              <a:rPr lang="sr-Latn-RS" dirty="0"/>
              <a:t>Less than </a:t>
            </a:r>
            <a:r>
              <a:rPr lang="sr-Latn-RS" dirty="0" smtClean="0"/>
              <a:t>40</a:t>
            </a:r>
            <a:r>
              <a:rPr lang="sr-Latn-RS" dirty="0"/>
              <a:t>% in OA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25th International Symposium on Electronic Theses and Dissertations – ETD 2022, Novi Sad, Serbia</a:t>
            </a:r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25th International Symposium on Electronic Theses and Dissertations – ETD 2022, Novi Sad, Serbia</a:t>
            </a:r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C</a:t>
            </a:r>
            <a:r>
              <a:rPr lang="en-US" dirty="0" err="1" smtClean="0"/>
              <a:t>onstantly</a:t>
            </a:r>
            <a:r>
              <a:rPr lang="en-US" dirty="0" smtClean="0"/>
              <a:t> </a:t>
            </a:r>
            <a:r>
              <a:rPr lang="en-US" dirty="0"/>
              <a:t>open to users and can also grow, since the practice of "studying abroad" for Serbian scientists existed long through the 20</a:t>
            </a:r>
            <a:r>
              <a:rPr lang="en-US" baseline="30000" dirty="0"/>
              <a:t>th</a:t>
            </a:r>
            <a:r>
              <a:rPr lang="en-US" dirty="0"/>
              <a:t> century and exists today. </a:t>
            </a:r>
            <a:endParaRPr lang="sr-Latn-RS" dirty="0" smtClean="0"/>
          </a:p>
          <a:p>
            <a:r>
              <a:rPr lang="sr-Latn-RS" dirty="0"/>
              <a:t>N</a:t>
            </a:r>
            <a:r>
              <a:rPr lang="en-US" dirty="0" err="1" smtClean="0"/>
              <a:t>ot</a:t>
            </a:r>
            <a:r>
              <a:rPr lang="en-US" dirty="0" smtClean="0"/>
              <a:t> </a:t>
            </a:r>
            <a:r>
              <a:rPr lang="en-US" dirty="0"/>
              <a:t>only </a:t>
            </a:r>
            <a:r>
              <a:rPr lang="en-US" i="1" dirty="0"/>
              <a:t>synchronous </a:t>
            </a:r>
            <a:r>
              <a:rPr lang="en-US" dirty="0"/>
              <a:t>(towards other dissertations from that period) but </a:t>
            </a:r>
            <a:r>
              <a:rPr lang="en-US" i="1" dirty="0"/>
              <a:t>diachronic</a:t>
            </a:r>
            <a:r>
              <a:rPr lang="en-US" dirty="0"/>
              <a:t>, gathering the living </a:t>
            </a:r>
            <a:r>
              <a:rPr lang="en-US" dirty="0" smtClean="0"/>
              <a:t>scientists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25th International Symposium on Electronic Theses and Dissertations – ETD 2022, Novi Sad, Serbia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sr-Latn-RS" b="1" dirty="0" smtClean="0">
                <a:solidFill>
                  <a:srgbClr val="8E0000"/>
                </a:solidFill>
              </a:rPr>
              <a:t>Collections of doctoral </a:t>
            </a:r>
            <a:br>
              <a:rPr lang="sr-Latn-RS" b="1" dirty="0" smtClean="0">
                <a:solidFill>
                  <a:srgbClr val="8E0000"/>
                </a:solidFill>
              </a:rPr>
            </a:br>
            <a:r>
              <a:rPr lang="sr-Latn-RS" b="1" dirty="0" smtClean="0">
                <a:solidFill>
                  <a:srgbClr val="8E0000"/>
                </a:solidFill>
              </a:rPr>
              <a:t>dissertations of the UL </a:t>
            </a:r>
            <a:endParaRPr lang="en-US" b="1" dirty="0">
              <a:solidFill>
                <a:srgbClr val="8E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sr-Latn-RS" dirty="0" smtClean="0"/>
          </a:p>
          <a:p>
            <a:r>
              <a:rPr lang="sr-Latn-RS" dirty="0" smtClean="0"/>
              <a:t>More than 30.000 dissertations – the biggest and most valuable in the country</a:t>
            </a:r>
          </a:p>
          <a:p>
            <a:endParaRPr lang="sr-Latn-RS" dirty="0" smtClean="0"/>
          </a:p>
          <a:p>
            <a:r>
              <a:rPr lang="sr-Latn-RS" dirty="0" smtClean="0"/>
              <a:t>Non-unique / non-homogenous collection </a:t>
            </a:r>
          </a:p>
          <a:p>
            <a:endParaRPr lang="sr-Latn-RS" dirty="0"/>
          </a:p>
          <a:p>
            <a:r>
              <a:rPr lang="sr-Latn-RS" dirty="0" smtClean="0"/>
              <a:t>Sub-collections</a:t>
            </a:r>
          </a:p>
          <a:p>
            <a:endParaRPr lang="sr-Latn-R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 smtClean="0"/>
              <a:t>25th International Symposium on Electronic Theses and Dissertations – ETD 2022, Novi Sad, Serbia</a:t>
            </a:r>
            <a:endParaRPr lang="en-US" b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184187"/>
              </p:ext>
            </p:extLst>
          </p:nvPr>
        </p:nvGraphicFramePr>
        <p:xfrm>
          <a:off x="107506" y="0"/>
          <a:ext cx="8856982" cy="62023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206"/>
                <a:gridCol w="1534846"/>
                <a:gridCol w="1703526"/>
                <a:gridCol w="1703526"/>
                <a:gridCol w="2042878"/>
              </a:tblGrid>
              <a:tr h="141277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CURRENT DISSERTATIONS 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DISSERTATIONS DIGITIZED ON DEMAND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OLD DISS. –UNI. BELGRADE AT THE BEGINNING OF THE 19TH CENTURY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OLD DISS. – FOREIGN UNIVERSITIES</a:t>
                      </a:r>
                      <a:endParaRPr lang="en-US" sz="1600" dirty="0"/>
                    </a:p>
                  </a:txBody>
                  <a:tcPr/>
                </a:tc>
              </a:tr>
              <a:tr h="44561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COMPREHEN</a:t>
                      </a:r>
                      <a:r>
                        <a:rPr lang="hr-HR" sz="16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en-US" sz="1600" b="1" dirty="0">
                        <a:effectLst/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High </a:t>
                      </a:r>
                      <a:endParaRPr lang="en-US" sz="1600" dirty="0">
                        <a:effectLst/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Low </a:t>
                      </a:r>
                      <a:endParaRPr lang="en-US" sz="1600" dirty="0">
                        <a:effectLst/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Medium </a:t>
                      </a:r>
                      <a:endParaRPr lang="en-US" sz="1600" dirty="0">
                        <a:effectLst/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Low </a:t>
                      </a:r>
                      <a:endParaRPr lang="en-US" sz="1600" dirty="0">
                        <a:effectLst/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318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hr-HR" sz="1600" b="1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INSTITUTIONAL SUPPORT/PROC</a:t>
                      </a:r>
                      <a:r>
                        <a:rPr lang="hr-HR" sz="16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r>
                        <a:rPr lang="en-US" sz="16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CONTROL</a:t>
                      </a:r>
                      <a:endParaRPr lang="en-US" sz="1600" b="1" dirty="0">
                        <a:effectLst/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hr-HR" sz="16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University </a:t>
                      </a: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level</a:t>
                      </a:r>
                      <a:endParaRPr lang="en-US" sz="1600" dirty="0">
                        <a:effectLst/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hr-HR" sz="16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University </a:t>
                      </a: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library level</a:t>
                      </a:r>
                      <a:endParaRPr lang="en-US" sz="1600" dirty="0">
                        <a:effectLst/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hr-HR" sz="16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University </a:t>
                      </a: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library level</a:t>
                      </a:r>
                      <a:endParaRPr lang="en-US" sz="1600" dirty="0">
                        <a:effectLst/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hr-HR" sz="16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University </a:t>
                      </a: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library level</a:t>
                      </a:r>
                      <a:endParaRPr lang="en-US" sz="1600" dirty="0">
                        <a:effectLst/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7901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hr-HR" sz="1600" b="1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LOCATION OF THE MATERIAL </a:t>
                      </a:r>
                      <a:endParaRPr lang="en-US" sz="1600" b="1" dirty="0">
                        <a:effectLst/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hr-HR" sz="16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University </a:t>
                      </a: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Library*</a:t>
                      </a:r>
                      <a:endParaRPr lang="en-US" sz="1600" dirty="0">
                        <a:effectLst/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hr-HR" sz="16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University </a:t>
                      </a: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library; private users’ collections </a:t>
                      </a:r>
                      <a:endParaRPr lang="hr-HR" sz="16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hr-HR" sz="16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University </a:t>
                      </a: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library; branch libraries </a:t>
                      </a:r>
                      <a:endParaRPr lang="en-US" sz="1600" dirty="0">
                        <a:effectLst/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hr-HR" sz="16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University </a:t>
                      </a: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library; foreign (European universities)</a:t>
                      </a:r>
                      <a:endParaRPr lang="en-US" sz="1600" dirty="0">
                        <a:effectLst/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45611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OA</a:t>
                      </a:r>
                      <a:endParaRPr lang="en-US" sz="1600" b="1" dirty="0">
                        <a:effectLst/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hr-HR" sz="16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Almost </a:t>
                      </a: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100%</a:t>
                      </a:r>
                      <a:endParaRPr lang="en-US" sz="1600" dirty="0">
                        <a:effectLst/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hr-HR" sz="16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en-US" sz="1600" dirty="0">
                        <a:effectLst/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hr-HR" sz="16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Less than 40% </a:t>
                      </a: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OA</a:t>
                      </a:r>
                      <a:endParaRPr lang="en-US" sz="1600" dirty="0">
                        <a:effectLst/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hr-HR" sz="16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Less than 40%</a:t>
                      </a:r>
                      <a:r>
                        <a:rPr lang="hr-HR" sz="16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OA</a:t>
                      </a:r>
                      <a:endParaRPr lang="en-US" sz="1600" dirty="0">
                        <a:effectLst/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318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hr-HR" sz="1600" b="1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Copyright </a:t>
                      </a:r>
                      <a:r>
                        <a:rPr lang="en-US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(explicit agreement of the author or copyright holder)</a:t>
                      </a:r>
                      <a:endParaRPr lang="en-US" sz="1600" b="1" dirty="0">
                        <a:effectLst/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hr-HR" sz="16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Resolved </a:t>
                      </a:r>
                      <a:endParaRPr lang="en-US" sz="1600" dirty="0">
                        <a:effectLst/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hr-HR" sz="16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Resolved </a:t>
                      </a:r>
                      <a:endParaRPr lang="en-US" sz="1600" dirty="0">
                        <a:effectLst/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hr-HR" sz="16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Not </a:t>
                      </a: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resolved for a significant number of diss.</a:t>
                      </a:r>
                      <a:endParaRPr lang="en-US" sz="1600" dirty="0">
                        <a:effectLst/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hr-HR" sz="16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Not </a:t>
                      </a: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resolved for a significant number of diss.</a:t>
                      </a:r>
                      <a:endParaRPr lang="en-US" sz="1600" dirty="0">
                        <a:effectLst/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25th International Symposium on Electronic Theses and Dissertations – ETD 2022, Novi Sad, Serbia</a:t>
            </a:r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>
                <a:solidFill>
                  <a:srgbClr val="8E0000"/>
                </a:solidFill>
              </a:rPr>
              <a:t>Conditions</a:t>
            </a:r>
            <a:endParaRPr lang="en-US" b="1" dirty="0">
              <a:solidFill>
                <a:srgbClr val="8E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r-HR" dirty="0"/>
              <a:t>M</a:t>
            </a:r>
            <a:r>
              <a:rPr lang="en-US" dirty="0" err="1" smtClean="0"/>
              <a:t>andatory</a:t>
            </a:r>
            <a:r>
              <a:rPr lang="en-US" dirty="0" smtClean="0"/>
              <a:t> </a:t>
            </a:r>
            <a:r>
              <a:rPr lang="en-US" dirty="0"/>
              <a:t>open </a:t>
            </a:r>
            <a:r>
              <a:rPr lang="en-US" dirty="0" smtClean="0"/>
              <a:t>access</a:t>
            </a:r>
            <a:endParaRPr lang="hr-HR" dirty="0" smtClean="0"/>
          </a:p>
          <a:p>
            <a:r>
              <a:rPr lang="hr-HR" dirty="0"/>
              <a:t>C</a:t>
            </a:r>
            <a:r>
              <a:rPr lang="en-US" dirty="0" err="1" smtClean="0"/>
              <a:t>ontrolled</a:t>
            </a:r>
            <a:r>
              <a:rPr lang="en-US" dirty="0" smtClean="0"/>
              <a:t> procedure</a:t>
            </a:r>
            <a:endParaRPr lang="hr-HR" dirty="0" smtClean="0"/>
          </a:p>
          <a:p>
            <a:r>
              <a:rPr lang="hr-HR" dirty="0"/>
              <a:t>E</a:t>
            </a:r>
            <a:r>
              <a:rPr lang="en-US" dirty="0" err="1" smtClean="0"/>
              <a:t>xplicit</a:t>
            </a:r>
            <a:r>
              <a:rPr lang="en-US" dirty="0" smtClean="0"/>
              <a:t> </a:t>
            </a:r>
            <a:r>
              <a:rPr lang="en-US" dirty="0"/>
              <a:t>support from the </a:t>
            </a:r>
            <a:r>
              <a:rPr lang="en-US" dirty="0" smtClean="0"/>
              <a:t>University</a:t>
            </a:r>
            <a:endParaRPr lang="hr-HR" dirty="0" smtClean="0"/>
          </a:p>
          <a:p>
            <a:r>
              <a:rPr lang="hr-HR" dirty="0" smtClean="0">
                <a:sym typeface="Symbol"/>
              </a:rPr>
              <a:t></a:t>
            </a:r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L</a:t>
            </a:r>
            <a:r>
              <a:rPr lang="en-US" dirty="0" err="1" smtClean="0"/>
              <a:t>arge</a:t>
            </a:r>
            <a:r>
              <a:rPr lang="en-US" dirty="0"/>
              <a:t>, free accessible, uniform, sustainable </a:t>
            </a:r>
            <a:r>
              <a:rPr lang="hr-HR" dirty="0" smtClean="0"/>
              <a:t>collection</a:t>
            </a:r>
          </a:p>
          <a:p>
            <a:endParaRPr lang="hr-HR" dirty="0"/>
          </a:p>
          <a:p>
            <a:r>
              <a:rPr lang="hr-HR" dirty="0"/>
              <a:t>S</a:t>
            </a:r>
            <a:r>
              <a:rPr lang="en-US" dirty="0" err="1" smtClean="0"/>
              <a:t>ub</a:t>
            </a:r>
            <a:r>
              <a:rPr lang="en-US" dirty="0" smtClean="0"/>
              <a:t>-collections located </a:t>
            </a:r>
            <a:r>
              <a:rPr lang="en-US" dirty="0"/>
              <a:t>solely in the library are facing some difficulties: they cannot achieve the criteria of completeness, free availability is not possible, and copyright issues are unsolved for a significant number of dissertations.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25th International Symposium on Electronic Theses and Dissertations – ETD 2022, Novi Sad, Serbia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38101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>
                <a:solidFill>
                  <a:srgbClr val="8E0000"/>
                </a:solidFill>
              </a:rPr>
              <a:t>Support </a:t>
            </a:r>
            <a:endParaRPr lang="en-US" b="1" dirty="0">
              <a:solidFill>
                <a:srgbClr val="8E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 smtClean="0"/>
          </a:p>
          <a:p>
            <a:r>
              <a:rPr lang="hr-HR" dirty="0" smtClean="0"/>
              <a:t>N</a:t>
            </a:r>
            <a:r>
              <a:rPr lang="en-US" dirty="0" err="1" smtClean="0"/>
              <a:t>ational</a:t>
            </a:r>
            <a:r>
              <a:rPr lang="en-US" dirty="0" smtClean="0"/>
              <a:t> </a:t>
            </a:r>
            <a:r>
              <a:rPr lang="en-US" dirty="0"/>
              <a:t>initiative </a:t>
            </a:r>
            <a:r>
              <a:rPr lang="hr-HR" dirty="0" smtClean="0"/>
              <a:t>to </a:t>
            </a:r>
            <a:r>
              <a:rPr lang="en-US" dirty="0" smtClean="0"/>
              <a:t>bring </a:t>
            </a:r>
            <a:r>
              <a:rPr lang="en-US" dirty="0"/>
              <a:t>adequate law amendments (concerning "orphan works") </a:t>
            </a:r>
            <a:endParaRPr lang="hr-HR" dirty="0" smtClean="0"/>
          </a:p>
          <a:p>
            <a:endParaRPr lang="hr-HR" dirty="0" smtClean="0"/>
          </a:p>
          <a:p>
            <a:r>
              <a:rPr lang="en-US" dirty="0" smtClean="0"/>
              <a:t>Government </a:t>
            </a:r>
            <a:r>
              <a:rPr lang="en-US" dirty="0"/>
              <a:t>support in financing sufficient research </a:t>
            </a:r>
            <a:r>
              <a:rPr lang="hr-HR" dirty="0" smtClean="0"/>
              <a:t>(national heritage)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25th International Symposium on Electronic Theses and Dissertations – ETD 2022, Novi Sad, Serbia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1253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>
                <a:solidFill>
                  <a:srgbClr val="8E0000"/>
                </a:solidFill>
              </a:rPr>
              <a:t>Questions?</a:t>
            </a:r>
            <a:endParaRPr lang="en-US" b="1" dirty="0">
              <a:solidFill>
                <a:srgbClr val="8E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Thank you!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en-US" dirty="0">
                <a:hlinkClick r:id="rId2"/>
              </a:rPr>
              <a:t>s</a:t>
            </a:r>
            <a:r>
              <a:rPr lang="hr-HR" dirty="0" smtClean="0">
                <a:hlinkClick r:id="rId2"/>
              </a:rPr>
              <a:t>tolic</a:t>
            </a:r>
            <a:r>
              <a:rPr lang="en-US" dirty="0" smtClean="0">
                <a:hlinkClick r:id="rId2"/>
              </a:rPr>
              <a:t>@unilib.rs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hlinkClick r:id="rId3"/>
              </a:rPr>
              <a:t>brzulovic@unilib.rs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25th International Symposium on Electronic Theses and Dissertations – ETD 2022, Novi Sad, Serbia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1090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25th International Symposium on Electronic Theses and Dissertations – ETD 2022, Novi Sad, Serbia</a:t>
            </a:r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5112774"/>
              </p:ext>
            </p:extLst>
          </p:nvPr>
        </p:nvGraphicFramePr>
        <p:xfrm>
          <a:off x="457200" y="836712"/>
          <a:ext cx="8363272" cy="52894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 smtClean="0">
                <a:solidFill>
                  <a:srgbClr val="8E0000"/>
                </a:solidFill>
              </a:rPr>
              <a:t>Criteria</a:t>
            </a:r>
            <a:r>
              <a:rPr lang="sr-Latn-RS" dirty="0" smtClean="0">
                <a:solidFill>
                  <a:srgbClr val="8E0000"/>
                </a:solidFill>
              </a:rPr>
              <a:t> </a:t>
            </a:r>
            <a:endParaRPr lang="en-US" dirty="0">
              <a:solidFill>
                <a:srgbClr val="8E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en-US" b="1" i="1" dirty="0" smtClean="0"/>
              <a:t>Comprehensiveness</a:t>
            </a:r>
            <a:r>
              <a:rPr lang="en-US" dirty="0" smtClean="0"/>
              <a:t>: does the actual number of units in the collection meet</a:t>
            </a:r>
            <a:r>
              <a:rPr lang="hr-HR" dirty="0" smtClean="0"/>
              <a:t>s</a:t>
            </a:r>
            <a:r>
              <a:rPr lang="en-US" dirty="0" smtClean="0"/>
              <a:t> the expected or desired number? </a:t>
            </a:r>
          </a:p>
          <a:p>
            <a:pPr lvl="0"/>
            <a:r>
              <a:rPr lang="en-US" b="1" i="1" dirty="0" smtClean="0"/>
              <a:t>Institutional support or procedural control</a:t>
            </a:r>
            <a:r>
              <a:rPr lang="en-US" dirty="0" smtClean="0"/>
              <a:t>: what organizational, procedural, etc. conditions or requests are essential for a particular collection; on what level on the academic hierarchy the management is conducted?</a:t>
            </a:r>
          </a:p>
          <a:p>
            <a:pPr lvl="0"/>
            <a:r>
              <a:rPr lang="en-US" b="1" i="1" dirty="0" smtClean="0"/>
              <a:t>Location of the material for digitization</a:t>
            </a:r>
            <a:r>
              <a:rPr lang="en-US" dirty="0" smtClean="0"/>
              <a:t>: does the process of creating the collection requires cooperation between institutions?  </a:t>
            </a:r>
          </a:p>
          <a:p>
            <a:pPr lvl="0"/>
            <a:r>
              <a:rPr lang="en-US" b="1" i="1" dirty="0" smtClean="0"/>
              <a:t>Availability</a:t>
            </a:r>
            <a:r>
              <a:rPr lang="en-US" dirty="0" smtClean="0"/>
              <a:t>: what percentage of dissertations is freely available?</a:t>
            </a:r>
          </a:p>
          <a:p>
            <a:pPr lvl="0"/>
            <a:r>
              <a:rPr lang="en-US" b="1" i="1" dirty="0" smtClean="0"/>
              <a:t>Copyright</a:t>
            </a:r>
            <a:r>
              <a:rPr lang="en-US" dirty="0" smtClean="0"/>
              <a:t>: are copyright issues resolved, and how do these questions influence the creation of a particular collection?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25th International Symposium on Electronic Theses and Dissertations – ETD 2022, Novi Sad, Serbia</a:t>
            </a:r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 smtClean="0">
                <a:solidFill>
                  <a:srgbClr val="8E0000"/>
                </a:solidFill>
              </a:rPr>
              <a:t>Current EDD</a:t>
            </a:r>
            <a:endParaRPr lang="en-US" b="1" dirty="0">
              <a:solidFill>
                <a:srgbClr val="8E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r-Latn-RS" dirty="0"/>
              <a:t>M</a:t>
            </a:r>
            <a:r>
              <a:rPr lang="en-US" dirty="0" smtClean="0"/>
              <a:t>ore than 6500 </a:t>
            </a:r>
            <a:r>
              <a:rPr lang="sr-Latn-RS" dirty="0" smtClean="0"/>
              <a:t>EDD in repository</a:t>
            </a:r>
            <a:r>
              <a:rPr lang="en-US" dirty="0" smtClean="0"/>
              <a:t>, with a growth of around 500 new dissertations per year</a:t>
            </a:r>
            <a:endParaRPr lang="sr-Latn-RS" dirty="0" smtClean="0"/>
          </a:p>
          <a:p>
            <a:pPr lvl="0"/>
            <a:endParaRPr lang="sr-Latn-RS" dirty="0" smtClean="0"/>
          </a:p>
          <a:p>
            <a:pPr lvl="0"/>
            <a:r>
              <a:rPr lang="sr-Latn-RS" dirty="0" smtClean="0"/>
              <a:t>Procedure prescribed </a:t>
            </a:r>
            <a:r>
              <a:rPr lang="sr-Latn-RS" u="sng" dirty="0" smtClean="0"/>
              <a:t>in advance </a:t>
            </a:r>
            <a:r>
              <a:rPr lang="sr-Latn-RS" dirty="0" smtClean="0"/>
              <a:t>by the University (2011). </a:t>
            </a:r>
          </a:p>
          <a:p>
            <a:pPr lvl="0"/>
            <a:r>
              <a:rPr lang="sr-Latn-RS" dirty="0" smtClean="0"/>
              <a:t>Procedure provides:</a:t>
            </a:r>
          </a:p>
          <a:p>
            <a:pPr lvl="1"/>
            <a:r>
              <a:rPr lang="en-US" b="1" dirty="0" smtClean="0">
                <a:solidFill>
                  <a:srgbClr val="8E0000"/>
                </a:solidFill>
              </a:rPr>
              <a:t>M</a:t>
            </a:r>
            <a:r>
              <a:rPr lang="sr-Latn-RS" b="1" dirty="0" smtClean="0">
                <a:solidFill>
                  <a:srgbClr val="8E0000"/>
                </a:solidFill>
              </a:rPr>
              <a:t>andatory electronic archiving </a:t>
            </a:r>
            <a:r>
              <a:rPr lang="sr-Latn-RS" dirty="0" smtClean="0"/>
              <a:t>f</a:t>
            </a:r>
            <a:r>
              <a:rPr lang="en-US" dirty="0" err="1" smtClean="0"/>
              <a:t>rom</a:t>
            </a:r>
            <a:r>
              <a:rPr lang="en-US" dirty="0" smtClean="0"/>
              <a:t> 2012 </a:t>
            </a:r>
            <a:endParaRPr lang="sr-Latn-RS" dirty="0" smtClean="0"/>
          </a:p>
          <a:p>
            <a:pPr lvl="1"/>
            <a:r>
              <a:rPr lang="sr-Latn-RS" b="1" dirty="0" smtClean="0">
                <a:solidFill>
                  <a:srgbClr val="8E0000"/>
                </a:solidFill>
              </a:rPr>
              <a:t>Better control </a:t>
            </a:r>
            <a:r>
              <a:rPr lang="sr-Latn-RS" dirty="0" smtClean="0"/>
              <a:t>of delivering of the dissertations to the Library:</a:t>
            </a:r>
          </a:p>
          <a:p>
            <a:pPr lvl="1"/>
            <a:r>
              <a:rPr lang="sr-Latn-RS" b="1" dirty="0" smtClean="0">
                <a:solidFill>
                  <a:srgbClr val="8E0000"/>
                </a:solidFill>
              </a:rPr>
              <a:t>Unique form</a:t>
            </a:r>
            <a:r>
              <a:rPr lang="sr-Latn-RS" dirty="0" smtClean="0"/>
              <a:t>: d</a:t>
            </a:r>
            <a:r>
              <a:rPr lang="en-US" dirty="0" err="1" smtClean="0"/>
              <a:t>issertations</a:t>
            </a:r>
            <a:r>
              <a:rPr lang="en-US" dirty="0" smtClean="0"/>
              <a:t> have to follow particular University instructions on the mandatory elements and the necessary supplement materials that every thesis should possess; besides unification, these instructions have two more goals: </a:t>
            </a:r>
            <a:endParaRPr lang="sr-Latn-RS" dirty="0" smtClean="0"/>
          </a:p>
          <a:p>
            <a:pPr lvl="2"/>
            <a:r>
              <a:rPr lang="en-US" dirty="0" smtClean="0"/>
              <a:t>To assure that every dissertation retains the required metadata for the Digital repository;</a:t>
            </a:r>
          </a:p>
          <a:p>
            <a:pPr lvl="2"/>
            <a:r>
              <a:rPr lang="en-US" dirty="0" smtClean="0"/>
              <a:t>to provide copyright information; one of these supplements (statement), as an integral part of the thesis, contains Creative Commons standards (all 6 CC modules), enabling Ph.D. students to choose one of the modules;</a:t>
            </a:r>
            <a:endParaRPr lang="sr-Latn-RS" dirty="0" smtClean="0"/>
          </a:p>
          <a:p>
            <a:pPr lvl="2"/>
            <a:endParaRPr lang="sr-Latn-RS" dirty="0"/>
          </a:p>
          <a:p>
            <a:pPr lvl="2"/>
            <a:endParaRPr lang="en-US" dirty="0" smtClean="0"/>
          </a:p>
          <a:p>
            <a:pPr lvl="2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25th International Symposium on Electronic Theses and Dissertations – ETD 2022, Novi Sad, Serbia</a:t>
            </a:r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25th International Symposium on Electronic Theses and Dissertations – ETD 2022, Novi Sad, Serbia</a:t>
            </a:r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779" t="14614" r="779" b="6985"/>
          <a:stretch/>
        </p:blipFill>
        <p:spPr bwMode="auto">
          <a:xfrm>
            <a:off x="0" y="0"/>
            <a:ext cx="8636000" cy="38234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7143" t="-50892" r="159" b="29591"/>
          <a:stretch/>
        </p:blipFill>
        <p:spPr bwMode="auto">
          <a:xfrm>
            <a:off x="236651" y="1412776"/>
            <a:ext cx="8636000" cy="460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797034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 smtClean="0">
                <a:solidFill>
                  <a:srgbClr val="8E0000"/>
                </a:solidFill>
              </a:rPr>
              <a:t>Current EDD (2) – Mandatory OA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2011 – OA strongly recommended</a:t>
            </a:r>
          </a:p>
          <a:p>
            <a:endParaRPr lang="sr-Latn-RS" dirty="0" smtClean="0"/>
          </a:p>
          <a:p>
            <a:r>
              <a:rPr lang="sr-Latn-RS" dirty="0" smtClean="0"/>
              <a:t>N</a:t>
            </a:r>
            <a:r>
              <a:rPr lang="en-US" dirty="0" err="1" smtClean="0"/>
              <a:t>ational</a:t>
            </a:r>
            <a:r>
              <a:rPr lang="en-US" dirty="0" smtClean="0"/>
              <a:t> </a:t>
            </a:r>
            <a:r>
              <a:rPr lang="en-US" dirty="0"/>
              <a:t>legislation in 2014 when open access to doctoral </a:t>
            </a:r>
            <a:r>
              <a:rPr lang="en-US" dirty="0" smtClean="0"/>
              <a:t>dissertations</a:t>
            </a:r>
            <a:r>
              <a:rPr lang="sr-Latn-RS" dirty="0" smtClean="0"/>
              <a:t>, </a:t>
            </a:r>
            <a:r>
              <a:rPr lang="en-US" dirty="0" smtClean="0"/>
              <a:t>mandatory </a:t>
            </a:r>
            <a:r>
              <a:rPr lang="en-US" dirty="0"/>
              <a:t>for all universities in Serbia by adopting changes to the Law on High </a:t>
            </a:r>
            <a:r>
              <a:rPr lang="en-US" dirty="0" smtClean="0"/>
              <a:t>Education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25th International Symposium on Electronic Theses and Dissertations – ETD 2022, Novi Sad, Serbia</a:t>
            </a:r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 smtClean="0">
                <a:solidFill>
                  <a:srgbClr val="8E0000"/>
                </a:solidFill>
              </a:rPr>
              <a:t>Current EDD - issues</a:t>
            </a:r>
            <a:endParaRPr lang="en-US" b="1" dirty="0">
              <a:solidFill>
                <a:srgbClr val="8E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r-Latn-RS" dirty="0" smtClean="0"/>
          </a:p>
          <a:p>
            <a:pPr lvl="0"/>
            <a:r>
              <a:rPr lang="en-US" dirty="0"/>
              <a:t>Lack of some mandatory elements of thesis (rare</a:t>
            </a:r>
            <a:r>
              <a:rPr lang="en-US" dirty="0" smtClean="0"/>
              <a:t>);</a:t>
            </a:r>
            <a:endParaRPr lang="sr-Latn-RS" dirty="0" smtClean="0"/>
          </a:p>
          <a:p>
            <a:pPr lvl="1"/>
            <a:endParaRPr lang="en-US" dirty="0"/>
          </a:p>
          <a:p>
            <a:pPr lvl="0"/>
            <a:r>
              <a:rPr lang="en-US" dirty="0"/>
              <a:t>Undefined copyright status (missing Creative Commons Licenses) (more often).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25th International Symposium on Electronic Theses and Dissertations – ETD 2022, Novi Sad, Serbia</a:t>
            </a:r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 smtClean="0">
                <a:solidFill>
                  <a:srgbClr val="8E0000"/>
                </a:solidFill>
              </a:rPr>
              <a:t>Current EDD</a:t>
            </a:r>
            <a:endParaRPr lang="en-US" b="1" dirty="0">
              <a:solidFill>
                <a:srgbClr val="8E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dirty="0"/>
              <a:t>C</a:t>
            </a:r>
            <a:r>
              <a:rPr lang="hr-HR" dirty="0" smtClean="0"/>
              <a:t>lear </a:t>
            </a:r>
            <a:r>
              <a:rPr lang="en-US" dirty="0" smtClean="0"/>
              <a:t>procedure</a:t>
            </a:r>
            <a:endParaRPr lang="sr-Latn-RS" dirty="0" smtClean="0"/>
          </a:p>
          <a:p>
            <a:r>
              <a:rPr lang="hr-HR" dirty="0"/>
              <a:t>I</a:t>
            </a:r>
            <a:r>
              <a:rPr lang="en-US" dirty="0" err="1" smtClean="0"/>
              <a:t>nstitutionally</a:t>
            </a:r>
            <a:r>
              <a:rPr lang="en-US" dirty="0" smtClean="0"/>
              <a:t> monitored</a:t>
            </a:r>
            <a:endParaRPr lang="sr-Latn-RS" dirty="0" smtClean="0"/>
          </a:p>
          <a:p>
            <a:r>
              <a:rPr lang="hr-HR" dirty="0"/>
              <a:t>C</a:t>
            </a:r>
            <a:r>
              <a:rPr lang="en-US" dirty="0" err="1" smtClean="0"/>
              <a:t>ontrolled</a:t>
            </a:r>
            <a:r>
              <a:rPr lang="en-US" dirty="0"/>
              <a:t>. </a:t>
            </a:r>
            <a:endParaRPr lang="sr-Latn-RS" dirty="0" smtClean="0"/>
          </a:p>
          <a:p>
            <a:endParaRPr lang="sr-Latn-RS" dirty="0"/>
          </a:p>
          <a:p>
            <a:r>
              <a:rPr lang="hr-HR" dirty="0"/>
              <a:t>E</a:t>
            </a:r>
            <a:r>
              <a:rPr lang="en-US" dirty="0" err="1" smtClean="0"/>
              <a:t>xpect</a:t>
            </a:r>
            <a:r>
              <a:rPr lang="sr-Latn-RS" dirty="0" smtClean="0"/>
              <a:t>ation</a:t>
            </a:r>
            <a:r>
              <a:rPr lang="en-US" dirty="0" smtClean="0"/>
              <a:t> </a:t>
            </a:r>
            <a:r>
              <a:rPr lang="hr-HR" dirty="0" smtClean="0"/>
              <a:t>- </a:t>
            </a:r>
            <a:r>
              <a:rPr lang="en-US" dirty="0" smtClean="0"/>
              <a:t>this </a:t>
            </a:r>
            <a:r>
              <a:rPr lang="en-US" dirty="0"/>
              <a:t>collection </a:t>
            </a:r>
            <a:r>
              <a:rPr lang="hr-HR" dirty="0" smtClean="0"/>
              <a:t>will </a:t>
            </a:r>
            <a:r>
              <a:rPr lang="en-US" dirty="0" smtClean="0"/>
              <a:t>grow </a:t>
            </a:r>
            <a:r>
              <a:rPr lang="en-US" dirty="0"/>
              <a:t>in a predictable dynamic. </a:t>
            </a:r>
            <a:endParaRPr lang="sr-Latn-RS" dirty="0" smtClean="0"/>
          </a:p>
          <a:p>
            <a:r>
              <a:rPr lang="sr-Latn-RS" dirty="0"/>
              <a:t>S</a:t>
            </a:r>
            <a:r>
              <a:rPr lang="sr-Latn-RS" dirty="0" smtClean="0"/>
              <a:t>potted </a:t>
            </a:r>
            <a:r>
              <a:rPr lang="en-US" dirty="0" smtClean="0"/>
              <a:t>difficulties cannot </a:t>
            </a:r>
            <a:r>
              <a:rPr lang="en-US" dirty="0"/>
              <a:t>impede the procedure as a whole, which can be improved but not endangered.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25th International Symposium on Electronic Theses and Dissertations – ETD 2022, Novi Sad, Serbia</a:t>
            </a: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310</TotalTime>
  <Words>1484</Words>
  <Application>Microsoft Office PowerPoint</Application>
  <PresentationFormat>On-screen Show (4:3)</PresentationFormat>
  <Paragraphs>187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The challenges of the current and retrospective digital archiving of doctoral dissertations: towards integration of several university collections at the University Library “Svetozar Marković” in Belgrade</vt:lpstr>
      <vt:lpstr>Collections of doctoral  dissertations of the UL </vt:lpstr>
      <vt:lpstr>PowerPoint Presentation</vt:lpstr>
      <vt:lpstr>Criteria </vt:lpstr>
      <vt:lpstr>Current EDD</vt:lpstr>
      <vt:lpstr>PowerPoint Presentation</vt:lpstr>
      <vt:lpstr>Current EDD (2) – Mandatory OA</vt:lpstr>
      <vt:lpstr>Current EDD - issues</vt:lpstr>
      <vt:lpstr>Current EDD</vt:lpstr>
      <vt:lpstr>Retrospective digitization od DD Digitization on demand</vt:lpstr>
      <vt:lpstr>Digitization on demand (2)</vt:lpstr>
      <vt:lpstr>PowerPoint Presentation</vt:lpstr>
      <vt:lpstr>Digitization on demand – obstacles and advantages</vt:lpstr>
      <vt:lpstr>Retrospective digitization od DD –  Old Serbian dissertations</vt:lpstr>
      <vt:lpstr>a) Dissertations defended at the University of Belgrade</vt:lpstr>
      <vt:lpstr>a) Dissertations defended at the University of Belgrade (2)</vt:lpstr>
      <vt:lpstr>b) Dissertations defended by Serbian scientists at foreign universities</vt:lpstr>
      <vt:lpstr>PowerPoint Presentation</vt:lpstr>
      <vt:lpstr>PowerPoint Presentation</vt:lpstr>
      <vt:lpstr>PowerPoint Presentation</vt:lpstr>
      <vt:lpstr>Conditions</vt:lpstr>
      <vt:lpstr>Support </vt:lpstr>
      <vt:lpstr>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challenges of current and retrospective digital archiving of doctoral dissertations: towards integration of several university collections at the University Library “Svetozar Marković” in Belgrade</dc:title>
  <dc:creator>Dragana</dc:creator>
  <cp:lastModifiedBy>Stole</cp:lastModifiedBy>
  <cp:revision>33</cp:revision>
  <dcterms:created xsi:type="dcterms:W3CDTF">2022-09-02T08:12:48Z</dcterms:created>
  <dcterms:modified xsi:type="dcterms:W3CDTF">2022-09-08T04:22:49Z</dcterms:modified>
</cp:coreProperties>
</file>