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6858000" cy="9144000" type="screen4x3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7"/>
    <p:restoredTop sz="94378"/>
  </p:normalViewPr>
  <p:slideViewPr>
    <p:cSldViewPr>
      <p:cViewPr varScale="1">
        <p:scale>
          <a:sx n="81" d="100"/>
          <a:sy n="81" d="100"/>
        </p:scale>
        <p:origin x="3264" y="192"/>
      </p:cViewPr>
      <p:guideLst>
        <p:guide orient="horz" pos="2160"/>
        <p:guide pos="2880"/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84A2-DB58-49C7-80DB-EF04734E7421}" type="datetimeFigureOut">
              <a:rPr lang="es-ES" smtClean="0"/>
              <a:t>1/11/19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2822-E8AA-4197-A424-B465C2FB19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47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84A2-DB58-49C7-80DB-EF04734E7421}" type="datetimeFigureOut">
              <a:rPr lang="es-ES" smtClean="0"/>
              <a:t>1/11/19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2822-E8AA-4197-A424-B465C2FB19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6175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84A2-DB58-49C7-80DB-EF04734E7421}" type="datetimeFigureOut">
              <a:rPr lang="es-ES" smtClean="0"/>
              <a:t>1/11/19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2822-E8AA-4197-A424-B465C2FB19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4381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84A2-DB58-49C7-80DB-EF04734E7421}" type="datetimeFigureOut">
              <a:rPr lang="es-ES" smtClean="0"/>
              <a:t>1/11/19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2822-E8AA-4197-A424-B465C2FB19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0658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84A2-DB58-49C7-80DB-EF04734E7421}" type="datetimeFigureOut">
              <a:rPr lang="es-ES" smtClean="0"/>
              <a:t>1/11/19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2822-E8AA-4197-A424-B465C2FB19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085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84A2-DB58-49C7-80DB-EF04734E7421}" type="datetimeFigureOut">
              <a:rPr lang="es-ES" smtClean="0"/>
              <a:t>1/11/19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2822-E8AA-4197-A424-B465C2FB19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2679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84A2-DB58-49C7-80DB-EF04734E7421}" type="datetimeFigureOut">
              <a:rPr lang="es-ES" smtClean="0"/>
              <a:t>1/11/19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2822-E8AA-4197-A424-B465C2FB19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4536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84A2-DB58-49C7-80DB-EF04734E7421}" type="datetimeFigureOut">
              <a:rPr lang="es-ES" smtClean="0"/>
              <a:t>1/11/19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2822-E8AA-4197-A424-B465C2FB19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723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84A2-DB58-49C7-80DB-EF04734E7421}" type="datetimeFigureOut">
              <a:rPr lang="es-ES" smtClean="0"/>
              <a:t>1/11/19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2822-E8AA-4197-A424-B465C2FB19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472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84A2-DB58-49C7-80DB-EF04734E7421}" type="datetimeFigureOut">
              <a:rPr lang="es-ES" smtClean="0"/>
              <a:t>1/11/19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2822-E8AA-4197-A424-B465C2FB19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9884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84A2-DB58-49C7-80DB-EF04734E7421}" type="datetimeFigureOut">
              <a:rPr lang="es-ES" smtClean="0"/>
              <a:t>1/11/19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12822-E8AA-4197-A424-B465C2FB19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3200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C84A2-DB58-49C7-80DB-EF04734E7421}" type="datetimeFigureOut">
              <a:rPr lang="es-ES" smtClean="0"/>
              <a:t>1/11/19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12822-E8AA-4197-A424-B465C2FB19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3002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14654" y="182702"/>
            <a:ext cx="621069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err="1"/>
              <a:t>Supplemental</a:t>
            </a:r>
            <a:r>
              <a:rPr lang="es-ES" sz="1200" b="1" dirty="0"/>
              <a:t> Figure 4</a:t>
            </a:r>
            <a:r>
              <a:rPr lang="es-ES" sz="1200" dirty="0"/>
              <a:t>. Longitudinal </a:t>
            </a:r>
            <a:r>
              <a:rPr lang="es-ES" sz="1200" dirty="0" err="1"/>
              <a:t>changes</a:t>
            </a:r>
            <a:r>
              <a:rPr lang="es-ES" sz="1200" dirty="0"/>
              <a:t> in </a:t>
            </a:r>
            <a:r>
              <a:rPr lang="es-ES" sz="1200" dirty="0" err="1"/>
              <a:t>serum</a:t>
            </a:r>
            <a:r>
              <a:rPr lang="es-ES" sz="1200" dirty="0"/>
              <a:t> </a:t>
            </a:r>
            <a:r>
              <a:rPr lang="es-ES" sz="1200" dirty="0" err="1"/>
              <a:t>relative</a:t>
            </a:r>
            <a:r>
              <a:rPr lang="es-ES" sz="1200" dirty="0"/>
              <a:t> </a:t>
            </a:r>
            <a:r>
              <a:rPr lang="es-ES" sz="1200" dirty="0" err="1"/>
              <a:t>expression</a:t>
            </a:r>
            <a:r>
              <a:rPr lang="es-ES" sz="1200" dirty="0"/>
              <a:t> </a:t>
            </a:r>
            <a:r>
              <a:rPr lang="es-ES" sz="1200" dirty="0" err="1"/>
              <a:t>levels</a:t>
            </a:r>
            <a:r>
              <a:rPr lang="es-ES" sz="1200" dirty="0"/>
              <a:t> of miR-652-3p, miR-106-5p and miR-206 in </a:t>
            </a:r>
            <a:r>
              <a:rPr lang="es-ES" sz="1200" dirty="0" err="1"/>
              <a:t>girls</a:t>
            </a:r>
            <a:r>
              <a:rPr lang="es-ES" sz="1200" dirty="0"/>
              <a:t> </a:t>
            </a:r>
            <a:r>
              <a:rPr lang="es-ES" sz="1200" dirty="0" err="1"/>
              <a:t>with</a:t>
            </a:r>
            <a:r>
              <a:rPr lang="es-ES" sz="1200" dirty="0"/>
              <a:t> PCOS, </a:t>
            </a:r>
            <a:r>
              <a:rPr lang="es-ES" sz="1200" dirty="0" err="1"/>
              <a:t>who</a:t>
            </a:r>
            <a:r>
              <a:rPr lang="es-ES" sz="1200" dirty="0"/>
              <a:t> </a:t>
            </a:r>
            <a:r>
              <a:rPr lang="es-ES" sz="1200" dirty="0" err="1"/>
              <a:t>were</a:t>
            </a:r>
            <a:r>
              <a:rPr lang="es-ES" sz="1200" dirty="0"/>
              <a:t> </a:t>
            </a:r>
            <a:r>
              <a:rPr lang="es-ES" sz="1200" dirty="0" err="1"/>
              <a:t>randomized</a:t>
            </a:r>
            <a:r>
              <a:rPr lang="es-ES" sz="1200" dirty="0"/>
              <a:t> to </a:t>
            </a:r>
            <a:r>
              <a:rPr lang="es-ES" sz="1200" dirty="0" err="1"/>
              <a:t>receive</a:t>
            </a:r>
            <a:r>
              <a:rPr lang="es-ES" sz="1200" dirty="0"/>
              <a:t> </a:t>
            </a:r>
            <a:r>
              <a:rPr lang="es-ES" sz="1200" dirty="0" err="1"/>
              <a:t>an</a:t>
            </a:r>
            <a:r>
              <a:rPr lang="es-ES" sz="1200" dirty="0"/>
              <a:t> oral </a:t>
            </a:r>
            <a:r>
              <a:rPr lang="es-ES" sz="1200" dirty="0" err="1"/>
              <a:t>contraceptive</a:t>
            </a:r>
            <a:r>
              <a:rPr lang="es-ES" sz="1200" dirty="0"/>
              <a:t> </a:t>
            </a:r>
            <a:r>
              <a:rPr lang="en-GB" sz="1200" dirty="0"/>
              <a:t>(OC, n=16, red dots),</a:t>
            </a:r>
            <a:r>
              <a:rPr lang="es-ES" sz="1200" dirty="0"/>
              <a:t> </a:t>
            </a:r>
            <a:r>
              <a:rPr lang="es-ES" sz="1200" dirty="0" err="1"/>
              <a:t>or</a:t>
            </a:r>
            <a:r>
              <a:rPr lang="es-ES" sz="1200" dirty="0"/>
              <a:t> </a:t>
            </a:r>
            <a:r>
              <a:rPr lang="es-ES" sz="1200" dirty="0" err="1"/>
              <a:t>low-dose</a:t>
            </a:r>
            <a:r>
              <a:rPr lang="es-ES" sz="1200" dirty="0"/>
              <a:t> </a:t>
            </a:r>
            <a:r>
              <a:rPr lang="en-GB" sz="1200" dirty="0"/>
              <a:t>spironolactone, pioglitazone and metformin (SPIOMET, n=15, blue dots)</a:t>
            </a:r>
            <a:r>
              <a:rPr lang="es-ES" sz="1200" dirty="0"/>
              <a:t> </a:t>
            </a:r>
            <a:r>
              <a:rPr lang="es-ES" sz="1200" dirty="0" err="1"/>
              <a:t>for</a:t>
            </a:r>
            <a:r>
              <a:rPr lang="es-ES" sz="1200" dirty="0"/>
              <a:t> 1 </a:t>
            </a:r>
            <a:r>
              <a:rPr lang="es-ES" sz="1200" dirty="0" err="1"/>
              <a:t>year</a:t>
            </a:r>
            <a:r>
              <a:rPr lang="es-ES" sz="1200" dirty="0"/>
              <a:t>, and </a:t>
            </a:r>
            <a:r>
              <a:rPr lang="es-ES" sz="1200" dirty="0" err="1"/>
              <a:t>who</a:t>
            </a:r>
            <a:r>
              <a:rPr lang="es-ES" sz="1200" dirty="0"/>
              <a:t> </a:t>
            </a:r>
            <a:r>
              <a:rPr lang="es-ES" sz="1200" dirty="0" err="1"/>
              <a:t>received</a:t>
            </a:r>
            <a:r>
              <a:rPr lang="es-ES" sz="1200" dirty="0"/>
              <a:t> no </a:t>
            </a:r>
            <a:r>
              <a:rPr lang="es-ES" sz="1200" dirty="0" err="1"/>
              <a:t>treatment</a:t>
            </a:r>
            <a:r>
              <a:rPr lang="es-ES" sz="1200" dirty="0"/>
              <a:t> </a:t>
            </a:r>
            <a:r>
              <a:rPr lang="es-ES" sz="1200" dirty="0" err="1"/>
              <a:t>over</a:t>
            </a:r>
            <a:r>
              <a:rPr lang="es-ES" sz="1200" dirty="0"/>
              <a:t> </a:t>
            </a:r>
            <a:r>
              <a:rPr lang="es-ES" sz="1200" dirty="0" err="1"/>
              <a:t>the</a:t>
            </a:r>
            <a:r>
              <a:rPr lang="es-ES" sz="1200" dirty="0"/>
              <a:t> </a:t>
            </a:r>
            <a:r>
              <a:rPr lang="es-ES" sz="1200" dirty="0" err="1"/>
              <a:t>subsequent</a:t>
            </a:r>
            <a:r>
              <a:rPr lang="es-ES" sz="1200" dirty="0"/>
              <a:t> </a:t>
            </a:r>
            <a:r>
              <a:rPr lang="es-ES" sz="1200" dirty="0" err="1"/>
              <a:t>year</a:t>
            </a:r>
            <a:r>
              <a:rPr lang="es-ES" sz="1200" dirty="0"/>
              <a:t>. </a:t>
            </a:r>
            <a:endParaRPr lang="es-ES_tradnl" sz="1200" dirty="0"/>
          </a:p>
          <a:p>
            <a:r>
              <a:rPr lang="en-GB" sz="1200" dirty="0"/>
              <a:t>The yellow area represents the active treatment phase;  the upper and lower limits of the grey area correspond, respectively, to a Z-score of +1 and -1 in healthy control girls (n=13).  </a:t>
            </a:r>
            <a:endParaRPr lang="es-ES_tradnl" sz="1200" dirty="0"/>
          </a:p>
          <a:p>
            <a:pPr>
              <a:spcBef>
                <a:spcPts val="600"/>
              </a:spcBef>
            </a:pPr>
            <a:r>
              <a:rPr lang="en-US" sz="1200" dirty="0"/>
              <a:t>Upper left: miR-652-3p Z-score increased significantly in the SPIOMET subgroup after 1 year. *p=0.0004 by one-way ANOVA; </a:t>
            </a:r>
            <a:r>
              <a:rPr lang="en-US" sz="1200" baseline="30000" dirty="0"/>
              <a:t>#</a:t>
            </a:r>
            <a:r>
              <a:rPr lang="en-US" sz="1200" dirty="0"/>
              <a:t>P&lt;0.0001 between subgroups after 1 and 2 years, by two-sided </a:t>
            </a:r>
            <a:r>
              <a:rPr lang="en-US" sz="1200" i="1" dirty="0"/>
              <a:t>t</a:t>
            </a:r>
            <a:r>
              <a:rPr lang="en-US" sz="1200" dirty="0"/>
              <a:t>-test. </a:t>
            </a:r>
            <a:r>
              <a:rPr lang="es-ES_tradnl" sz="1200" dirty="0"/>
              <a:t> </a:t>
            </a:r>
          </a:p>
          <a:p>
            <a:pPr>
              <a:spcBef>
                <a:spcPts val="600"/>
              </a:spcBef>
            </a:pPr>
            <a:r>
              <a:rPr lang="es-ES_tradnl" sz="1200" dirty="0" err="1"/>
              <a:t>Upper</a:t>
            </a:r>
            <a:r>
              <a:rPr lang="es-ES_tradnl" sz="1200" dirty="0"/>
              <a:t> </a:t>
            </a:r>
            <a:r>
              <a:rPr lang="es-ES_tradnl" sz="1200" dirty="0" err="1"/>
              <a:t>right</a:t>
            </a:r>
            <a:r>
              <a:rPr lang="es-ES_tradnl" sz="1200" dirty="0"/>
              <a:t>: </a:t>
            </a:r>
            <a:r>
              <a:rPr lang="en-US" sz="1200" dirty="0"/>
              <a:t>miR-106-5p Z-score increased significantly in the SPIOMET subgroup after 1 year. *p&lt;0.0001 by one-way ANOVA; </a:t>
            </a:r>
            <a:r>
              <a:rPr lang="en-US" sz="1200" baseline="30000" dirty="0"/>
              <a:t>#</a:t>
            </a:r>
            <a:r>
              <a:rPr lang="en-US" sz="1200" dirty="0"/>
              <a:t>P&lt;0.0003 between subgroups after 1 and 2 years, by two-sided </a:t>
            </a:r>
            <a:r>
              <a:rPr lang="en-US" sz="1200" i="1" dirty="0"/>
              <a:t>t</a:t>
            </a:r>
            <a:r>
              <a:rPr lang="en-US" sz="1200" dirty="0"/>
              <a:t>-test. </a:t>
            </a:r>
            <a:endParaRPr lang="es-ES_tradnl" sz="1200" dirty="0"/>
          </a:p>
          <a:p>
            <a:pPr>
              <a:spcBef>
                <a:spcPts val="600"/>
              </a:spcBef>
            </a:pPr>
            <a:r>
              <a:rPr lang="en-US" sz="1200" dirty="0"/>
              <a:t>Bottom: miR-206 Z-score decreased  significantly in the OC  subgroup over 2 years.         *p&lt;0.0001 by one-way ANOVA; </a:t>
            </a:r>
            <a:r>
              <a:rPr lang="en-US" sz="1200" baseline="30000" dirty="0"/>
              <a:t>#</a:t>
            </a:r>
            <a:r>
              <a:rPr lang="en-US" sz="1200" dirty="0"/>
              <a:t>P&lt;0.0001 between subgroups after 1 and 2 years, by two-sided </a:t>
            </a:r>
            <a:r>
              <a:rPr lang="en-US" sz="1200" i="1" dirty="0"/>
              <a:t>t</a:t>
            </a:r>
            <a:r>
              <a:rPr lang="en-US" sz="1200" dirty="0"/>
              <a:t>-test.</a:t>
            </a:r>
            <a:endParaRPr lang="es-ES_tradnl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55" y="3563888"/>
            <a:ext cx="6516687" cy="5307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06321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227</Words>
  <Application>Microsoft Macintosh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Marta Diaz Silva</dc:creator>
  <cp:lastModifiedBy>Lourdes Ibañez Toda</cp:lastModifiedBy>
  <cp:revision>42</cp:revision>
  <cp:lastPrinted>2019-03-08T13:40:06Z</cp:lastPrinted>
  <dcterms:created xsi:type="dcterms:W3CDTF">2019-03-04T10:59:28Z</dcterms:created>
  <dcterms:modified xsi:type="dcterms:W3CDTF">2019-11-01T21:07:22Z</dcterms:modified>
</cp:coreProperties>
</file>