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7" r:id="rId2"/>
    <p:sldId id="299" r:id="rId3"/>
    <p:sldId id="300" r:id="rId4"/>
    <p:sldId id="301" r:id="rId5"/>
    <p:sldId id="298" r:id="rId6"/>
    <p:sldId id="312" r:id="rId7"/>
    <p:sldId id="314" r:id="rId8"/>
    <p:sldId id="291" r:id="rId9"/>
    <p:sldId id="261" r:id="rId10"/>
    <p:sldId id="315" r:id="rId11"/>
    <p:sldId id="269" r:id="rId12"/>
    <p:sldId id="305" r:id="rId13"/>
    <p:sldId id="31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5" d="100"/>
          <a:sy n="65" d="100"/>
        </p:scale>
        <p:origin x="-1212"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AF88730-4E96-4A40-A17E-9237C552F739}" type="datetimeFigureOut">
              <a:rPr lang="en-GB" smtClean="0"/>
              <a:t>29/08/2018</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D01EA24-9364-405C-B4C9-616E5EA0636A}" type="slidenum">
              <a:rPr lang="en-GB" smtClean="0"/>
              <a:t>‹#›</a:t>
            </a:fld>
            <a:endParaRPr lang="en-GB"/>
          </a:p>
        </p:txBody>
      </p:sp>
    </p:spTree>
    <p:extLst>
      <p:ext uri="{BB962C8B-B14F-4D97-AF65-F5344CB8AC3E}">
        <p14:creationId xmlns:p14="http://schemas.microsoft.com/office/powerpoint/2010/main" val="1629496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EF1857-31BE-4E80-972C-B0D9B43E97F4}" type="datetimeFigureOut">
              <a:rPr lang="en-GB" smtClean="0"/>
              <a:t>29/08/2018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47D3277-0881-4225-B0A1-007485F6EE8C}" type="slidenum">
              <a:rPr lang="en-GB" smtClean="0"/>
              <a:t>‹#›</a:t>
            </a:fld>
            <a:endParaRPr lang="en-GB"/>
          </a:p>
        </p:txBody>
      </p:sp>
    </p:spTree>
    <p:extLst>
      <p:ext uri="{BB962C8B-B14F-4D97-AF65-F5344CB8AC3E}">
        <p14:creationId xmlns:p14="http://schemas.microsoft.com/office/powerpoint/2010/main" val="1591035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400" b="0" i="0" u="none" strike="noStrike" kern="1200" cap="none" spc="0" normalizeH="0" baseline="0" noProof="0" dirty="0" smtClean="0">
                <a:ln>
                  <a:noFill/>
                </a:ln>
                <a:solidFill>
                  <a:prstClr val="black"/>
                </a:solidFill>
                <a:effectLst/>
                <a:uLnTx/>
                <a:uFillTx/>
                <a:latin typeface="Arial" charset="0"/>
                <a:cs typeface="Arial" charset="0"/>
              </a:rPr>
              <a:t>We put together a </a:t>
            </a:r>
            <a:r>
              <a:rPr kumimoji="0" lang="en-GB" sz="2400" b="1" i="0" u="none" strike="noStrike" kern="1200" cap="none" spc="0" normalizeH="0" baseline="0" noProof="0" dirty="0" smtClean="0">
                <a:ln>
                  <a:noFill/>
                </a:ln>
                <a:solidFill>
                  <a:prstClr val="black"/>
                </a:solidFill>
                <a:effectLst/>
                <a:uLnTx/>
                <a:uFillTx/>
                <a:latin typeface="Arial" charset="0"/>
                <a:cs typeface="Arial" charset="0"/>
              </a:rPr>
              <a:t>collection of the most valuable data </a:t>
            </a:r>
            <a:r>
              <a:rPr kumimoji="0" lang="en-GB" sz="2400" b="0" i="0" u="none" strike="noStrike" kern="1200" cap="none" spc="0" normalizeH="0" baseline="0" noProof="0" dirty="0" smtClean="0">
                <a:ln>
                  <a:noFill/>
                </a:ln>
                <a:solidFill>
                  <a:prstClr val="black"/>
                </a:solidFill>
                <a:effectLst/>
                <a:uLnTx/>
                <a:uFillTx/>
                <a:latin typeface="Arial" charset="0"/>
                <a:cs typeface="Arial" charset="0"/>
              </a:rPr>
              <a:t>and enhance that over time.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400" b="0" i="0" u="none" strike="noStrike" kern="1200" cap="none" spc="0" normalizeH="0" baseline="0" noProof="0" dirty="0" smtClean="0">
                <a:ln>
                  <a:noFill/>
                </a:ln>
                <a:solidFill>
                  <a:prstClr val="black"/>
                </a:solidFill>
                <a:effectLst/>
                <a:uLnTx/>
                <a:uFillTx/>
                <a:latin typeface="Arial" charset="0"/>
                <a:cs typeface="Arial" charset="0"/>
              </a:rPr>
              <a:t>We preserve data in the long term to make it available for re-use</a:t>
            </a:r>
          </a:p>
          <a:p>
            <a:pPr eaLnBrk="1" hangingPunct="1">
              <a:spcBef>
                <a:spcPct val="0"/>
              </a:spcBef>
            </a:pPr>
            <a:r>
              <a:rPr lang="en-GB" dirty="0" smtClean="0"/>
              <a:t>We</a:t>
            </a:r>
            <a:r>
              <a:rPr lang="en-GB" baseline="0" dirty="0" smtClean="0"/>
              <a:t> also provide </a:t>
            </a:r>
            <a:r>
              <a:rPr lang="en-GB" dirty="0" smtClean="0"/>
              <a:t>data management </a:t>
            </a:r>
            <a:r>
              <a:rPr lang="en-GB" baseline="0" dirty="0" smtClean="0"/>
              <a:t>advice as we recognise it’s importance </a:t>
            </a:r>
            <a:r>
              <a:rPr lang="en-GB" dirty="0" smtClean="0"/>
              <a:t>for high quality research data and research excellence</a:t>
            </a:r>
            <a:r>
              <a:rPr lang="en-GB" baseline="0" dirty="0" smtClean="0"/>
              <a:t> and</a:t>
            </a:r>
            <a:r>
              <a:rPr lang="en-GB" dirty="0" smtClean="0"/>
              <a:t> also</a:t>
            </a:r>
            <a:r>
              <a:rPr lang="en-GB" baseline="0" dirty="0" smtClean="0"/>
              <a:t> generally </a:t>
            </a:r>
            <a:r>
              <a:rPr lang="en-GB" dirty="0" smtClean="0"/>
              <a:t>research funders require data management and sharing plans at the start of research projects</a:t>
            </a:r>
            <a:r>
              <a:rPr lang="en-GB" baseline="0" dirty="0" smtClean="0"/>
              <a:t> so we like to be able to assist researchers with that.</a:t>
            </a:r>
          </a:p>
          <a:p>
            <a:pPr eaLnBrk="1" hangingPunct="1">
              <a:spcBef>
                <a:spcPct val="0"/>
              </a:spcBef>
            </a:pPr>
            <a:r>
              <a:rPr lang="en-GB" baseline="0" dirty="0" smtClean="0"/>
              <a:t>We provide user support and we encourage users to send queries in via our helpdesk as it’s the most efficient way of </a:t>
            </a:r>
            <a:r>
              <a:rPr lang="en-GB" baseline="0" dirty="0" err="1" smtClean="0"/>
              <a:t>dealin</a:t>
            </a:r>
            <a:r>
              <a:rPr lang="en-GB" baseline="0" dirty="0" smtClean="0"/>
              <a:t> with user queries.</a:t>
            </a:r>
            <a:endParaRPr lang="en-GB" dirty="0" smtClean="0"/>
          </a:p>
          <a:p>
            <a:pPr eaLnBrk="1" hangingPunct="1">
              <a:spcBef>
                <a:spcPct val="0"/>
              </a:spcBef>
            </a:pPr>
            <a:endParaRPr lang="en-GB" dirty="0"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55C0D03-F663-4503-8525-9935A5285643}" type="slidenum">
              <a:rPr lang="en-GB">
                <a:solidFill>
                  <a:prstClr val="black"/>
                </a:solidFill>
              </a:rPr>
              <a:pPr>
                <a:defRPr/>
              </a:pPr>
              <a:t>2</a:t>
            </a:fld>
            <a:endParaRPr lang="en-GB">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6BB328-EB62-4E06-AF5F-5E4C34B43234}"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621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62A9CEA6-FA2C-4577-90D2-C34EE59DE352}" type="slidenum">
              <a:rPr lang="en-GB" altLang="en-US" sz="1200"/>
              <a:pPr/>
              <a:t>8</a:t>
            </a:fld>
            <a:endParaRPr lang="en-GB" altLang="en-US" sz="1200" dirty="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dirty="0" smtClean="0">
                <a:latin typeface="Calibri" pitchFamily="34" charset="0"/>
                <a:ea typeface="ＭＳ Ｐゴシック" pitchFamily="34" charset="-128"/>
              </a:rPr>
              <a:t>Too often, the ethics debates focuses only on participants, and possible harms.  This is hugely important, but the ethical debate is broader than that.  There are duties to others, and even duties to participants extend beyond protection of confidentiality. </a:t>
            </a:r>
          </a:p>
        </p:txBody>
      </p:sp>
    </p:spTree>
    <p:extLst>
      <p:ext uri="{BB962C8B-B14F-4D97-AF65-F5344CB8AC3E}">
        <p14:creationId xmlns:p14="http://schemas.microsoft.com/office/powerpoint/2010/main" val="55508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3063875" y="555625"/>
            <a:ext cx="3690938" cy="2770188"/>
          </a:xfrm>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Calibri" pitchFamily="34" charset="0"/>
                <a:ea typeface="ＭＳ Ｐゴシック" pitchFamily="34" charset="-128"/>
              </a:rPr>
              <a:t>Transition slide – from legal to ethics and informed consent. </a:t>
            </a:r>
          </a:p>
          <a:p>
            <a:r>
              <a:rPr lang="en-US" altLang="en-US" dirty="0" smtClean="0">
                <a:latin typeface="Calibri" pitchFamily="34" charset="0"/>
                <a:ea typeface="ＭＳ Ｐゴシック" pitchFamily="34" charset="-128"/>
              </a:rPr>
              <a:t>But a reminder of the need to consider multiple strategies – never any one in isolation. </a:t>
            </a:r>
          </a:p>
        </p:txBody>
      </p:sp>
    </p:spTree>
    <p:extLst>
      <p:ext uri="{BB962C8B-B14F-4D97-AF65-F5344CB8AC3E}">
        <p14:creationId xmlns:p14="http://schemas.microsoft.com/office/powerpoint/2010/main" val="39540181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KDS TITLE">
    <p:spTree>
      <p:nvGrpSpPr>
        <p:cNvPr id="1" name=""/>
        <p:cNvGrpSpPr/>
        <p:nvPr/>
      </p:nvGrpSpPr>
      <p:grpSpPr>
        <a:xfrm>
          <a:off x="0" y="0"/>
          <a:ext cx="0" cy="0"/>
          <a:chOff x="0" y="0"/>
          <a:chExt cx="0" cy="0"/>
        </a:xfrm>
      </p:grpSpPr>
      <p:pic>
        <p:nvPicPr>
          <p:cNvPr id="6" name="Picture 6" descr="I:\Publicity\OpenAccess\UKDataService\TestArea\bit1.png"/>
          <p:cNvPicPr>
            <a:picLocks noChangeAspect="1" noChangeArrowheads="1"/>
          </p:cNvPicPr>
          <p:nvPr userDrawn="1"/>
        </p:nvPicPr>
        <p:blipFill rotWithShape="1">
          <a:blip r:embed="rId2" cstate="print"/>
          <a:srcRect r="43416"/>
          <a:stretch/>
        </p:blipFill>
        <p:spPr bwMode="auto">
          <a:xfrm>
            <a:off x="6516216" y="0"/>
            <a:ext cx="2627784" cy="6858000"/>
          </a:xfrm>
          <a:prstGeom prst="rect">
            <a:avLst/>
          </a:prstGeom>
          <a:noFill/>
        </p:spPr>
      </p:pic>
      <p:sp>
        <p:nvSpPr>
          <p:cNvPr id="9" name="Title 8"/>
          <p:cNvSpPr>
            <a:spLocks noGrp="1"/>
          </p:cNvSpPr>
          <p:nvPr>
            <p:ph type="title" hasCustomPrompt="1"/>
          </p:nvPr>
        </p:nvSpPr>
        <p:spPr>
          <a:xfrm>
            <a:off x="251520" y="0"/>
            <a:ext cx="7272808" cy="2420888"/>
          </a:xfrm>
        </p:spPr>
        <p:txBody>
          <a:bodyPr>
            <a:normAutofit/>
          </a:bodyPr>
          <a:lstStyle>
            <a:lvl1pPr algn="l">
              <a:defRPr sz="4400" b="0" i="0" baseline="0">
                <a:latin typeface="+mn-lt"/>
              </a:defRPr>
            </a:lvl1pPr>
          </a:lstStyle>
          <a:p>
            <a:r>
              <a:rPr lang="en-US" dirty="0" smtClean="0"/>
              <a:t>Insert title here (44pt)</a:t>
            </a:r>
            <a:endParaRPr lang="en-GB" dirty="0"/>
          </a:p>
        </p:txBody>
      </p:sp>
      <p:pic>
        <p:nvPicPr>
          <p:cNvPr id="16" name="Picture 8" descr="I:\Publicity\OpenAccess\UKDataService\TestArea\UKDS_Logo_RGB.png"/>
          <p:cNvPicPr>
            <a:picLocks noChangeAspect="1" noChangeArrowheads="1"/>
          </p:cNvPicPr>
          <p:nvPr userDrawn="1"/>
        </p:nvPicPr>
        <p:blipFill>
          <a:blip r:embed="rId3" cstate="print"/>
          <a:srcRect/>
          <a:stretch>
            <a:fillRect/>
          </a:stretch>
        </p:blipFill>
        <p:spPr bwMode="auto">
          <a:xfrm>
            <a:off x="467544" y="5805264"/>
            <a:ext cx="1446667" cy="872868"/>
          </a:xfrm>
          <a:prstGeom prst="rect">
            <a:avLst/>
          </a:prstGeom>
          <a:noFill/>
        </p:spPr>
      </p:pic>
      <p:sp>
        <p:nvSpPr>
          <p:cNvPr id="17" name="Subtitle 2"/>
          <p:cNvSpPr>
            <a:spLocks noGrp="1"/>
          </p:cNvSpPr>
          <p:nvPr>
            <p:ph type="subTitle" idx="1" hasCustomPrompt="1"/>
          </p:nvPr>
        </p:nvSpPr>
        <p:spPr>
          <a:xfrm>
            <a:off x="251520" y="2708920"/>
            <a:ext cx="4032448" cy="1148409"/>
          </a:xfrm>
        </p:spPr>
        <p:txBody>
          <a:bodyPr>
            <a:normAutofit/>
          </a:bodyPr>
          <a:lstStyle>
            <a:lvl1pPr marL="0" indent="0" algn="l">
              <a:buNone/>
              <a:defRPr sz="2000" baseline="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Insert Name and Job Title on separate lines</a:t>
            </a:r>
            <a:endParaRPr lang="en-GB" dirty="0"/>
          </a:p>
        </p:txBody>
      </p:sp>
      <p:sp>
        <p:nvSpPr>
          <p:cNvPr id="22" name="Content Placeholder 21"/>
          <p:cNvSpPr>
            <a:spLocks noGrp="1"/>
          </p:cNvSpPr>
          <p:nvPr>
            <p:ph sz="quarter" idx="10" hasCustomPrompt="1"/>
          </p:nvPr>
        </p:nvSpPr>
        <p:spPr>
          <a:xfrm>
            <a:off x="304800" y="4149725"/>
            <a:ext cx="3979863" cy="1439863"/>
          </a:xfrm>
        </p:spPr>
        <p:txBody>
          <a:bodyPr>
            <a:normAutofit/>
          </a:bodyPr>
          <a:lstStyle>
            <a:lvl1pPr marL="0" indent="0">
              <a:buNone/>
              <a:defRPr sz="2000" baseline="0">
                <a:latin typeface="+mn-lt"/>
              </a:defRPr>
            </a:lvl1pPr>
          </a:lstStyle>
          <a:p>
            <a:pPr lvl="0"/>
            <a:r>
              <a:rPr lang="en-GB" dirty="0" smtClean="0"/>
              <a:t>Name of meeting and place followed by date on a separate line</a:t>
            </a:r>
            <a:endParaRPr lang="en-GB" dirty="0"/>
          </a:p>
        </p:txBody>
      </p:sp>
      <p:cxnSp>
        <p:nvCxnSpPr>
          <p:cNvPr id="23" name="Straight Connector 22"/>
          <p:cNvCxnSpPr/>
          <p:nvPr userDrawn="1"/>
        </p:nvCxnSpPr>
        <p:spPr>
          <a:xfrm flipV="1">
            <a:off x="309594" y="471584"/>
            <a:ext cx="8208912" cy="5088"/>
          </a:xfrm>
          <a:prstGeom prst="line">
            <a:avLst/>
          </a:prstGeom>
          <a:ln>
            <a:solidFill>
              <a:srgbClr val="8E95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339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UKDS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520" y="260648"/>
            <a:ext cx="8229600" cy="1143000"/>
          </a:xfrm>
        </p:spPr>
        <p:txBody>
          <a:bodyPr>
            <a:normAutofit/>
          </a:bodyPr>
          <a:lstStyle>
            <a:lvl1pPr algn="l">
              <a:defRPr sz="3500">
                <a:latin typeface="+mn-lt"/>
              </a:defRPr>
            </a:lvl1pPr>
          </a:lstStyle>
          <a:p>
            <a:r>
              <a:rPr lang="en-US" dirty="0" smtClean="0"/>
              <a:t>Slide title here (sentence case)</a:t>
            </a:r>
            <a:endParaRPr lang="en-GB" dirty="0"/>
          </a:p>
        </p:txBody>
      </p:sp>
      <p:sp>
        <p:nvSpPr>
          <p:cNvPr id="3" name="Content Placeholder 2"/>
          <p:cNvSpPr>
            <a:spLocks noGrp="1"/>
          </p:cNvSpPr>
          <p:nvPr>
            <p:ph idx="1" hasCustomPrompt="1"/>
          </p:nvPr>
        </p:nvSpPr>
        <p:spPr>
          <a:xfrm>
            <a:off x="285225" y="1643459"/>
            <a:ext cx="8229600" cy="5141168"/>
          </a:xfrm>
        </p:spPr>
        <p:txBody>
          <a:bodyPr/>
          <a:lstStyle>
            <a:lvl1pPr>
              <a:defRPr sz="2400" baseline="0">
                <a:latin typeface="+mn-lt"/>
              </a:defRPr>
            </a:lvl1pPr>
            <a:lvl2pPr marL="742950" indent="-285750">
              <a:buFont typeface="Arial" pitchFamily="34" charset="0"/>
              <a:buChar char="•"/>
              <a:defRPr sz="2000" baseline="0">
                <a:latin typeface="+mn-lt"/>
              </a:defRPr>
            </a:lvl2pPr>
            <a:lvl3pPr marL="1257300" indent="-342900">
              <a:buFont typeface="Arial" pitchFamily="34" charset="0"/>
              <a:buChar char="•"/>
              <a:defRPr sz="1800" baseline="0">
                <a:latin typeface="+mn-lt"/>
              </a:defRPr>
            </a:lvl3pPr>
          </a:lstStyle>
          <a:p>
            <a:r>
              <a:rPr lang="en-GB" dirty="0" smtClean="0"/>
              <a:t>Bullet points are in sentence case (24pt </a:t>
            </a:r>
            <a:r>
              <a:rPr lang="en-GB" dirty="0" err="1" smtClean="0"/>
              <a:t>Museo</a:t>
            </a:r>
            <a:r>
              <a:rPr lang="en-GB" dirty="0" smtClean="0"/>
              <a:t> Sans)</a:t>
            </a:r>
          </a:p>
          <a:p>
            <a:pPr lvl="1"/>
            <a:r>
              <a:rPr lang="en-US" dirty="0" smtClean="0"/>
              <a:t>Even second level points</a:t>
            </a:r>
          </a:p>
          <a:p>
            <a:pPr lvl="2"/>
            <a:r>
              <a:rPr lang="en-US" dirty="0" smtClean="0"/>
              <a:t>Third level</a:t>
            </a:r>
          </a:p>
        </p:txBody>
      </p:sp>
      <p:pic>
        <p:nvPicPr>
          <p:cNvPr id="7" name="Picture 6" descr="I:\Publicity\OpenAccess\UKDataService\TestArea\bit1.png"/>
          <p:cNvPicPr>
            <a:picLocks noChangeAspect="1" noChangeArrowheads="1"/>
          </p:cNvPicPr>
          <p:nvPr userDrawn="1"/>
        </p:nvPicPr>
        <p:blipFill rotWithShape="1">
          <a:blip r:embed="rId2" cstate="print"/>
          <a:srcRect r="88382"/>
          <a:stretch/>
        </p:blipFill>
        <p:spPr bwMode="auto">
          <a:xfrm>
            <a:off x="8604448" y="-1683568"/>
            <a:ext cx="539552" cy="6858000"/>
          </a:xfrm>
          <a:prstGeom prst="rect">
            <a:avLst/>
          </a:prstGeom>
          <a:noFill/>
        </p:spPr>
      </p:pic>
      <p:pic>
        <p:nvPicPr>
          <p:cNvPr id="8" name="Picture 2" descr="I:\Publicity\OpenAccess\UKDataService\Logos\UK_Data_Service_Logos\Web_Screen\Primary_logo\UKDS_Logo_RGB.jpg"/>
          <p:cNvPicPr>
            <a:picLocks noChangeAspect="1" noChangeArrowheads="1"/>
          </p:cNvPicPr>
          <p:nvPr userDrawn="1"/>
        </p:nvPicPr>
        <p:blipFill>
          <a:blip cstate="print"/>
          <a:srcRect/>
          <a:stretch>
            <a:fillRect/>
          </a:stretch>
        </p:blipFill>
        <p:spPr bwMode="auto">
          <a:xfrm>
            <a:off x="7596336" y="6021288"/>
            <a:ext cx="1265137" cy="763339"/>
          </a:xfrm>
          <a:prstGeom prst="rect">
            <a:avLst/>
          </a:prstGeom>
          <a:noFill/>
        </p:spPr>
      </p:pic>
      <p:cxnSp>
        <p:nvCxnSpPr>
          <p:cNvPr id="10" name="Straight Connector 9"/>
          <p:cNvCxnSpPr/>
          <p:nvPr userDrawn="1"/>
        </p:nvCxnSpPr>
        <p:spPr>
          <a:xfrm flipV="1">
            <a:off x="309594" y="471584"/>
            <a:ext cx="8208912" cy="5088"/>
          </a:xfrm>
          <a:prstGeom prst="line">
            <a:avLst/>
          </a:prstGeom>
          <a:ln>
            <a:solidFill>
              <a:srgbClr val="8E95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837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KDS FINAL">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16687" y="1588"/>
            <a:ext cx="26273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8"/>
          <p:cNvSpPr>
            <a:spLocks noGrp="1"/>
          </p:cNvSpPr>
          <p:nvPr>
            <p:ph sz="quarter" idx="14" hasCustomPrompt="1"/>
          </p:nvPr>
        </p:nvSpPr>
        <p:spPr>
          <a:xfrm>
            <a:off x="467544" y="2420888"/>
            <a:ext cx="5040313" cy="576064"/>
          </a:xfrm>
        </p:spPr>
        <p:txBody>
          <a:bodyPr/>
          <a:lstStyle>
            <a:lvl1pPr marL="0" indent="0">
              <a:buNone/>
              <a:defRPr baseline="0">
                <a:solidFill>
                  <a:schemeClr val="tx1"/>
                </a:solidFill>
                <a:latin typeface="+mn-lt"/>
              </a:defRPr>
            </a:lvl1pPr>
          </a:lstStyle>
          <a:p>
            <a:pPr lvl="0"/>
            <a:r>
              <a:rPr lang="en-GB" dirty="0" smtClean="0"/>
              <a:t>Contact details:</a:t>
            </a:r>
          </a:p>
        </p:txBody>
      </p:sp>
      <p:sp>
        <p:nvSpPr>
          <p:cNvPr id="11" name="Content Placeholder 10"/>
          <p:cNvSpPr>
            <a:spLocks noGrp="1"/>
          </p:cNvSpPr>
          <p:nvPr>
            <p:ph sz="quarter" idx="15" hasCustomPrompt="1"/>
          </p:nvPr>
        </p:nvSpPr>
        <p:spPr>
          <a:xfrm>
            <a:off x="468313" y="3213100"/>
            <a:ext cx="5040312" cy="576263"/>
          </a:xfrm>
        </p:spPr>
        <p:txBody>
          <a:bodyPr/>
          <a:lstStyle>
            <a:lvl1pPr marL="0" indent="0">
              <a:buNone/>
              <a:defRPr baseline="0">
                <a:latin typeface="+mn-lt"/>
              </a:defRPr>
            </a:lvl1pPr>
          </a:lstStyle>
          <a:p>
            <a:pPr lvl="0"/>
            <a:r>
              <a:rPr lang="en-GB" dirty="0" smtClean="0"/>
              <a:t>Name</a:t>
            </a:r>
            <a:endParaRPr lang="en-GB" dirty="0"/>
          </a:p>
        </p:txBody>
      </p:sp>
      <p:cxnSp>
        <p:nvCxnSpPr>
          <p:cNvPr id="6" name="Straight Connector 5"/>
          <p:cNvCxnSpPr/>
          <p:nvPr userDrawn="1"/>
        </p:nvCxnSpPr>
        <p:spPr>
          <a:xfrm flipV="1">
            <a:off x="309594" y="471584"/>
            <a:ext cx="8208912" cy="5088"/>
          </a:xfrm>
          <a:prstGeom prst="line">
            <a:avLst/>
          </a:prstGeom>
          <a:ln>
            <a:solidFill>
              <a:srgbClr val="8E959C"/>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6" hasCustomPrompt="1"/>
          </p:nvPr>
        </p:nvSpPr>
        <p:spPr>
          <a:xfrm>
            <a:off x="468313" y="4076700"/>
            <a:ext cx="5040312" cy="720725"/>
          </a:xfrm>
        </p:spPr>
        <p:txBody>
          <a:bodyPr/>
          <a:lstStyle>
            <a:lvl1pPr marL="0" indent="0">
              <a:buFontTx/>
              <a:buNone/>
              <a:defRPr/>
            </a:lvl1pPr>
          </a:lstStyle>
          <a:p>
            <a:pPr lvl="0"/>
            <a:r>
              <a:rPr lang="en-GB" dirty="0" smtClean="0"/>
              <a:t>Email</a:t>
            </a:r>
            <a:endParaRPr lang="en-GB" dirty="0"/>
          </a:p>
        </p:txBody>
      </p:sp>
      <p:sp>
        <p:nvSpPr>
          <p:cNvPr id="3" name="TextBox 2"/>
          <p:cNvSpPr txBox="1"/>
          <p:nvPr userDrawn="1"/>
        </p:nvSpPr>
        <p:spPr>
          <a:xfrm>
            <a:off x="251520" y="505779"/>
            <a:ext cx="5918590" cy="646331"/>
          </a:xfrm>
          <a:prstGeom prst="rect">
            <a:avLst/>
          </a:prstGeom>
          <a:noFill/>
        </p:spPr>
        <p:txBody>
          <a:bodyPr wrap="square" rtlCol="0">
            <a:spAutoFit/>
          </a:bodyPr>
          <a:lstStyle/>
          <a:p>
            <a:r>
              <a:rPr lang="en-GB" sz="3600" dirty="0">
                <a:solidFill>
                  <a:prstClr val="black"/>
                </a:solidFill>
              </a:rPr>
              <a:t>Questions</a:t>
            </a:r>
          </a:p>
        </p:txBody>
      </p:sp>
    </p:spTree>
    <p:extLst>
      <p:ext uri="{BB962C8B-B14F-4D97-AF65-F5344CB8AC3E}">
        <p14:creationId xmlns:p14="http://schemas.microsoft.com/office/powerpoint/2010/main" val="755929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FBBAD-C8FA-48BD-A508-1A92C9B4AB4D}" type="datetimeFigureOut">
              <a:rPr lang="en-GB" smtClean="0">
                <a:solidFill>
                  <a:prstClr val="black">
                    <a:tint val="75000"/>
                  </a:prstClr>
                </a:solidFill>
              </a:rPr>
              <a:pPr/>
              <a:t>29/08/2018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B53F1-2B6B-4145-8690-A00B65B2E43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6836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src.ukri.org/funding/guidance-for-applicants/research-ethics/our-core-principl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ata-archive.ac.uk/media/210661/ukdamodelconsent.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iscover.dataservice.ac.uk/" TargetMode="External"/><Relationship Id="rId2" Type="http://schemas.openxmlformats.org/officeDocument/2006/relationships/hyperlink" Target="https://www.ukdataservice.ac.uk/manage-data.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src.ac.uk/funding/guidance-for-applicants/research-ethics/ethics-case-studies/case-study-anonymity-and-consent-in-research-with-asylum-seeker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88032"/>
            <a:ext cx="7992888" cy="2420888"/>
          </a:xfrm>
        </p:spPr>
        <p:txBody>
          <a:bodyPr>
            <a:normAutofit/>
          </a:bodyPr>
          <a:lstStyle/>
          <a:p>
            <a:r>
              <a:rPr lang="en-GB" dirty="0"/>
              <a:t>Ethical aspects behind management and sharing of personal research </a:t>
            </a:r>
            <a:r>
              <a:rPr lang="en-GB" dirty="0" smtClean="0"/>
              <a:t>data</a:t>
            </a:r>
            <a:endParaRPr lang="en-GB" dirty="0">
              <a:latin typeface="+mn-lt"/>
            </a:endParaRPr>
          </a:p>
        </p:txBody>
      </p:sp>
      <p:sp>
        <p:nvSpPr>
          <p:cNvPr id="3" name="Subtitle 2"/>
          <p:cNvSpPr>
            <a:spLocks noGrp="1"/>
          </p:cNvSpPr>
          <p:nvPr>
            <p:ph type="subTitle" idx="1"/>
          </p:nvPr>
        </p:nvSpPr>
        <p:spPr>
          <a:xfrm>
            <a:off x="323528" y="2852936"/>
            <a:ext cx="5256584" cy="1296144"/>
          </a:xfrm>
        </p:spPr>
        <p:txBody>
          <a:bodyPr>
            <a:noAutofit/>
          </a:bodyPr>
          <a:lstStyle/>
          <a:p>
            <a:r>
              <a:rPr lang="en-GB" sz="2300" b="1" dirty="0" smtClean="0">
                <a:solidFill>
                  <a:srgbClr val="5B6770"/>
                </a:solidFill>
                <a:latin typeface="+mn-lt"/>
              </a:rPr>
              <a:t>Veerle Van den Eynden</a:t>
            </a:r>
          </a:p>
          <a:p>
            <a:r>
              <a:rPr lang="en-GB" sz="2300" dirty="0" smtClean="0">
                <a:solidFill>
                  <a:srgbClr val="5B6770"/>
                </a:solidFill>
                <a:latin typeface="+mn-lt"/>
              </a:rPr>
              <a:t>UK Data Service</a:t>
            </a:r>
          </a:p>
          <a:p>
            <a:r>
              <a:rPr lang="en-GB" sz="2300" dirty="0" smtClean="0">
                <a:solidFill>
                  <a:srgbClr val="5B6770"/>
                </a:solidFill>
              </a:rPr>
              <a:t>University of </a:t>
            </a:r>
            <a:r>
              <a:rPr lang="en-GB" sz="2300" dirty="0">
                <a:solidFill>
                  <a:srgbClr val="5B6770"/>
                </a:solidFill>
              </a:rPr>
              <a:t>E</a:t>
            </a:r>
            <a:r>
              <a:rPr lang="en-GB" sz="2300" dirty="0" smtClean="0">
                <a:solidFill>
                  <a:srgbClr val="5B6770"/>
                </a:solidFill>
              </a:rPr>
              <a:t>ssex</a:t>
            </a:r>
            <a:endParaRPr lang="en-GB" sz="2300" dirty="0">
              <a:solidFill>
                <a:srgbClr val="5B6770"/>
              </a:solidFill>
              <a:latin typeface="+mn-lt"/>
            </a:endParaRPr>
          </a:p>
        </p:txBody>
      </p:sp>
      <p:sp>
        <p:nvSpPr>
          <p:cNvPr id="4" name="Content Placeholder 3"/>
          <p:cNvSpPr>
            <a:spLocks noGrp="1"/>
          </p:cNvSpPr>
          <p:nvPr>
            <p:ph sz="quarter" idx="10"/>
          </p:nvPr>
        </p:nvSpPr>
        <p:spPr>
          <a:xfrm>
            <a:off x="304800" y="4437409"/>
            <a:ext cx="5491336" cy="1439863"/>
          </a:xfrm>
        </p:spPr>
        <p:txBody>
          <a:bodyPr>
            <a:noAutofit/>
          </a:bodyPr>
          <a:lstStyle/>
          <a:p>
            <a:r>
              <a:rPr lang="en-GB" sz="1800" dirty="0">
                <a:solidFill>
                  <a:srgbClr val="5B6770"/>
                </a:solidFill>
              </a:rPr>
              <a:t>GDPR in research - what does it mean for research institutions?</a:t>
            </a:r>
          </a:p>
          <a:p>
            <a:r>
              <a:rPr lang="en-GB" sz="1800" dirty="0" smtClean="0">
                <a:solidFill>
                  <a:srgbClr val="5B6770"/>
                </a:solidFill>
              </a:rPr>
              <a:t>Research </a:t>
            </a:r>
            <a:r>
              <a:rPr lang="en-GB" sz="1800" dirty="0">
                <a:solidFill>
                  <a:srgbClr val="5B6770"/>
                </a:solidFill>
              </a:rPr>
              <a:t>Data </a:t>
            </a:r>
            <a:r>
              <a:rPr lang="en-GB" sz="1800" dirty="0" smtClean="0">
                <a:solidFill>
                  <a:srgbClr val="5B6770"/>
                </a:solidFill>
              </a:rPr>
              <a:t>Netherlands, Delft, 30 August 2018</a:t>
            </a:r>
            <a:endParaRPr lang="en-GB" sz="1800" dirty="0">
              <a:solidFill>
                <a:srgbClr val="5B6770"/>
              </a:solidFill>
            </a:endParaRPr>
          </a:p>
        </p:txBody>
      </p:sp>
    </p:spTree>
    <p:extLst>
      <p:ext uri="{BB962C8B-B14F-4D97-AF65-F5344CB8AC3E}">
        <p14:creationId xmlns:p14="http://schemas.microsoft.com/office/powerpoint/2010/main" val="2950913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Key </a:t>
            </a:r>
            <a:r>
              <a:rPr lang="en-GB" dirty="0"/>
              <a:t>principles </a:t>
            </a:r>
            <a:r>
              <a:rPr lang="en-GB" dirty="0" smtClean="0"/>
              <a:t>of </a:t>
            </a:r>
            <a:r>
              <a:rPr lang="en-GB" dirty="0"/>
              <a:t>research </a:t>
            </a:r>
            <a:r>
              <a:rPr lang="en-GB" dirty="0" smtClean="0"/>
              <a:t>ethics</a:t>
            </a:r>
            <a:endParaRPr lang="en-GB" dirty="0"/>
          </a:p>
        </p:txBody>
      </p:sp>
      <p:sp>
        <p:nvSpPr>
          <p:cNvPr id="3" name="Content Placeholder 2"/>
          <p:cNvSpPr>
            <a:spLocks noGrp="1"/>
          </p:cNvSpPr>
          <p:nvPr>
            <p:ph idx="1"/>
          </p:nvPr>
        </p:nvSpPr>
        <p:spPr>
          <a:xfrm>
            <a:off x="251520" y="1412776"/>
            <a:ext cx="8229600" cy="5141168"/>
          </a:xfrm>
        </p:spPr>
        <p:txBody>
          <a:bodyPr>
            <a:normAutofit fontScale="92500" lnSpcReduction="10000"/>
          </a:bodyPr>
          <a:lstStyle/>
          <a:p>
            <a:r>
              <a:rPr lang="en-GB" dirty="0" smtClean="0"/>
              <a:t>Research </a:t>
            </a:r>
            <a:r>
              <a:rPr lang="en-GB" dirty="0"/>
              <a:t>should aim to </a:t>
            </a:r>
            <a:r>
              <a:rPr lang="en-GB" dirty="0">
                <a:solidFill>
                  <a:srgbClr val="92D050"/>
                </a:solidFill>
              </a:rPr>
              <a:t>maximise benefit for individuals and society</a:t>
            </a:r>
            <a:r>
              <a:rPr lang="en-GB" dirty="0"/>
              <a:t> and </a:t>
            </a:r>
            <a:r>
              <a:rPr lang="en-GB" dirty="0">
                <a:solidFill>
                  <a:srgbClr val="92D050"/>
                </a:solidFill>
              </a:rPr>
              <a:t>minimise risk and harm</a:t>
            </a:r>
          </a:p>
          <a:p>
            <a:r>
              <a:rPr lang="en-GB" dirty="0"/>
              <a:t>The rights and dignity of individuals and groups should be respected</a:t>
            </a:r>
          </a:p>
          <a:p>
            <a:r>
              <a:rPr lang="en-GB" dirty="0"/>
              <a:t>Wherever possible, participation should be voluntary and appropriately informed</a:t>
            </a:r>
          </a:p>
          <a:p>
            <a:r>
              <a:rPr lang="en-GB" dirty="0"/>
              <a:t>Research should be conducted with integrity and </a:t>
            </a:r>
            <a:r>
              <a:rPr lang="en-GB" dirty="0">
                <a:solidFill>
                  <a:srgbClr val="92D050"/>
                </a:solidFill>
              </a:rPr>
              <a:t>transparency</a:t>
            </a:r>
          </a:p>
          <a:p>
            <a:r>
              <a:rPr lang="en-GB" dirty="0"/>
              <a:t>Lines of responsibility and accountability should be clearly defined</a:t>
            </a:r>
          </a:p>
          <a:p>
            <a:r>
              <a:rPr lang="en-GB" dirty="0"/>
              <a:t>Independence of research should be maintained and </a:t>
            </a:r>
            <a:r>
              <a:rPr lang="en-GB" dirty="0" smtClean="0"/>
              <a:t>conflicts </a:t>
            </a:r>
            <a:r>
              <a:rPr lang="en-GB" dirty="0"/>
              <a:t>of interest cannot </a:t>
            </a:r>
            <a:r>
              <a:rPr lang="en-GB" dirty="0" smtClean="0"/>
              <a:t>made explicit</a:t>
            </a:r>
          </a:p>
          <a:p>
            <a:pPr marL="0" indent="0">
              <a:buNone/>
            </a:pPr>
            <a:endParaRPr lang="en-GB" dirty="0" smtClean="0"/>
          </a:p>
          <a:p>
            <a:pPr marL="0" indent="0" algn="ctr">
              <a:buNone/>
            </a:pPr>
            <a:r>
              <a:rPr lang="en-GB" dirty="0">
                <a:hlinkClick r:id="rId2"/>
              </a:rPr>
              <a:t>ESRC Framework for Research Ethics </a:t>
            </a:r>
            <a:endParaRPr lang="en-GB" dirty="0"/>
          </a:p>
        </p:txBody>
      </p:sp>
    </p:spTree>
    <p:extLst>
      <p:ext uri="{BB962C8B-B14F-4D97-AF65-F5344CB8AC3E}">
        <p14:creationId xmlns:p14="http://schemas.microsoft.com/office/powerpoint/2010/main" val="1664636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1520" y="476672"/>
            <a:ext cx="8229600" cy="1143000"/>
          </a:xfrm>
        </p:spPr>
        <p:txBody>
          <a:bodyPr>
            <a:normAutofit fontScale="90000"/>
          </a:bodyPr>
          <a:lstStyle/>
          <a:p>
            <a:r>
              <a:rPr lang="en-US" altLang="en-US" dirty="0" smtClean="0">
                <a:ea typeface="ＭＳ Ｐゴシック" pitchFamily="34" charset="-128"/>
              </a:rPr>
              <a:t>Strategy for managing and sharing research data obtained from people </a:t>
            </a:r>
          </a:p>
        </p:txBody>
      </p:sp>
      <p:sp>
        <p:nvSpPr>
          <p:cNvPr id="24579" name="Rectangle 3"/>
          <p:cNvSpPr>
            <a:spLocks noGrp="1" noChangeArrowheads="1"/>
          </p:cNvSpPr>
          <p:nvPr>
            <p:ph idx="1"/>
          </p:nvPr>
        </p:nvSpPr>
        <p:spPr/>
        <p:txBody>
          <a:bodyPr/>
          <a:lstStyle/>
          <a:p>
            <a:pPr>
              <a:lnSpc>
                <a:spcPct val="80000"/>
              </a:lnSpc>
            </a:pPr>
            <a:endParaRPr lang="en-GB" altLang="en-US" sz="2000" dirty="0">
              <a:ea typeface="ＭＳ Ｐゴシック" pitchFamily="34" charset="-128"/>
            </a:endParaRPr>
          </a:p>
          <a:p>
            <a:pPr marL="457200" indent="-457200">
              <a:lnSpc>
                <a:spcPct val="80000"/>
              </a:lnSpc>
              <a:buFont typeface="+mj-lt"/>
              <a:buAutoNum type="arabicPeriod"/>
            </a:pPr>
            <a:r>
              <a:rPr lang="en-GB" altLang="en-US" dirty="0" smtClean="0">
                <a:ea typeface="ＭＳ Ｐゴシック" pitchFamily="34" charset="-128"/>
              </a:rPr>
              <a:t>Obtain </a:t>
            </a:r>
            <a:r>
              <a:rPr lang="en-GB" altLang="en-US" dirty="0" smtClean="0">
                <a:solidFill>
                  <a:srgbClr val="00B0F0"/>
                </a:solidFill>
                <a:ea typeface="ＭＳ Ｐゴシック" pitchFamily="34" charset="-128"/>
              </a:rPr>
              <a:t>informed consent</a:t>
            </a:r>
            <a:r>
              <a:rPr lang="en-GB" altLang="en-US" dirty="0" smtClean="0">
                <a:ea typeface="ＭＳ Ｐゴシック" pitchFamily="34" charset="-128"/>
              </a:rPr>
              <a:t>, also for data sharing and preservation or curation</a:t>
            </a:r>
            <a:br>
              <a:rPr lang="en-GB" altLang="en-US" dirty="0" smtClean="0">
                <a:ea typeface="ＭＳ Ｐゴシック" pitchFamily="34" charset="-128"/>
              </a:rPr>
            </a:br>
            <a:endParaRPr lang="en-US" altLang="en-US" dirty="0" smtClean="0">
              <a:ea typeface="ＭＳ Ｐゴシック" pitchFamily="34" charset="-128"/>
            </a:endParaRPr>
          </a:p>
          <a:p>
            <a:pPr marL="457200" indent="-457200">
              <a:lnSpc>
                <a:spcPct val="80000"/>
              </a:lnSpc>
              <a:buFont typeface="+mj-lt"/>
              <a:buAutoNum type="arabicPeriod"/>
            </a:pPr>
            <a:r>
              <a:rPr lang="en-US" altLang="en-US" dirty="0" smtClean="0">
                <a:solidFill>
                  <a:srgbClr val="00B0F0"/>
                </a:solidFill>
                <a:ea typeface="ＭＳ Ｐゴシック" pitchFamily="34" charset="-128"/>
              </a:rPr>
              <a:t>Protect identities </a:t>
            </a:r>
            <a:r>
              <a:rPr lang="en-US" altLang="en-US" dirty="0" smtClean="0">
                <a:ea typeface="ＭＳ Ｐゴシック" pitchFamily="34" charset="-128"/>
              </a:rPr>
              <a:t>e.g. anonymisation, not collecting personal data</a:t>
            </a:r>
            <a:br>
              <a:rPr lang="en-US" altLang="en-US" dirty="0" smtClean="0">
                <a:ea typeface="ＭＳ Ｐゴシック" pitchFamily="34" charset="-128"/>
              </a:rPr>
            </a:br>
            <a:endParaRPr lang="en-US" altLang="en-US" dirty="0" smtClean="0">
              <a:ea typeface="ＭＳ Ｐゴシック" pitchFamily="34" charset="-128"/>
            </a:endParaRPr>
          </a:p>
          <a:p>
            <a:pPr marL="457200" indent="-457200">
              <a:lnSpc>
                <a:spcPct val="80000"/>
              </a:lnSpc>
              <a:buFont typeface="+mj-lt"/>
              <a:buAutoNum type="arabicPeriod"/>
            </a:pPr>
            <a:r>
              <a:rPr lang="en-US" altLang="en-US" dirty="0" smtClean="0">
                <a:solidFill>
                  <a:srgbClr val="00B0F0"/>
                </a:solidFill>
                <a:ea typeface="ＭＳ Ｐゴシック" pitchFamily="34" charset="-128"/>
              </a:rPr>
              <a:t>Regulate access</a:t>
            </a:r>
            <a:r>
              <a:rPr lang="en-US" altLang="en-US" dirty="0" smtClean="0">
                <a:ea typeface="ＭＳ Ｐゴシック" pitchFamily="34" charset="-128"/>
              </a:rPr>
              <a:t> where needed (</a:t>
            </a:r>
            <a:r>
              <a:rPr lang="en-GB" altLang="en-US" dirty="0" smtClean="0">
                <a:ea typeface="ＭＳ Ｐゴシック" pitchFamily="34" charset="-128"/>
              </a:rPr>
              <a:t>all or part of data) </a:t>
            </a:r>
            <a:r>
              <a:rPr lang="en-US" altLang="en-US" dirty="0" smtClean="0">
                <a:ea typeface="ＭＳ Ｐゴシック" pitchFamily="34" charset="-128"/>
              </a:rPr>
              <a:t>e.g. by group, use or time period</a:t>
            </a:r>
          </a:p>
          <a:p>
            <a:pPr marL="457200" indent="-457200">
              <a:lnSpc>
                <a:spcPct val="80000"/>
              </a:lnSpc>
              <a:buFont typeface="+mj-lt"/>
              <a:buAutoNum type="arabicPeriod"/>
            </a:pPr>
            <a:endParaRPr lang="en-US" altLang="en-US" dirty="0">
              <a:ea typeface="ＭＳ Ｐゴシック" pitchFamily="34" charset="-128"/>
            </a:endParaRPr>
          </a:p>
          <a:p>
            <a:pPr marL="457200" indent="-457200">
              <a:lnSpc>
                <a:spcPct val="80000"/>
              </a:lnSpc>
              <a:buFont typeface="+mj-lt"/>
              <a:buAutoNum type="arabicPeriod"/>
            </a:pPr>
            <a:r>
              <a:rPr lang="en-GB" altLang="en-US" dirty="0" smtClean="0">
                <a:solidFill>
                  <a:srgbClr val="00B0F0"/>
                </a:solidFill>
                <a:ea typeface="ＭＳ Ｐゴシック" pitchFamily="34" charset="-128"/>
              </a:rPr>
              <a:t>Securely store </a:t>
            </a:r>
            <a:r>
              <a:rPr lang="en-GB" altLang="en-US" dirty="0" smtClean="0">
                <a:ea typeface="ＭＳ Ｐゴシック" pitchFamily="34" charset="-128"/>
              </a:rPr>
              <a:t>personal and sensitive data</a:t>
            </a:r>
          </a:p>
        </p:txBody>
      </p:sp>
    </p:spTree>
    <p:extLst>
      <p:ext uri="{BB962C8B-B14F-4D97-AF65-F5344CB8AC3E}">
        <p14:creationId xmlns:p14="http://schemas.microsoft.com/office/powerpoint/2010/main" val="405186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p:cNvSpPr>
          <p:nvPr>
            <p:ph type="title"/>
          </p:nvPr>
        </p:nvSpPr>
        <p:spPr>
          <a:xfrm>
            <a:off x="251520" y="116632"/>
            <a:ext cx="8229600" cy="1143000"/>
          </a:xfrm>
        </p:spPr>
        <p:txBody>
          <a:bodyPr>
            <a:normAutofit fontScale="90000"/>
          </a:bodyPr>
          <a:lstStyle/>
          <a:p>
            <a:pPr>
              <a:lnSpc>
                <a:spcPct val="90000"/>
              </a:lnSpc>
              <a:spcBef>
                <a:spcPct val="20000"/>
              </a:spcBef>
            </a:pPr>
            <a:r>
              <a:rPr lang="en-GB" altLang="en-US" dirty="0" smtClean="0">
                <a:ea typeface="ＭＳ Ｐゴシック" pitchFamily="34" charset="-128"/>
              </a:rPr>
              <a:t/>
            </a:r>
            <a:br>
              <a:rPr lang="en-GB" altLang="en-US" dirty="0" smtClean="0">
                <a:ea typeface="ＭＳ Ｐゴシック" pitchFamily="34" charset="-128"/>
              </a:rPr>
            </a:br>
            <a:r>
              <a:rPr lang="en-GB" altLang="en-US" dirty="0" smtClean="0">
                <a:ea typeface="ＭＳ Ｐゴシック" pitchFamily="34" charset="-128"/>
              </a:rPr>
              <a:t>Consent is needed across the data life cycle</a:t>
            </a:r>
          </a:p>
        </p:txBody>
      </p:sp>
      <p:sp>
        <p:nvSpPr>
          <p:cNvPr id="25603" name="Rectangle 5"/>
          <p:cNvSpPr>
            <a:spLocks noGrp="1"/>
          </p:cNvSpPr>
          <p:nvPr>
            <p:ph idx="1"/>
          </p:nvPr>
        </p:nvSpPr>
        <p:spPr>
          <a:xfrm>
            <a:off x="323528" y="1484784"/>
            <a:ext cx="7906072" cy="5141168"/>
          </a:xfrm>
        </p:spPr>
        <p:txBody>
          <a:bodyPr>
            <a:normAutofit/>
          </a:bodyPr>
          <a:lstStyle/>
          <a:p>
            <a:pPr>
              <a:lnSpc>
                <a:spcPct val="90000"/>
              </a:lnSpc>
            </a:pPr>
            <a:endParaRPr lang="en-GB" altLang="en-US" sz="2200" dirty="0" smtClean="0">
              <a:ea typeface="ＭＳ Ｐゴシック" pitchFamily="34" charset="-128"/>
            </a:endParaRPr>
          </a:p>
          <a:p>
            <a:pPr>
              <a:lnSpc>
                <a:spcPct val="90000"/>
              </a:lnSpc>
            </a:pPr>
            <a:r>
              <a:rPr lang="en-GB" altLang="en-US" sz="2200" dirty="0" smtClean="0">
                <a:ea typeface="ＭＳ Ｐゴシック" pitchFamily="34" charset="-128"/>
              </a:rPr>
              <a:t>Engagement in the </a:t>
            </a:r>
            <a:r>
              <a:rPr lang="en-GB" altLang="en-US" sz="2200" dirty="0" smtClean="0">
                <a:solidFill>
                  <a:srgbClr val="00AACA"/>
                </a:solidFill>
                <a:ea typeface="ＭＳ Ｐゴシック" pitchFamily="34" charset="-128"/>
              </a:rPr>
              <a:t>research process</a:t>
            </a:r>
          </a:p>
          <a:p>
            <a:pPr lvl="1">
              <a:lnSpc>
                <a:spcPct val="90000"/>
              </a:lnSpc>
            </a:pPr>
            <a:r>
              <a:rPr lang="en-GB" altLang="en-US" sz="2200" dirty="0" smtClean="0">
                <a:ea typeface="ＭＳ Ｐゴシック" pitchFamily="34" charset="-128"/>
              </a:rPr>
              <a:t>decide who approves final versions of transcripts</a:t>
            </a:r>
          </a:p>
          <a:p>
            <a:pPr lvl="1">
              <a:lnSpc>
                <a:spcPct val="90000"/>
              </a:lnSpc>
            </a:pPr>
            <a:endParaRPr lang="en-GB" altLang="en-US" sz="2200" dirty="0" smtClean="0">
              <a:ea typeface="ＭＳ Ｐゴシック" pitchFamily="34" charset="-128"/>
            </a:endParaRPr>
          </a:p>
          <a:p>
            <a:pPr>
              <a:lnSpc>
                <a:spcPct val="90000"/>
              </a:lnSpc>
            </a:pPr>
            <a:r>
              <a:rPr lang="en-GB" altLang="en-US" sz="2200" dirty="0" smtClean="0">
                <a:solidFill>
                  <a:srgbClr val="00AACA"/>
                </a:solidFill>
                <a:ea typeface="ＭＳ Ｐゴシック" pitchFamily="34" charset="-128"/>
              </a:rPr>
              <a:t>Dissemination</a:t>
            </a:r>
            <a:r>
              <a:rPr lang="en-GB" altLang="en-US" sz="2200" dirty="0" smtClean="0">
                <a:solidFill>
                  <a:srgbClr val="8EC552"/>
                </a:solidFill>
                <a:ea typeface="ＭＳ Ｐゴシック" pitchFamily="34" charset="-128"/>
              </a:rPr>
              <a:t> </a:t>
            </a:r>
            <a:r>
              <a:rPr lang="en-GB" altLang="en-US" sz="2200" dirty="0" smtClean="0">
                <a:ea typeface="ＭＳ Ｐゴシック" pitchFamily="34" charset="-128"/>
              </a:rPr>
              <a:t>in presentations, publications, the web</a:t>
            </a:r>
          </a:p>
          <a:p>
            <a:pPr lvl="1">
              <a:lnSpc>
                <a:spcPct val="90000"/>
              </a:lnSpc>
            </a:pPr>
            <a:r>
              <a:rPr lang="en-GB" altLang="en-US" sz="2200" dirty="0" smtClean="0">
                <a:ea typeface="ＭＳ Ｐゴシック" pitchFamily="34" charset="-128"/>
              </a:rPr>
              <a:t>decide who approves research outputs</a:t>
            </a:r>
          </a:p>
          <a:p>
            <a:pPr lvl="1">
              <a:lnSpc>
                <a:spcPct val="90000"/>
              </a:lnSpc>
            </a:pPr>
            <a:endParaRPr lang="en-GB" altLang="en-US" sz="2200" dirty="0" smtClean="0">
              <a:ea typeface="ＭＳ Ｐゴシック" pitchFamily="34" charset="-128"/>
            </a:endParaRPr>
          </a:p>
          <a:p>
            <a:pPr>
              <a:lnSpc>
                <a:spcPct val="90000"/>
              </a:lnSpc>
            </a:pPr>
            <a:r>
              <a:rPr lang="en-GB" altLang="en-US" sz="2200" dirty="0" smtClean="0">
                <a:ea typeface="ＭＳ Ｐゴシック" pitchFamily="34" charset="-128"/>
              </a:rPr>
              <a:t>Data </a:t>
            </a:r>
            <a:r>
              <a:rPr lang="en-GB" altLang="en-US" sz="2200" dirty="0" smtClean="0">
                <a:solidFill>
                  <a:srgbClr val="00AACA"/>
                </a:solidFill>
                <a:ea typeface="ＭＳ Ｐゴシック" pitchFamily="34" charset="-128"/>
              </a:rPr>
              <a:t>sharing </a:t>
            </a:r>
            <a:r>
              <a:rPr lang="en-GB" altLang="en-US" sz="2200" dirty="0" smtClean="0">
                <a:ea typeface="ＭＳ Ｐゴシック" pitchFamily="34" charset="-128"/>
              </a:rPr>
              <a:t>and archiving</a:t>
            </a:r>
          </a:p>
          <a:p>
            <a:pPr lvl="1">
              <a:lnSpc>
                <a:spcPct val="90000"/>
              </a:lnSpc>
            </a:pPr>
            <a:r>
              <a:rPr lang="en-GB" altLang="en-US" sz="2200" dirty="0" smtClean="0">
                <a:ea typeface="ＭＳ Ｐゴシック" pitchFamily="34" charset="-128"/>
              </a:rPr>
              <a:t>consider future uses of data</a:t>
            </a:r>
          </a:p>
          <a:p>
            <a:pPr lvl="1">
              <a:lnSpc>
                <a:spcPct val="90000"/>
              </a:lnSpc>
            </a:pPr>
            <a:endParaRPr lang="en-GB" altLang="en-US" sz="2200" dirty="0" smtClean="0">
              <a:ea typeface="ＭＳ Ｐゴシック" pitchFamily="34" charset="-128"/>
            </a:endParaRPr>
          </a:p>
          <a:p>
            <a:pPr>
              <a:lnSpc>
                <a:spcPct val="90000"/>
              </a:lnSpc>
              <a:buFontTx/>
              <a:buNone/>
            </a:pPr>
            <a:r>
              <a:rPr lang="en-GB" altLang="en-US" sz="2200" dirty="0" smtClean="0">
                <a:ea typeface="ＭＳ Ｐゴシック" pitchFamily="34" charset="-128"/>
              </a:rPr>
              <a:t>	Always dependent on the research context – special cases for covert research, verbal consent, etc. </a:t>
            </a:r>
          </a:p>
          <a:p>
            <a:pPr>
              <a:lnSpc>
                <a:spcPct val="90000"/>
              </a:lnSpc>
              <a:buFontTx/>
              <a:buNone/>
            </a:pPr>
            <a:endParaRPr lang="en-GB" altLang="en-US" sz="2200" dirty="0" smtClean="0">
              <a:ea typeface="ＭＳ Ｐゴシック" pitchFamily="34" charset="-128"/>
            </a:endParaRPr>
          </a:p>
          <a:p>
            <a:pPr algn="ctr">
              <a:lnSpc>
                <a:spcPct val="90000"/>
              </a:lnSpc>
              <a:buFontTx/>
              <a:buNone/>
            </a:pPr>
            <a:r>
              <a:rPr lang="en-GB" altLang="en-US" sz="2000" dirty="0" smtClean="0">
                <a:ea typeface="ＭＳ Ｐゴシック" pitchFamily="34" charset="-128"/>
                <a:hlinkClick r:id="rId2"/>
              </a:rPr>
              <a:t>UKDS template consent form</a:t>
            </a:r>
            <a:endParaRPr lang="en-GB" altLang="en-US" sz="2000" dirty="0" smtClean="0">
              <a:ea typeface="ＭＳ Ｐゴシック" pitchFamily="34" charset="-128"/>
            </a:endParaRPr>
          </a:p>
          <a:p>
            <a:pPr>
              <a:lnSpc>
                <a:spcPct val="90000"/>
              </a:lnSpc>
              <a:buFontTx/>
              <a:buNone/>
            </a:pPr>
            <a:endParaRPr lang="en-GB" altLang="en-US" sz="2200" dirty="0">
              <a:ea typeface="ＭＳ Ｐゴシック" pitchFamily="34" charset="-128"/>
            </a:endParaRPr>
          </a:p>
          <a:p>
            <a:pPr>
              <a:lnSpc>
                <a:spcPct val="90000"/>
              </a:lnSpc>
              <a:buFontTx/>
              <a:buNone/>
            </a:pPr>
            <a:endParaRPr lang="en-GB" altLang="en-US" sz="2200" dirty="0" smtClean="0">
              <a:ea typeface="ＭＳ Ｐゴシック" pitchFamily="34" charset="-128"/>
            </a:endParaRPr>
          </a:p>
          <a:p>
            <a:pPr>
              <a:lnSpc>
                <a:spcPct val="90000"/>
              </a:lnSpc>
              <a:buFontTx/>
              <a:buNone/>
            </a:pPr>
            <a:endParaRPr lang="en-GB" altLang="en-US" sz="2200" dirty="0" smtClean="0">
              <a:ea typeface="ＭＳ Ｐゴシック" pitchFamily="34" charset="-128"/>
            </a:endParaRPr>
          </a:p>
          <a:p>
            <a:pPr>
              <a:lnSpc>
                <a:spcPct val="90000"/>
              </a:lnSpc>
              <a:buFontTx/>
              <a:buNone/>
            </a:pPr>
            <a:endParaRPr lang="en-GB" altLang="en-US" sz="2200" dirty="0" smtClean="0">
              <a:ea typeface="ＭＳ Ｐゴシック" pitchFamily="34" charset="-128"/>
            </a:endParaRPr>
          </a:p>
        </p:txBody>
      </p:sp>
    </p:spTree>
    <p:extLst>
      <p:ext uri="{BB962C8B-B14F-4D97-AF65-F5344CB8AC3E}">
        <p14:creationId xmlns:p14="http://schemas.microsoft.com/office/powerpoint/2010/main" val="573922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sz="quarter" idx="14"/>
          </p:nvPr>
        </p:nvSpPr>
        <p:spPr/>
        <p:txBody>
          <a:bodyPr>
            <a:normAutofit lnSpcReduction="10000"/>
          </a:bodyPr>
          <a:lstStyle/>
          <a:p>
            <a:endParaRPr lang="en-GB" dirty="0"/>
          </a:p>
        </p:txBody>
      </p:sp>
      <p:sp>
        <p:nvSpPr>
          <p:cNvPr id="16" name="Content Placeholder 15"/>
          <p:cNvSpPr>
            <a:spLocks noGrp="1"/>
          </p:cNvSpPr>
          <p:nvPr>
            <p:ph sz="quarter" idx="15"/>
          </p:nvPr>
        </p:nvSpPr>
        <p:spPr/>
        <p:txBody>
          <a:bodyPr>
            <a:normAutofit lnSpcReduction="10000"/>
          </a:bodyPr>
          <a:lstStyle/>
          <a:p>
            <a:r>
              <a:rPr lang="en-GB" dirty="0" smtClean="0"/>
              <a:t>Veerle Van den Eynden</a:t>
            </a:r>
            <a:endParaRPr lang="en-GB" dirty="0"/>
          </a:p>
        </p:txBody>
      </p:sp>
      <p:sp>
        <p:nvSpPr>
          <p:cNvPr id="17" name="Content Placeholder 16"/>
          <p:cNvSpPr>
            <a:spLocks noGrp="1"/>
          </p:cNvSpPr>
          <p:nvPr>
            <p:ph sz="quarter" idx="16"/>
          </p:nvPr>
        </p:nvSpPr>
        <p:spPr>
          <a:xfrm>
            <a:off x="467544" y="4005064"/>
            <a:ext cx="5040312" cy="720725"/>
          </a:xfrm>
        </p:spPr>
        <p:txBody>
          <a:bodyPr/>
          <a:lstStyle/>
          <a:p>
            <a:r>
              <a:rPr lang="en-GB" dirty="0" err="1" smtClean="0"/>
              <a:t>veerle@essex.ac.uk</a:t>
            </a:r>
            <a:endParaRPr lang="en-GB" dirty="0"/>
          </a:p>
        </p:txBody>
      </p:sp>
    </p:spTree>
    <p:extLst>
      <p:ext uri="{BB962C8B-B14F-4D97-AF65-F5344CB8AC3E}">
        <p14:creationId xmlns:p14="http://schemas.microsoft.com/office/powerpoint/2010/main" val="2264373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50825" y="260350"/>
            <a:ext cx="8229600" cy="1143000"/>
          </a:xfrm>
        </p:spPr>
        <p:txBody>
          <a:bodyPr>
            <a:normAutofit/>
          </a:bodyPr>
          <a:lstStyle/>
          <a:p>
            <a:pPr eaLnBrk="1" hangingPunct="1"/>
            <a:r>
              <a:rPr lang="en-GB" sz="3600" dirty="0" smtClean="0">
                <a:latin typeface="Arial" charset="0"/>
                <a:cs typeface="Arial" charset="0"/>
              </a:rPr>
              <a:t>UK Data Service </a:t>
            </a:r>
          </a:p>
        </p:txBody>
      </p:sp>
      <p:sp>
        <p:nvSpPr>
          <p:cNvPr id="33795" name="Content Placeholder 2"/>
          <p:cNvSpPr>
            <a:spLocks noGrp="1"/>
          </p:cNvSpPr>
          <p:nvPr>
            <p:ph idx="1"/>
          </p:nvPr>
        </p:nvSpPr>
        <p:spPr>
          <a:xfrm>
            <a:off x="285750" y="1643063"/>
            <a:ext cx="8229600" cy="5141912"/>
          </a:xfrm>
        </p:spPr>
        <p:txBody>
          <a:bodyPr/>
          <a:lstStyle/>
          <a:p>
            <a:pPr eaLnBrk="1" hangingPunct="1"/>
            <a:r>
              <a:rPr lang="en-GB" dirty="0" smtClean="0">
                <a:latin typeface="Arial" charset="0"/>
                <a:cs typeface="Arial" charset="0"/>
              </a:rPr>
              <a:t>Curate, preserve, provide access to social science data</a:t>
            </a:r>
            <a:r>
              <a:rPr lang="en-GB" dirty="0">
                <a:latin typeface="Arial" charset="0"/>
                <a:cs typeface="Arial" charset="0"/>
              </a:rPr>
              <a:t> </a:t>
            </a:r>
            <a:r>
              <a:rPr lang="en-GB" dirty="0" smtClean="0">
                <a:latin typeface="Arial" charset="0"/>
                <a:cs typeface="Arial" charset="0"/>
              </a:rPr>
              <a:t>for reuse</a:t>
            </a:r>
          </a:p>
          <a:p>
            <a:pPr eaLnBrk="1" hangingPunct="1"/>
            <a:r>
              <a:rPr lang="en-GB" dirty="0" smtClean="0">
                <a:latin typeface="Arial" charset="0"/>
                <a:cs typeface="Arial" charset="0"/>
              </a:rPr>
              <a:t>Funded by UKRI Economic and Social Research Council </a:t>
            </a:r>
          </a:p>
          <a:p>
            <a:pPr eaLnBrk="1" hangingPunct="1"/>
            <a:r>
              <a:rPr lang="en-GB" dirty="0">
                <a:latin typeface="Arial" charset="0"/>
                <a:cs typeface="Arial" charset="0"/>
              </a:rPr>
              <a:t>D</a:t>
            </a:r>
            <a:r>
              <a:rPr lang="en-GB" dirty="0" smtClean="0">
                <a:latin typeface="Arial" charset="0"/>
                <a:cs typeface="Arial" charset="0"/>
              </a:rPr>
              <a:t>ata management advice for data creators</a:t>
            </a:r>
          </a:p>
          <a:p>
            <a:pPr eaLnBrk="1" hangingPunct="1"/>
            <a:r>
              <a:rPr lang="en-GB" dirty="0">
                <a:latin typeface="Arial" charset="0"/>
                <a:cs typeface="Arial" charset="0"/>
              </a:rPr>
              <a:t>S</a:t>
            </a:r>
            <a:r>
              <a:rPr lang="en-GB" dirty="0" smtClean="0">
                <a:latin typeface="Arial" charset="0"/>
                <a:cs typeface="Arial" charset="0"/>
              </a:rPr>
              <a:t>upport for users of the service</a:t>
            </a:r>
          </a:p>
          <a:p>
            <a:pPr eaLnBrk="1" hangingPunct="1"/>
            <a:r>
              <a:rPr lang="en-GB" dirty="0" smtClean="0">
                <a:latin typeface="Arial" charset="0"/>
                <a:cs typeface="Arial" charset="0"/>
              </a:rPr>
              <a:t>Information about the use to which data are put</a:t>
            </a:r>
          </a:p>
          <a:p>
            <a:pPr eaLnBrk="1" hangingPunct="1"/>
            <a:endParaRPr lang="en-GB" dirty="0" smtClean="0">
              <a:latin typeface="Arial" charset="0"/>
              <a:cs typeface="Arial" charset="0"/>
            </a:endParaRPr>
          </a:p>
          <a:p>
            <a:pPr marL="0" indent="0" algn="ctr" eaLnBrk="1" hangingPunct="1">
              <a:buNone/>
            </a:pPr>
            <a:r>
              <a:rPr lang="en-GB" dirty="0" smtClean="0">
                <a:latin typeface="Arial" charset="0"/>
                <a:cs typeface="Arial" charset="0"/>
              </a:rPr>
              <a:t>ukdataservice.ac.uk </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4581128"/>
            <a:ext cx="1516137" cy="1689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9571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itchFamily="34" charset="0"/>
                <a:cs typeface="Arial" pitchFamily="34" charset="0"/>
              </a:rPr>
              <a:t>Some statistics about our UK Service</a:t>
            </a:r>
            <a:endParaRPr lang="en-GB" dirty="0">
              <a:latin typeface="Arial" pitchFamily="34" charset="0"/>
              <a:cs typeface="Arial" pitchFamily="34" charset="0"/>
            </a:endParaRPr>
          </a:p>
        </p:txBody>
      </p:sp>
      <p:sp>
        <p:nvSpPr>
          <p:cNvPr id="4" name="Text Box 4"/>
          <p:cNvSpPr txBox="1">
            <a:spLocks noChangeArrowheads="1"/>
          </p:cNvSpPr>
          <p:nvPr/>
        </p:nvSpPr>
        <p:spPr bwMode="auto">
          <a:xfrm>
            <a:off x="251520" y="1484784"/>
            <a:ext cx="7560840" cy="443198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indent="180975">
              <a:defRPr sz="3600">
                <a:solidFill>
                  <a:schemeClr val="tx1"/>
                </a:solidFill>
                <a:latin typeface="Times New Roman" pitchFamily="18" charset="0"/>
              </a:defRPr>
            </a:lvl1pPr>
            <a:lvl2pPr marL="742950" indent="-285750">
              <a:defRPr sz="3600">
                <a:solidFill>
                  <a:schemeClr val="tx1"/>
                </a:solidFill>
                <a:latin typeface="Times New Roman" pitchFamily="18" charset="0"/>
              </a:defRPr>
            </a:lvl2pPr>
            <a:lvl3pPr marL="1143000" indent="-228600">
              <a:defRPr sz="3600">
                <a:solidFill>
                  <a:schemeClr val="tx1"/>
                </a:solidFill>
                <a:latin typeface="Times New Roman" pitchFamily="18" charset="0"/>
              </a:defRPr>
            </a:lvl3pPr>
            <a:lvl4pPr marL="1600200" indent="-228600">
              <a:defRPr sz="3600">
                <a:solidFill>
                  <a:schemeClr val="tx1"/>
                </a:solidFill>
                <a:latin typeface="Times New Roman" pitchFamily="18" charset="0"/>
              </a:defRPr>
            </a:lvl4pPr>
            <a:lvl5pPr marL="2057400" indent="-228600">
              <a:defRPr sz="3600">
                <a:solidFill>
                  <a:schemeClr val="tx1"/>
                </a:solidFill>
                <a:latin typeface="Times New Roman" pitchFamily="18" charset="0"/>
              </a:defRPr>
            </a:lvl5pPr>
            <a:lvl6pPr marL="2514600" indent="-228600" eaLnBrk="0" fontAlgn="base" hangingPunct="0">
              <a:spcBef>
                <a:spcPct val="0"/>
              </a:spcBef>
              <a:spcAft>
                <a:spcPct val="0"/>
              </a:spcAft>
              <a:defRPr sz="3600">
                <a:solidFill>
                  <a:schemeClr val="tx1"/>
                </a:solidFill>
                <a:latin typeface="Times New Roman" pitchFamily="18" charset="0"/>
              </a:defRPr>
            </a:lvl6pPr>
            <a:lvl7pPr marL="2971800" indent="-228600" eaLnBrk="0" fontAlgn="base" hangingPunct="0">
              <a:spcBef>
                <a:spcPct val="0"/>
              </a:spcBef>
              <a:spcAft>
                <a:spcPct val="0"/>
              </a:spcAft>
              <a:defRPr sz="3600">
                <a:solidFill>
                  <a:schemeClr val="tx1"/>
                </a:solidFill>
                <a:latin typeface="Times New Roman" pitchFamily="18" charset="0"/>
              </a:defRPr>
            </a:lvl7pPr>
            <a:lvl8pPr marL="3429000" indent="-228600" eaLnBrk="0" fontAlgn="base" hangingPunct="0">
              <a:spcBef>
                <a:spcPct val="0"/>
              </a:spcBef>
              <a:spcAft>
                <a:spcPct val="0"/>
              </a:spcAft>
              <a:defRPr sz="3600">
                <a:solidFill>
                  <a:schemeClr val="tx1"/>
                </a:solidFill>
                <a:latin typeface="Times New Roman" pitchFamily="18" charset="0"/>
              </a:defRPr>
            </a:lvl8pPr>
            <a:lvl9pPr marL="3886200" indent="-228600" eaLnBrk="0" fontAlgn="base" hangingPunct="0">
              <a:spcBef>
                <a:spcPct val="0"/>
              </a:spcBef>
              <a:spcAft>
                <a:spcPct val="0"/>
              </a:spcAft>
              <a:defRPr sz="3600">
                <a:solidFill>
                  <a:schemeClr val="tx1"/>
                </a:solidFill>
                <a:latin typeface="Times New Roman" pitchFamily="18" charset="0"/>
              </a:defRPr>
            </a:lvl9pPr>
          </a:lstStyle>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kumimoji="0" lang="en-GB" sz="2400" b="1" i="0" u="none" strike="noStrike" kern="1200" cap="none" spc="0" normalizeH="0" baseline="0" noProof="0" dirty="0" smtClean="0">
                <a:ln>
                  <a:noFill/>
                </a:ln>
                <a:solidFill>
                  <a:srgbClr val="78BE20"/>
                </a:solidFill>
                <a:effectLst/>
                <a:uLnTx/>
                <a:uFillTx/>
                <a:latin typeface="Arial" panose="020B0604020202020204" pitchFamily="34" charset="0"/>
                <a:ea typeface="+mn-ea"/>
                <a:cs typeface="Arial" panose="020B0604020202020204" pitchFamily="34" charset="0"/>
              </a:rPr>
              <a:t>7,300</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datasets in  the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collection</a:t>
            </a:r>
          </a:p>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kumimoji="0" lang="en-GB" sz="2400" b="1" i="0" u="none" strike="noStrike" kern="1200" cap="none" spc="0" normalizeH="0" baseline="0" noProof="0" dirty="0" smtClean="0">
                <a:ln>
                  <a:noFill/>
                </a:ln>
                <a:solidFill>
                  <a:srgbClr val="78BE20"/>
                </a:solidFill>
                <a:effectLst/>
                <a:uLnTx/>
                <a:uFillTx/>
                <a:latin typeface="Arial" panose="020B0604020202020204" pitchFamily="34" charset="0"/>
                <a:ea typeface="+mn-ea"/>
                <a:cs typeface="Arial" panose="020B0604020202020204" pitchFamily="34" charset="0"/>
              </a:rPr>
              <a:t>1050</a:t>
            </a:r>
            <a:r>
              <a:rPr kumimoji="0" lang="en-GB" sz="2400" b="1" i="0" u="none" strike="noStrike" kern="1200" cap="none" spc="0" normalizeH="0" baseline="0" noProof="0" dirty="0" smtClean="0">
                <a:ln>
                  <a:noFill/>
                </a:ln>
                <a:solidFill>
                  <a:srgbClr val="00CCFF"/>
                </a:solidFill>
                <a:effectLst/>
                <a:uLnTx/>
                <a:uFillTx/>
                <a:latin typeface="Arial" panose="020B0604020202020204" pitchFamily="34" charset="0"/>
                <a:ea typeface="+mn-ea"/>
                <a:cs typeface="Arial" panose="020B0604020202020204" pitchFamily="34" charset="0"/>
              </a:rPr>
              <a:t>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qualitative and mixed methods collections</a:t>
            </a:r>
          </a:p>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lang="en-GB" sz="2400" b="1" dirty="0" smtClean="0">
                <a:solidFill>
                  <a:srgbClr val="78BE20"/>
                </a:solidFill>
                <a:latin typeface="Arial" panose="020B0604020202020204" pitchFamily="34" charset="0"/>
                <a:cs typeface="Arial" panose="020B0604020202020204" pitchFamily="34" charset="0"/>
              </a:rPr>
              <a:t>40</a:t>
            </a:r>
            <a:r>
              <a:rPr kumimoji="0" lang="en-GB" sz="2400" b="1" i="0" u="none" strike="noStrike" kern="1200" cap="none" spc="0" normalizeH="0" baseline="0" noProof="0" dirty="0" smtClean="0">
                <a:ln>
                  <a:noFill/>
                </a:ln>
                <a:solidFill>
                  <a:srgbClr val="78BE20"/>
                </a:solidFill>
                <a:effectLst/>
                <a:uLnTx/>
                <a:uFillTx/>
                <a:latin typeface="Arial" panose="020B0604020202020204" pitchFamily="34" charset="0"/>
                <a:ea typeface="+mn-ea"/>
                <a:cs typeface="Arial" panose="020B0604020202020204" pitchFamily="34" charset="0"/>
              </a:rPr>
              <a:t>0</a:t>
            </a:r>
            <a:r>
              <a:rPr kumimoji="0" lang="en-GB" sz="2400" b="1" i="0" u="none" strike="noStrike" kern="1200" cap="none" spc="0" normalizeH="0" baseline="0" noProof="0" dirty="0" smtClean="0">
                <a:ln>
                  <a:noFill/>
                </a:ln>
                <a:solidFill>
                  <a:srgbClr val="C0504D"/>
                </a:solidFill>
                <a:effectLst/>
                <a:uLnTx/>
                <a:uFillTx/>
                <a:latin typeface="Arial" panose="020B0604020202020204" pitchFamily="34" charset="0"/>
                <a:ea typeface="+mn-ea"/>
                <a:cs typeface="Arial" panose="020B0604020202020204" pitchFamily="34" charset="0"/>
              </a:rPr>
              <a:t>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new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datasets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added each year</a:t>
            </a:r>
          </a:p>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lang="en-GB" sz="2400" b="1" dirty="0" smtClean="0">
                <a:solidFill>
                  <a:srgbClr val="78BE20"/>
                </a:solidFill>
                <a:latin typeface="Arial" panose="020B0604020202020204" pitchFamily="34" charset="0"/>
                <a:cs typeface="Arial" panose="020B0604020202020204" pitchFamily="34" charset="0"/>
              </a:rPr>
              <a:t>219</a:t>
            </a:r>
            <a:r>
              <a:rPr lang="en-GB" sz="2400" dirty="0" smtClean="0">
                <a:solidFill>
                  <a:prstClr val="black"/>
                </a:solidFill>
                <a:latin typeface="Arial" panose="020B0604020202020204" pitchFamily="34" charset="0"/>
                <a:cs typeface="Arial" panose="020B0604020202020204" pitchFamily="34" charset="0"/>
              </a:rPr>
              <a:t> case studies of data reuse</a:t>
            </a:r>
          </a:p>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kumimoji="0" lang="en-GB" sz="2400" b="1" i="0" u="none" strike="noStrike" kern="1200" cap="none" spc="0" normalizeH="0" baseline="0" noProof="0" dirty="0" smtClean="0">
                <a:ln>
                  <a:noFill/>
                </a:ln>
                <a:solidFill>
                  <a:srgbClr val="78BE20"/>
                </a:solidFill>
                <a:effectLst/>
                <a:uLnTx/>
                <a:uFillTx/>
                <a:latin typeface="Arial" panose="020B0604020202020204" pitchFamily="34" charset="0"/>
                <a:ea typeface="+mn-ea"/>
                <a:cs typeface="Arial" panose="020B0604020202020204" pitchFamily="34" charset="0"/>
              </a:rPr>
              <a:t>25,000</a:t>
            </a:r>
            <a:r>
              <a:rPr kumimoji="0" lang="en-GB" sz="2400" b="0" i="0" u="none" strike="noStrike" kern="1200" cap="none" spc="0" normalizeH="0" baseline="0" noProof="0" dirty="0" smtClean="0">
                <a:ln>
                  <a:noFill/>
                </a:ln>
                <a:solidFill>
                  <a:srgbClr val="C0504D"/>
                </a:solidFill>
                <a:effectLst/>
                <a:uLnTx/>
                <a:uFillTx/>
                <a:latin typeface="Arial" panose="020B0604020202020204" pitchFamily="34" charset="0"/>
                <a:ea typeface="+mn-ea"/>
                <a:cs typeface="Arial" panose="020B0604020202020204" pitchFamily="34" charset="0"/>
              </a:rPr>
              <a:t>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registered users</a:t>
            </a:r>
          </a:p>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kumimoji="0" lang="en-GB" sz="2400" b="1" i="0" u="none" strike="noStrike" kern="1200" cap="none" spc="0" normalizeH="0" baseline="0" noProof="0" dirty="0" smtClean="0">
                <a:ln>
                  <a:noFill/>
                </a:ln>
                <a:solidFill>
                  <a:srgbClr val="78BE20"/>
                </a:solidFill>
                <a:effectLst/>
                <a:uLnTx/>
                <a:uFillTx/>
                <a:latin typeface="Arial" panose="020B0604020202020204" pitchFamily="34" charset="0"/>
                <a:ea typeface="+mn-ea"/>
                <a:cs typeface="Arial" panose="020B0604020202020204" pitchFamily="34" charset="0"/>
              </a:rPr>
              <a:t>60,000</a:t>
            </a:r>
            <a:r>
              <a:rPr kumimoji="0" lang="en-GB" sz="2400" b="1" i="0" u="none" strike="noStrike" kern="1200" cap="none" spc="0" normalizeH="0" baseline="0" noProof="0" dirty="0" smtClean="0">
                <a:ln>
                  <a:noFill/>
                </a:ln>
                <a:solidFill>
                  <a:srgbClr val="C0504D"/>
                </a:solidFill>
                <a:effectLst/>
                <a:uLnTx/>
                <a:uFillTx/>
                <a:latin typeface="Arial" panose="020B0604020202020204" pitchFamily="34" charset="0"/>
                <a:ea typeface="+mn-ea"/>
                <a:cs typeface="Arial" panose="020B0604020202020204" pitchFamily="34" charset="0"/>
              </a:rPr>
              <a:t>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downloads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worldwide per year</a:t>
            </a:r>
            <a:endParaRPr kumimoji="0" lang="en-GB"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25000"/>
              </a:lnSpc>
              <a:spcBef>
                <a:spcPct val="50000"/>
              </a:spcBef>
              <a:spcAft>
                <a:spcPts val="0"/>
              </a:spcAft>
              <a:buClr>
                <a:srgbClr val="4F81BD"/>
              </a:buClr>
              <a:buSzTx/>
              <a:buFont typeface="Arial" panose="020B0604020202020204" pitchFamily="34" charset="0"/>
              <a:buChar char="•"/>
              <a:tabLst/>
              <a:defRPr/>
            </a:pPr>
            <a:r>
              <a:rPr kumimoji="0" lang="en-GB" sz="2400" b="1" i="0" u="none" strike="noStrike" kern="1200" cap="none" spc="0" normalizeH="0" baseline="0" noProof="0" dirty="0" smtClean="0">
                <a:ln>
                  <a:noFill/>
                </a:ln>
                <a:solidFill>
                  <a:srgbClr val="78BE20"/>
                </a:solidFill>
                <a:effectLst/>
                <a:uLnTx/>
                <a:uFillTx/>
                <a:latin typeface="Arial" panose="020B0604020202020204" pitchFamily="34" charset="0"/>
                <a:ea typeface="+mn-ea"/>
                <a:cs typeface="Arial" panose="020B0604020202020204" pitchFamily="34" charset="0"/>
              </a:rPr>
              <a:t>4000+</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user support </a:t>
            </a: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queries per </a:t>
            </a:r>
            <a:r>
              <a:rPr lang="en-GB" sz="2400" noProof="0" dirty="0" smtClean="0">
                <a:solidFill>
                  <a:prstClr val="black"/>
                </a:solidFill>
                <a:latin typeface="Arial" panose="020B0604020202020204" pitchFamily="34" charset="0"/>
                <a:cs typeface="Arial" panose="020B0604020202020204" pitchFamily="34" charset="0"/>
              </a:rPr>
              <a:t>year</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87144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en-GB" dirty="0" smtClean="0"/>
              <a:t>Research data services team</a:t>
            </a:r>
          </a:p>
        </p:txBody>
      </p:sp>
      <p:sp>
        <p:nvSpPr>
          <p:cNvPr id="30723" name="Rectangle 3"/>
          <p:cNvSpPr>
            <a:spLocks noGrp="1" noChangeArrowheads="1"/>
          </p:cNvSpPr>
          <p:nvPr>
            <p:ph type="body" idx="1"/>
          </p:nvPr>
        </p:nvSpPr>
        <p:spPr>
          <a:xfrm>
            <a:off x="381000" y="1487487"/>
            <a:ext cx="8159750" cy="4760913"/>
          </a:xfrm>
        </p:spPr>
        <p:txBody>
          <a:bodyPr>
            <a:noAutofit/>
          </a:bodyPr>
          <a:lstStyle/>
          <a:p>
            <a:r>
              <a:rPr lang="en-GB" dirty="0" smtClean="0"/>
              <a:t>Supporting researchers </a:t>
            </a:r>
            <a:r>
              <a:rPr lang="en-GB" dirty="0"/>
              <a:t>to make research data shareable</a:t>
            </a:r>
          </a:p>
          <a:p>
            <a:r>
              <a:rPr lang="en-GB" dirty="0"/>
              <a:t>UK Data Service helps materialise Data Policy for </a:t>
            </a:r>
            <a:r>
              <a:rPr lang="en-GB" dirty="0" smtClean="0"/>
              <a:t>the </a:t>
            </a:r>
            <a:r>
              <a:rPr lang="en-GB" dirty="0"/>
              <a:t>Economic and Social Research Council (ESRC) </a:t>
            </a:r>
          </a:p>
          <a:p>
            <a:pPr lvl="1"/>
            <a:r>
              <a:rPr lang="en-GB" sz="2400" dirty="0"/>
              <a:t>Data management planning advice &amp; guidance</a:t>
            </a:r>
          </a:p>
          <a:p>
            <a:pPr lvl="1"/>
            <a:r>
              <a:rPr lang="en-GB" sz="2400" dirty="0">
                <a:hlinkClick r:id="rId2"/>
              </a:rPr>
              <a:t>Data management guidance &amp; training</a:t>
            </a:r>
            <a:r>
              <a:rPr lang="en-GB" sz="2400" dirty="0"/>
              <a:t>, esp. on confidentiality, security, ethics</a:t>
            </a:r>
          </a:p>
          <a:p>
            <a:pPr lvl="1"/>
            <a:r>
              <a:rPr lang="en-GB" sz="2400" dirty="0"/>
              <a:t>Research data available for re-use to maximum extent possible, via:</a:t>
            </a:r>
            <a:endParaRPr lang="en-GB" sz="2400" dirty="0" smtClean="0"/>
          </a:p>
          <a:p>
            <a:pPr lvl="2"/>
            <a:r>
              <a:rPr lang="en-GB" sz="2400" dirty="0" err="1" smtClean="0"/>
              <a:t>ReShare</a:t>
            </a:r>
            <a:r>
              <a:rPr lang="en-GB" sz="2400" dirty="0" smtClean="0"/>
              <a:t> repository</a:t>
            </a:r>
          </a:p>
          <a:p>
            <a:pPr lvl="2"/>
            <a:r>
              <a:rPr lang="en-GB" sz="2400" dirty="0" smtClean="0">
                <a:hlinkClick r:id="rId3"/>
              </a:rPr>
              <a:t>http://discover.dataservice.ac.uk</a:t>
            </a:r>
            <a:r>
              <a:rPr lang="en-GB" sz="2400" dirty="0" smtClean="0"/>
              <a:t> </a:t>
            </a:r>
          </a:p>
          <a:p>
            <a:pPr lvl="2"/>
            <a:endParaRPr lang="en-GB" sz="2400" dirty="0"/>
          </a:p>
          <a:p>
            <a:endParaRPr lang="en-GB" dirty="0"/>
          </a:p>
          <a:p>
            <a:endParaRPr lang="en-GB" dirty="0"/>
          </a:p>
        </p:txBody>
      </p:sp>
    </p:spTree>
    <p:extLst>
      <p:ext uri="{BB962C8B-B14F-4D97-AF65-F5344CB8AC3E}">
        <p14:creationId xmlns:p14="http://schemas.microsoft.com/office/powerpoint/2010/main" val="317131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90056"/>
            <a:ext cx="8229600" cy="1143000"/>
          </a:xfrm>
        </p:spPr>
        <p:txBody>
          <a:bodyPr>
            <a:normAutofit fontScale="90000"/>
          </a:bodyPr>
          <a:lstStyle/>
          <a:p>
            <a:pPr algn="ctr"/>
            <a:r>
              <a:rPr lang="en-GB" dirty="0" smtClean="0">
                <a:solidFill>
                  <a:srgbClr val="92D050"/>
                </a:solidFill>
              </a:rPr>
              <a:t>Ethical research</a:t>
            </a:r>
            <a:br>
              <a:rPr lang="en-GB" dirty="0" smtClean="0">
                <a:solidFill>
                  <a:srgbClr val="92D050"/>
                </a:solidFill>
              </a:rPr>
            </a:br>
            <a:r>
              <a:rPr lang="en-GB" dirty="0">
                <a:solidFill>
                  <a:srgbClr val="92D050"/>
                </a:solidFill>
              </a:rPr>
              <a:t/>
            </a:r>
            <a:br>
              <a:rPr lang="en-GB" dirty="0">
                <a:solidFill>
                  <a:srgbClr val="92D050"/>
                </a:solidFill>
              </a:rPr>
            </a:br>
            <a:r>
              <a:rPr lang="en-GB" dirty="0" smtClean="0">
                <a:solidFill>
                  <a:srgbClr val="92D050"/>
                </a:solidFill>
              </a:rPr>
              <a:t>….. </a:t>
            </a:r>
            <a:br>
              <a:rPr lang="en-GB" dirty="0" smtClean="0">
                <a:solidFill>
                  <a:srgbClr val="92D050"/>
                </a:solidFill>
              </a:rPr>
            </a:br>
            <a:r>
              <a:rPr lang="en-GB" dirty="0">
                <a:solidFill>
                  <a:srgbClr val="92D050"/>
                </a:solidFill>
              </a:rPr>
              <a:t/>
            </a:r>
            <a:br>
              <a:rPr lang="en-GB" dirty="0">
                <a:solidFill>
                  <a:srgbClr val="92D050"/>
                </a:solidFill>
              </a:rPr>
            </a:br>
            <a:r>
              <a:rPr lang="en-GB" dirty="0" smtClean="0">
                <a:solidFill>
                  <a:srgbClr val="92D050"/>
                </a:solidFill>
              </a:rPr>
              <a:t>“do no harm”</a:t>
            </a:r>
            <a:endParaRPr lang="en-GB" dirty="0">
              <a:solidFill>
                <a:srgbClr val="92D050"/>
              </a:solidFill>
            </a:endParaRPr>
          </a:p>
        </p:txBody>
      </p:sp>
    </p:spTree>
    <p:extLst>
      <p:ext uri="{BB962C8B-B14F-4D97-AF65-F5344CB8AC3E}">
        <p14:creationId xmlns:p14="http://schemas.microsoft.com/office/powerpoint/2010/main" val="1914869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a:t>
            </a:r>
            <a:endParaRPr lang="en-GB" dirty="0"/>
          </a:p>
        </p:txBody>
      </p:sp>
      <p:sp>
        <p:nvSpPr>
          <p:cNvPr id="3" name="Content Placeholder 2"/>
          <p:cNvSpPr>
            <a:spLocks noGrp="1"/>
          </p:cNvSpPr>
          <p:nvPr>
            <p:ph idx="1"/>
          </p:nvPr>
        </p:nvSpPr>
        <p:spPr/>
        <p:txBody>
          <a:bodyPr/>
          <a:lstStyle/>
          <a:p>
            <a:r>
              <a:rPr lang="en-GB" dirty="0"/>
              <a:t>R</a:t>
            </a:r>
            <a:r>
              <a:rPr lang="en-GB" dirty="0" smtClean="0"/>
              <a:t>esearch on </a:t>
            </a:r>
            <a:r>
              <a:rPr lang="en-GB" dirty="0"/>
              <a:t>asylum seekers and refugees' experiences of forced </a:t>
            </a:r>
            <a:r>
              <a:rPr lang="en-GB" dirty="0" smtClean="0"/>
              <a:t>labour, using interviews. These </a:t>
            </a:r>
            <a:r>
              <a:rPr lang="en-GB" dirty="0"/>
              <a:t>participants can be considered </a:t>
            </a:r>
            <a:r>
              <a:rPr lang="en-GB" dirty="0" smtClean="0"/>
              <a:t>vulnerable</a:t>
            </a:r>
            <a:endParaRPr lang="en-GB" dirty="0" smtClean="0"/>
          </a:p>
          <a:p>
            <a:r>
              <a:rPr lang="en-GB" dirty="0" smtClean="0"/>
              <a:t>We </a:t>
            </a:r>
            <a:r>
              <a:rPr lang="en-GB" dirty="0"/>
              <a:t>want to </a:t>
            </a:r>
            <a:r>
              <a:rPr lang="en-GB" dirty="0" smtClean="0"/>
              <a:t>use the collected research data (interviews) for analysis and share afterwards with other </a:t>
            </a:r>
            <a:r>
              <a:rPr lang="en-GB" dirty="0" smtClean="0"/>
              <a:t>researchers</a:t>
            </a:r>
          </a:p>
          <a:p>
            <a:r>
              <a:rPr lang="en-GB" dirty="0" smtClean="0"/>
              <a:t>Interviews are likely to contain personal information</a:t>
            </a:r>
            <a:endParaRPr lang="en-GB" dirty="0" smtClean="0"/>
          </a:p>
          <a:p>
            <a:endParaRPr lang="en-GB" dirty="0" smtClean="0"/>
          </a:p>
          <a:p>
            <a:r>
              <a:rPr lang="en-GB" dirty="0" smtClean="0"/>
              <a:t>Is it ethical to share the research data? What are pros and </a:t>
            </a:r>
            <a:r>
              <a:rPr lang="en-GB" dirty="0" smtClean="0"/>
              <a:t>cons</a:t>
            </a:r>
            <a:r>
              <a:rPr lang="en-GB" dirty="0" smtClean="0"/>
              <a:t>?</a:t>
            </a:r>
          </a:p>
          <a:p>
            <a:r>
              <a:rPr lang="en-GB" dirty="0" smtClean="0"/>
              <a:t>How </a:t>
            </a:r>
            <a:r>
              <a:rPr lang="en-GB" dirty="0"/>
              <a:t>should we protect </a:t>
            </a:r>
            <a:r>
              <a:rPr lang="en-GB" dirty="0" smtClean="0"/>
              <a:t>participant's </a:t>
            </a:r>
            <a:r>
              <a:rPr lang="en-GB" dirty="0"/>
              <a:t>anonymity</a:t>
            </a:r>
            <a:r>
              <a:rPr lang="en-GB" dirty="0" smtClean="0"/>
              <a:t>?</a:t>
            </a:r>
          </a:p>
          <a:p>
            <a:endParaRPr lang="en-GB" dirty="0"/>
          </a:p>
          <a:p>
            <a:r>
              <a:rPr lang="en-GB" dirty="0" smtClean="0"/>
              <a:t>Read about this </a:t>
            </a:r>
            <a:r>
              <a:rPr lang="en-GB" dirty="0" smtClean="0">
                <a:hlinkClick r:id="rId2"/>
              </a:rPr>
              <a:t>case study</a:t>
            </a:r>
            <a:endParaRPr lang="en-GB" dirty="0"/>
          </a:p>
        </p:txBody>
      </p:sp>
    </p:spTree>
    <p:extLst>
      <p:ext uri="{BB962C8B-B14F-4D97-AF65-F5344CB8AC3E}">
        <p14:creationId xmlns:p14="http://schemas.microsoft.com/office/powerpoint/2010/main" val="402304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the researchers did</a:t>
            </a:r>
            <a:endParaRPr lang="en-GB" dirty="0"/>
          </a:p>
        </p:txBody>
      </p:sp>
      <p:sp>
        <p:nvSpPr>
          <p:cNvPr id="3" name="Content Placeholder 2"/>
          <p:cNvSpPr>
            <a:spLocks noGrp="1"/>
          </p:cNvSpPr>
          <p:nvPr>
            <p:ph idx="1"/>
          </p:nvPr>
        </p:nvSpPr>
        <p:spPr>
          <a:xfrm>
            <a:off x="285225" y="1268760"/>
            <a:ext cx="8229600" cy="5141168"/>
          </a:xfrm>
        </p:spPr>
        <p:txBody>
          <a:bodyPr>
            <a:normAutofit fontScale="92500"/>
          </a:bodyPr>
          <a:lstStyle/>
          <a:p>
            <a:r>
              <a:rPr lang="en-GB" dirty="0" smtClean="0"/>
              <a:t>Address ethical issues before the research started</a:t>
            </a:r>
          </a:p>
          <a:p>
            <a:r>
              <a:rPr lang="en-GB" dirty="0" smtClean="0"/>
              <a:t>Discuss principles of ‘doing no harm’, anonymity and informed consent iteratively in the team as issues arose throughout the project</a:t>
            </a:r>
          </a:p>
          <a:p>
            <a:r>
              <a:rPr lang="en-GB" dirty="0" smtClean="0"/>
              <a:t>Stress independence of research from authority</a:t>
            </a:r>
          </a:p>
          <a:p>
            <a:r>
              <a:rPr lang="en-GB" dirty="0" smtClean="0"/>
              <a:t>Provide written consent at the end of the interviews, so interviewee knew and could reflect on what they had shared</a:t>
            </a:r>
          </a:p>
          <a:p>
            <a:r>
              <a:rPr lang="en-GB" dirty="0" smtClean="0"/>
              <a:t>Hold interviews in places convenient for interviewees</a:t>
            </a:r>
          </a:p>
          <a:p>
            <a:r>
              <a:rPr lang="en-GB" dirty="0" smtClean="0"/>
              <a:t>Include interviewee in interpreter selection</a:t>
            </a:r>
          </a:p>
          <a:p>
            <a:r>
              <a:rPr lang="en-GB" dirty="0" smtClean="0"/>
              <a:t>Collect biographical data after interview</a:t>
            </a:r>
          </a:p>
          <a:p>
            <a:r>
              <a:rPr lang="en-GB" dirty="0" smtClean="0"/>
              <a:t>Not </a:t>
            </a:r>
            <a:r>
              <a:rPr lang="en-GB" dirty="0"/>
              <a:t>record any official identifying data (e.g. Home Office numbers</a:t>
            </a:r>
            <a:r>
              <a:rPr lang="en-GB" dirty="0" smtClean="0"/>
              <a:t>)</a:t>
            </a:r>
            <a:endParaRPr lang="en-GB" dirty="0"/>
          </a:p>
          <a:p>
            <a:r>
              <a:rPr lang="en-GB" dirty="0" smtClean="0"/>
              <a:t>Let interviewee </a:t>
            </a:r>
            <a:r>
              <a:rPr lang="en-GB" dirty="0"/>
              <a:t>choose </a:t>
            </a:r>
            <a:r>
              <a:rPr lang="en-GB" dirty="0" smtClean="0"/>
              <a:t>a pseudonym</a:t>
            </a:r>
            <a:endParaRPr lang="en-GB" dirty="0"/>
          </a:p>
        </p:txBody>
      </p:sp>
    </p:spTree>
    <p:extLst>
      <p:ext uri="{BB962C8B-B14F-4D97-AF65-F5344CB8AC3E}">
        <p14:creationId xmlns:p14="http://schemas.microsoft.com/office/powerpoint/2010/main" val="1698743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nSpc>
                <a:spcPct val="90000"/>
              </a:lnSpc>
              <a:spcBef>
                <a:spcPct val="20000"/>
              </a:spcBef>
            </a:pPr>
            <a:r>
              <a:rPr lang="en-GB" altLang="en-US" sz="2000" dirty="0" smtClean="0">
                <a:ea typeface="ＭＳ Ｐゴシック" pitchFamily="34" charset="-128"/>
              </a:rPr>
              <a:t/>
            </a:r>
            <a:br>
              <a:rPr lang="en-GB" altLang="en-US" sz="2000" dirty="0" smtClean="0">
                <a:ea typeface="ＭＳ Ｐゴシック" pitchFamily="34" charset="-128"/>
              </a:rPr>
            </a:br>
            <a:r>
              <a:rPr lang="en-GB" altLang="en-US" dirty="0" smtClean="0">
                <a:ea typeface="ＭＳ Ｐゴシック" pitchFamily="34" charset="-128"/>
              </a:rPr>
              <a:t>Ethical arguments </a:t>
            </a:r>
            <a:r>
              <a:rPr lang="en-GB" altLang="en-US" i="1" dirty="0" smtClean="0">
                <a:ea typeface="ＭＳ Ｐゴシック" pitchFamily="34" charset="-128"/>
              </a:rPr>
              <a:t>for</a:t>
            </a:r>
            <a:r>
              <a:rPr lang="en-GB" altLang="en-US" dirty="0" smtClean="0">
                <a:ea typeface="ＭＳ Ｐゴシック" pitchFamily="34" charset="-128"/>
              </a:rPr>
              <a:t> sharing data</a:t>
            </a:r>
            <a:endParaRPr lang="en-US" altLang="en-US" dirty="0" smtClean="0">
              <a:ea typeface="ＭＳ Ｐゴシック" pitchFamily="34" charset="-128"/>
            </a:endParaRPr>
          </a:p>
        </p:txBody>
      </p:sp>
      <p:sp>
        <p:nvSpPr>
          <p:cNvPr id="18435" name="Rectangle 3"/>
          <p:cNvSpPr>
            <a:spLocks noGrp="1" noChangeArrowheads="1"/>
          </p:cNvSpPr>
          <p:nvPr>
            <p:ph idx="1"/>
          </p:nvPr>
        </p:nvSpPr>
        <p:spPr>
          <a:xfrm>
            <a:off x="395536" y="1628800"/>
            <a:ext cx="7632848" cy="4248472"/>
          </a:xfrm>
        </p:spPr>
        <p:txBody>
          <a:bodyPr/>
          <a:lstStyle/>
          <a:p>
            <a:pPr>
              <a:lnSpc>
                <a:spcPct val="90000"/>
              </a:lnSpc>
            </a:pPr>
            <a:r>
              <a:rPr lang="en-GB" altLang="en-US" dirty="0" smtClean="0">
                <a:ea typeface="ＭＳ Ｐゴシック" pitchFamily="34" charset="-128"/>
              </a:rPr>
              <a:t>Not burden over-researched, vulnerable groups</a:t>
            </a:r>
          </a:p>
          <a:p>
            <a:pPr>
              <a:lnSpc>
                <a:spcPct val="90000"/>
              </a:lnSpc>
            </a:pPr>
            <a:r>
              <a:rPr lang="en-GB" altLang="en-US" dirty="0" smtClean="0">
                <a:ea typeface="ＭＳ Ｐゴシック" pitchFamily="34" charset="-128"/>
              </a:rPr>
              <a:t>Make best use of hard-to-obtain data, e.g. elites, socially excluded, over-researched</a:t>
            </a:r>
          </a:p>
          <a:p>
            <a:pPr>
              <a:lnSpc>
                <a:spcPct val="90000"/>
              </a:lnSpc>
            </a:pPr>
            <a:r>
              <a:rPr lang="en-GB" altLang="en-US" dirty="0" smtClean="0">
                <a:ea typeface="ＭＳ Ｐゴシック" pitchFamily="34" charset="-128"/>
              </a:rPr>
              <a:t>Extend voices of participants</a:t>
            </a:r>
          </a:p>
          <a:p>
            <a:pPr>
              <a:lnSpc>
                <a:spcPct val="90000"/>
              </a:lnSpc>
            </a:pPr>
            <a:r>
              <a:rPr lang="en-GB" altLang="en-US" dirty="0" smtClean="0">
                <a:ea typeface="ＭＳ Ｐゴシック" pitchFamily="34" charset="-128"/>
              </a:rPr>
              <a:t>Provide greater research transparency</a:t>
            </a:r>
          </a:p>
          <a:p>
            <a:pPr>
              <a:lnSpc>
                <a:spcPct val="90000"/>
              </a:lnSpc>
            </a:pPr>
            <a:endParaRPr lang="en-GB" altLang="en-US" dirty="0" smtClean="0">
              <a:ea typeface="ＭＳ Ｐゴシック" pitchFamily="34" charset="-128"/>
            </a:endParaRPr>
          </a:p>
          <a:p>
            <a:pPr algn="ctr">
              <a:lnSpc>
                <a:spcPct val="90000"/>
              </a:lnSpc>
              <a:buFontTx/>
              <a:buNone/>
            </a:pPr>
            <a:r>
              <a:rPr lang="en-GB" altLang="en-US" i="1" dirty="0" smtClean="0">
                <a:solidFill>
                  <a:srgbClr val="008000"/>
                </a:solidFill>
                <a:ea typeface="ＭＳ Ｐゴシック" pitchFamily="34" charset="-128"/>
              </a:rPr>
              <a:t>In each, ethical duties to participants, </a:t>
            </a:r>
          </a:p>
          <a:p>
            <a:pPr algn="ctr">
              <a:lnSpc>
                <a:spcPct val="90000"/>
              </a:lnSpc>
              <a:buFontTx/>
              <a:buNone/>
            </a:pPr>
            <a:r>
              <a:rPr lang="en-GB" altLang="en-US" i="1" dirty="0" smtClean="0">
                <a:solidFill>
                  <a:srgbClr val="008000"/>
                </a:solidFill>
                <a:ea typeface="ＭＳ Ｐゴシック" pitchFamily="34" charset="-128"/>
              </a:rPr>
              <a:t>peers and public may be present</a:t>
            </a:r>
          </a:p>
          <a:p>
            <a:pPr>
              <a:lnSpc>
                <a:spcPct val="90000"/>
              </a:lnSpc>
            </a:pPr>
            <a:endParaRPr lang="en-US" altLang="en-US" sz="2000" dirty="0" smtClean="0">
              <a:solidFill>
                <a:srgbClr val="008000"/>
              </a:solidFill>
              <a:ea typeface="ＭＳ Ｐゴシック" pitchFamily="34" charset="-128"/>
            </a:endParaRPr>
          </a:p>
        </p:txBody>
      </p:sp>
    </p:spTree>
    <p:extLst>
      <p:ext uri="{BB962C8B-B14F-4D97-AF65-F5344CB8AC3E}">
        <p14:creationId xmlns:p14="http://schemas.microsoft.com/office/powerpoint/2010/main" val="1831034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obligations and data sharing</a:t>
            </a:r>
            <a:endParaRPr lang="en-US" dirty="0"/>
          </a:p>
        </p:txBody>
      </p:sp>
      <p:sp>
        <p:nvSpPr>
          <p:cNvPr id="3" name="Content Placeholder 2"/>
          <p:cNvSpPr>
            <a:spLocks noGrp="1"/>
          </p:cNvSpPr>
          <p:nvPr>
            <p:ph idx="1"/>
          </p:nvPr>
        </p:nvSpPr>
        <p:spPr/>
        <p:txBody>
          <a:bodyPr>
            <a:normAutofit/>
          </a:bodyPr>
          <a:lstStyle/>
          <a:p>
            <a:pPr eaLnBrk="0" fontAlgn="base" hangingPunct="0">
              <a:buClr>
                <a:srgbClr val="B8DEFC"/>
              </a:buClr>
            </a:pPr>
            <a:r>
              <a:rPr lang="en-GB" dirty="0" smtClean="0"/>
              <a:t>Research with human participants usually requires ethical review (Research Ethics Committee)</a:t>
            </a:r>
          </a:p>
          <a:p>
            <a:pPr eaLnBrk="0" fontAlgn="base" hangingPunct="0">
              <a:buClr>
                <a:srgbClr val="B8DEFC"/>
              </a:buClr>
            </a:pPr>
            <a:r>
              <a:rPr lang="en-GB" dirty="0"/>
              <a:t>Avoid social and personal harm</a:t>
            </a:r>
          </a:p>
          <a:p>
            <a:pPr eaLnBrk="0" fontAlgn="base" hangingPunct="0">
              <a:buClr>
                <a:srgbClr val="B8DEFC"/>
              </a:buClr>
            </a:pPr>
            <a:r>
              <a:rPr lang="en-GB" dirty="0" smtClean="0"/>
              <a:t>Uphold scientific standards</a:t>
            </a:r>
          </a:p>
          <a:p>
            <a:pPr eaLnBrk="0" fontAlgn="base" hangingPunct="0">
              <a:buClr>
                <a:srgbClr val="B8DEFC"/>
              </a:buClr>
            </a:pPr>
            <a:r>
              <a:rPr lang="en-GB" dirty="0" smtClean="0"/>
              <a:t>Comply with relevant laws</a:t>
            </a:r>
          </a:p>
          <a:p>
            <a:pPr eaLnBrk="0" fontAlgn="base" hangingPunct="0">
              <a:buClr>
                <a:srgbClr val="B8DEFC"/>
              </a:buClr>
            </a:pPr>
            <a:r>
              <a:rPr lang="en-GB" dirty="0" smtClean="0"/>
              <a:t>Data repositories such as UK Data Service facilitate ethical re-use of research data, protection of participants and safeguarding of personal data:</a:t>
            </a:r>
          </a:p>
          <a:p>
            <a:pPr lvl="1" eaLnBrk="0" fontAlgn="base" hangingPunct="0">
              <a:buClr>
                <a:srgbClr val="B8DEFC"/>
              </a:buClr>
            </a:pPr>
            <a:r>
              <a:rPr lang="en-GB" dirty="0" smtClean="0"/>
              <a:t>data </a:t>
            </a:r>
            <a:r>
              <a:rPr lang="en-GB" dirty="0" err="1" smtClean="0"/>
              <a:t>anonymisation</a:t>
            </a:r>
            <a:endParaRPr lang="en-GB" dirty="0" smtClean="0"/>
          </a:p>
          <a:p>
            <a:pPr lvl="1" eaLnBrk="0" fontAlgn="base" hangingPunct="0">
              <a:buClr>
                <a:srgbClr val="B8DEFC"/>
              </a:buClr>
            </a:pPr>
            <a:r>
              <a:rPr lang="en-GB" dirty="0" smtClean="0"/>
              <a:t>regulate data access</a:t>
            </a:r>
          </a:p>
          <a:p>
            <a:pPr lvl="1" eaLnBrk="0" fontAlgn="base" hangingPunct="0">
              <a:buClr>
                <a:srgbClr val="B8DEFC"/>
              </a:buClr>
            </a:pPr>
            <a:r>
              <a:rPr lang="en-GB" dirty="0" smtClean="0"/>
              <a:t>data sharing is NOT violation of data privacy or research ethics</a:t>
            </a:r>
          </a:p>
          <a:p>
            <a:endParaRPr lang="en-US" dirty="0"/>
          </a:p>
        </p:txBody>
      </p:sp>
    </p:spTree>
    <p:extLst>
      <p:ext uri="{BB962C8B-B14F-4D97-AF65-F5344CB8AC3E}">
        <p14:creationId xmlns:p14="http://schemas.microsoft.com/office/powerpoint/2010/main" val="1378336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UKDS-Presentation-Template-Co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TotalTime>
  <Words>797</Words>
  <Application>Microsoft Office PowerPoint</Application>
  <PresentationFormat>On-screen Show (4:3)</PresentationFormat>
  <Paragraphs>112</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UKDS-Presentation-Template-Core</vt:lpstr>
      <vt:lpstr>Ethical aspects behind management and sharing of personal research data</vt:lpstr>
      <vt:lpstr>UK Data Service </vt:lpstr>
      <vt:lpstr>Some statistics about our UK Service</vt:lpstr>
      <vt:lpstr>Research data services team</vt:lpstr>
      <vt:lpstr>Ethical research  …..   “do no harm”</vt:lpstr>
      <vt:lpstr>Scenario</vt:lpstr>
      <vt:lpstr>What the researchers did</vt:lpstr>
      <vt:lpstr> Ethical arguments for sharing data</vt:lpstr>
      <vt:lpstr>Ethical obligations and data sharing</vt:lpstr>
      <vt:lpstr>Key principles of research ethics</vt:lpstr>
      <vt:lpstr>Strategy for managing and sharing research data obtained from people </vt:lpstr>
      <vt:lpstr> Consent is needed across the data life cycle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Storing and Securely Handling Research Data</dc:title>
  <dc:creator>Summers, Scott</dc:creator>
  <cp:lastModifiedBy>Veerle Van den Eynden</cp:lastModifiedBy>
  <cp:revision>131</cp:revision>
  <cp:lastPrinted>2018-05-03T12:32:01Z</cp:lastPrinted>
  <dcterms:created xsi:type="dcterms:W3CDTF">2017-11-23T10:29:56Z</dcterms:created>
  <dcterms:modified xsi:type="dcterms:W3CDTF">2018-08-29T11:56:59Z</dcterms:modified>
</cp:coreProperties>
</file>