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embeddedFontLst>
    <p:embeddedFont>
      <p:font typeface="Roboto" panose="020B0604020202020204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326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4722353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bg>
      <p:bgPr>
        <a:solidFill>
          <a:schemeClr val="accent4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bg>
      <p:bgPr>
        <a:solidFill>
          <a:schemeClr val="accent4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200"/>
            </a:lvl1pPr>
            <a:lvl2pPr lvl="1">
              <a:spcBef>
                <a:spcPts val="0"/>
              </a:spcBef>
              <a:buSzPct val="100000"/>
              <a:defRPr sz="4200"/>
            </a:lvl2pPr>
            <a:lvl3pPr lvl="2">
              <a:spcBef>
                <a:spcPts val="0"/>
              </a:spcBef>
              <a:buSzPct val="100000"/>
              <a:defRPr sz="4200"/>
            </a:lvl3pPr>
            <a:lvl4pPr lvl="3">
              <a:spcBef>
                <a:spcPts val="0"/>
              </a:spcBef>
              <a:buSzPct val="100000"/>
              <a:defRPr sz="4200"/>
            </a:lvl4pPr>
            <a:lvl5pPr lvl="4">
              <a:spcBef>
                <a:spcPts val="0"/>
              </a:spcBef>
              <a:buSzPct val="100000"/>
              <a:defRPr sz="4200"/>
            </a:lvl5pPr>
            <a:lvl6pPr lvl="5">
              <a:spcBef>
                <a:spcPts val="0"/>
              </a:spcBef>
              <a:buSzPct val="100000"/>
              <a:defRPr sz="4200"/>
            </a:lvl6pPr>
            <a:lvl7pPr lvl="6">
              <a:spcBef>
                <a:spcPts val="0"/>
              </a:spcBef>
              <a:buSzPct val="100000"/>
              <a:defRPr sz="4200"/>
            </a:lvl7pPr>
            <a:lvl8pPr lvl="7">
              <a:spcBef>
                <a:spcPts val="0"/>
              </a:spcBef>
              <a:buSzPct val="100000"/>
              <a:defRPr sz="4200"/>
            </a:lvl8pPr>
            <a:lvl9pPr lvl="8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" name="Shape 20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" name="Shape 26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900" cy="2710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" name="Shape 33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1800"/>
            </a:lvl1pPr>
            <a:lvl2pPr lvl="1">
              <a:spcBef>
                <a:spcPts val="0"/>
              </a:spcBef>
              <a:buSzPct val="100000"/>
              <a:defRPr sz="1800"/>
            </a:lvl2pPr>
            <a:lvl3pPr lvl="2">
              <a:spcBef>
                <a:spcPts val="0"/>
              </a:spcBef>
              <a:buSzPct val="100000"/>
              <a:defRPr sz="1800"/>
            </a:lvl3pPr>
            <a:lvl4pPr lvl="3">
              <a:spcBef>
                <a:spcPts val="0"/>
              </a:spcBef>
              <a:buSzPct val="100000"/>
              <a:defRPr sz="1800"/>
            </a:lvl4pPr>
            <a:lvl5pPr lvl="4">
              <a:spcBef>
                <a:spcPts val="0"/>
              </a:spcBef>
              <a:buSzPct val="100000"/>
              <a:defRPr sz="1800"/>
            </a:lvl5pPr>
            <a:lvl6pPr lvl="5">
              <a:spcBef>
                <a:spcPts val="0"/>
              </a:spcBef>
              <a:buSzPct val="100000"/>
              <a:defRPr sz="1800"/>
            </a:lvl6pPr>
            <a:lvl7pPr lvl="6">
              <a:spcBef>
                <a:spcPts val="0"/>
              </a:spcBef>
              <a:buSzPct val="100000"/>
              <a:defRPr sz="1800"/>
            </a:lvl7pPr>
            <a:lvl8pPr lvl="7">
              <a:spcBef>
                <a:spcPts val="0"/>
              </a:spcBef>
              <a:buSzPct val="100000"/>
              <a:defRPr sz="1800"/>
            </a:lvl8pPr>
            <a:lvl9pPr lvl="8">
              <a:spcBef>
                <a:spcPts val="0"/>
              </a:spcBef>
              <a:buSzPct val="100000"/>
              <a:defRPr sz="18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8" name="Shape 38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226077" y="357800"/>
            <a:ext cx="2808000" cy="953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6000"/>
            </a:lvl1pPr>
            <a:lvl2pPr lvl="1">
              <a:spcBef>
                <a:spcPts val="0"/>
              </a:spcBef>
              <a:buSzPct val="100000"/>
              <a:defRPr sz="6000"/>
            </a:lvl2pPr>
            <a:lvl3pPr lvl="2">
              <a:spcBef>
                <a:spcPts val="0"/>
              </a:spcBef>
              <a:buSzPct val="100000"/>
              <a:defRPr sz="6000"/>
            </a:lvl3pPr>
            <a:lvl4pPr lvl="3">
              <a:spcBef>
                <a:spcPts val="0"/>
              </a:spcBef>
              <a:buSzPct val="100000"/>
              <a:defRPr sz="6000"/>
            </a:lvl4pPr>
            <a:lvl5pPr lvl="4">
              <a:spcBef>
                <a:spcPts val="0"/>
              </a:spcBef>
              <a:buSzPct val="100000"/>
              <a:defRPr sz="6000"/>
            </a:lvl5pPr>
            <a:lvl6pPr lvl="5">
              <a:spcBef>
                <a:spcPts val="0"/>
              </a:spcBef>
              <a:buSzPct val="100000"/>
              <a:defRPr sz="6000"/>
            </a:lvl6pPr>
            <a:lvl7pPr lvl="6">
              <a:spcBef>
                <a:spcPts val="0"/>
              </a:spcBef>
              <a:buSzPct val="100000"/>
              <a:defRPr sz="6000"/>
            </a:lvl7pPr>
            <a:lvl8pPr lvl="7">
              <a:spcBef>
                <a:spcPts val="0"/>
              </a:spcBef>
              <a:buSzPct val="100000"/>
              <a:defRPr sz="6000"/>
            </a:lvl8pPr>
            <a:lvl9pPr lvl="8">
              <a:spcBef>
                <a:spcPts val="0"/>
              </a:spcBef>
              <a:buSzPct val="100000"/>
              <a:defRPr sz="6000"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7" name="Shape 47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ubTitle" idx="1"/>
          </p:nvPr>
        </p:nvSpPr>
        <p:spPr>
          <a:xfrm>
            <a:off x="265500" y="2779466"/>
            <a:ext cx="4045200" cy="12350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" name="Shape 54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buFont typeface="Roboto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  <a:endParaRPr lang="en" sz="1000"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.k.boehmer@tudelf.n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nl/url?sa=t&amp;rct=j&amp;q=&amp;esrc=s&amp;source=web&amp;cd=4&amp;cad=rja&amp;uact=8&amp;ved=0ahUKEwju0KCEwvTTAhWIJ1AKHcE0ClwQFgg2MAM&amp;url=https://dans.knaw.nl/nl/actueel/20170307_FAIRSoftwarePrinciplesPeterDoorn.pdf&amp;usg=AFQjCNEiFC05XkYLM2jHPt44sdYPicsiVQ&amp;sig2=zVe2pb6V9k6xdZsPF7hUqQ" TargetMode="External"/><Relationship Id="rId7" Type="http://schemas.openxmlformats.org/officeDocument/2006/relationships/hyperlink" Target="https://www.dtls.nl/fair-data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openworking.wordpress.com/2017/02/10/fair-principles-connecting-the-dots-for-the-idcc-2017/" TargetMode="External"/><Relationship Id="rId5" Type="http://schemas.openxmlformats.org/officeDocument/2006/relationships/hyperlink" Target="http://libereurope.eu/blog/2017/03/24/webinar-video-fair-data-guidelines-really-fair/" TargetMode="External"/><Relationship Id="rId4" Type="http://schemas.openxmlformats.org/officeDocument/2006/relationships/hyperlink" Target="https://eudat.eu/events/webinar/fair-data-in-trustworthy-data-repositories-webinar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5394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ctrTitle"/>
          </p:nvPr>
        </p:nvSpPr>
        <p:spPr>
          <a:xfrm>
            <a:off x="395536" y="1563638"/>
            <a:ext cx="8222100" cy="9336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How to be FAIR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subTitle" idx="1"/>
          </p:nvPr>
        </p:nvSpPr>
        <p:spPr>
          <a:xfrm>
            <a:off x="390525" y="2560530"/>
            <a:ext cx="8222100" cy="432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Ways to upgrade the FAIRness of your data repository.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title" idx="4294967295"/>
          </p:nvPr>
        </p:nvSpPr>
        <p:spPr>
          <a:xfrm>
            <a:off x="390525" y="3679275"/>
            <a:ext cx="4098300" cy="1207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400" dirty="0">
                <a:solidFill>
                  <a:srgbClr val="B7B7B7"/>
                </a:solidFill>
              </a:rPr>
              <a:t>Jasmin K. Böhmer</a:t>
            </a:r>
          </a:p>
          <a:p>
            <a:pPr lvl="0">
              <a:spcBef>
                <a:spcPts val="0"/>
              </a:spcBef>
              <a:buNone/>
            </a:pPr>
            <a:r>
              <a:rPr lang="en" sz="1400" dirty="0">
                <a:solidFill>
                  <a:srgbClr val="B7B7B7"/>
                </a:solidFill>
              </a:rPr>
              <a:t>TU Delft Library - Research Data Service</a:t>
            </a:r>
          </a:p>
          <a:p>
            <a:pPr lvl="0">
              <a:spcBef>
                <a:spcPts val="0"/>
              </a:spcBef>
              <a:buNone/>
            </a:pPr>
            <a:r>
              <a:rPr lang="en" sz="1400" dirty="0">
                <a:solidFill>
                  <a:srgbClr val="B7B7B7"/>
                </a:solidFill>
              </a:rPr>
              <a:t>4TU.Centre for Research Data</a:t>
            </a:r>
          </a:p>
          <a:p>
            <a:pPr lvl="0">
              <a:spcBef>
                <a:spcPts val="0"/>
              </a:spcBef>
              <a:buNone/>
            </a:pPr>
            <a:endParaRPr sz="1400" dirty="0"/>
          </a:p>
          <a:p>
            <a:pPr lvl="0">
              <a:spcBef>
                <a:spcPts val="0"/>
              </a:spcBef>
              <a:buNone/>
            </a:pPr>
            <a:r>
              <a:rPr lang="en" sz="1400" dirty="0">
                <a:solidFill>
                  <a:srgbClr val="FFC000"/>
                </a:solidFill>
              </a:rPr>
              <a:t>j.k.boehmer@tudelf.nl</a:t>
            </a:r>
            <a:endParaRPr lang="en" sz="1400" dirty="0">
              <a:solidFill>
                <a:srgbClr val="FFC000"/>
              </a:solidFill>
              <a:hlinkClick r:id="rId3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sz="1400" dirty="0">
                <a:solidFill>
                  <a:srgbClr val="B7B7B7"/>
                </a:solidFill>
              </a:rPr>
              <a:t>@JasminBoehmer</a:t>
            </a:r>
          </a:p>
        </p:txBody>
      </p:sp>
      <p:sp>
        <p:nvSpPr>
          <p:cNvPr id="70" name="Shape 70"/>
          <p:cNvSpPr txBox="1">
            <a:spLocks noGrp="1"/>
          </p:cNvSpPr>
          <p:nvPr>
            <p:ph type="title" idx="4294967295"/>
          </p:nvPr>
        </p:nvSpPr>
        <p:spPr>
          <a:xfrm>
            <a:off x="8368625" y="4864325"/>
            <a:ext cx="927900" cy="355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000" b="1" dirty="0">
                <a:solidFill>
                  <a:srgbClr val="000000"/>
                </a:solidFill>
              </a:rPr>
              <a:t>07.06.2017</a:t>
            </a:r>
          </a:p>
        </p:txBody>
      </p:sp>
      <p:pic>
        <p:nvPicPr>
          <p:cNvPr id="2050" name="Picture 2" descr="cc-by-log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7347" y="32991"/>
            <a:ext cx="674198" cy="234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5394"/>
        </a:solidFill>
        <a:effectLst/>
      </p:bgPr>
    </p:bg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How subject-based repositories adhere</a:t>
            </a:r>
          </a:p>
        </p:txBody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471900" y="1733758"/>
            <a:ext cx="8222100" cy="271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b="1" dirty="0"/>
              <a:t>Climate Data</a:t>
            </a:r>
            <a:r>
              <a:rPr lang="en" dirty="0"/>
              <a:t> Repositories 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buChar char="-"/>
            </a:pPr>
            <a:r>
              <a:rPr lang="en" dirty="0"/>
              <a:t>Licence sometimes clear (no data protection issues) 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buChar char="-"/>
            </a:pPr>
            <a:r>
              <a:rPr lang="en" dirty="0"/>
              <a:t>Some free text documentation on the overall collection of data exists 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buChar char="-"/>
            </a:pPr>
            <a:r>
              <a:rPr lang="en" dirty="0"/>
              <a:t>No structured metadata per dataset / sometime the data is dynamically created following query 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buChar char="-"/>
            </a:pPr>
            <a:r>
              <a:rPr lang="en" dirty="0"/>
              <a:t>No global identifiers per dataset 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buChar char="-"/>
            </a:pPr>
            <a:r>
              <a:rPr lang="en" dirty="0"/>
              <a:t>Meeting existing disciplinary norms but not fully embedded as machine readable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5394"/>
        </a:solidFill>
        <a:effectLst/>
      </p:bgPr>
    </p:bg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471900" y="725500"/>
            <a:ext cx="8222100" cy="767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How to improve: the quick steps </a:t>
            </a:r>
          </a:p>
        </p:txBody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471900" y="1707654"/>
            <a:ext cx="8222100" cy="3097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-"/>
            </a:pPr>
            <a:r>
              <a:rPr lang="en" dirty="0"/>
              <a:t>Be more transparent and display crucial information publicly online:</a:t>
            </a:r>
          </a:p>
          <a:p>
            <a:pPr marL="914400" lvl="0" indent="0" rtl="0">
              <a:spcBef>
                <a:spcPts val="0"/>
              </a:spcBef>
              <a:buNone/>
            </a:pPr>
            <a:r>
              <a:rPr lang="en" dirty="0"/>
              <a:t>Persistent Identifier 		</a:t>
            </a:r>
            <a:r>
              <a:rPr lang="en" dirty="0" smtClean="0"/>
              <a:t>	(</a:t>
            </a:r>
            <a:r>
              <a:rPr lang="en" dirty="0"/>
              <a:t>e.g. </a:t>
            </a:r>
            <a:r>
              <a:rPr lang="en" b="1" dirty="0"/>
              <a:t>DOI</a:t>
            </a:r>
            <a:r>
              <a:rPr lang="en" dirty="0"/>
              <a:t>)</a:t>
            </a:r>
          </a:p>
          <a:p>
            <a:pPr marL="914400" lvl="0" indent="0" rtl="0">
              <a:spcBef>
                <a:spcPts val="0"/>
              </a:spcBef>
              <a:buNone/>
            </a:pPr>
            <a:r>
              <a:rPr lang="en" dirty="0"/>
              <a:t>Usage License 		</a:t>
            </a:r>
            <a:r>
              <a:rPr lang="en" dirty="0" smtClean="0"/>
              <a:t>		(</a:t>
            </a:r>
            <a:r>
              <a:rPr lang="en" dirty="0"/>
              <a:t>e.g. </a:t>
            </a:r>
            <a:r>
              <a:rPr lang="en" b="1" dirty="0"/>
              <a:t>CC-BY</a:t>
            </a:r>
            <a:r>
              <a:rPr lang="en" dirty="0"/>
              <a:t>)</a:t>
            </a:r>
          </a:p>
          <a:p>
            <a:pPr marL="914400" lvl="0" indent="0" rtl="0">
              <a:spcBef>
                <a:spcPts val="0"/>
              </a:spcBef>
              <a:buNone/>
            </a:pPr>
            <a:r>
              <a:rPr lang="en" dirty="0"/>
              <a:t>Type of Metadata Standard 	</a:t>
            </a:r>
            <a:r>
              <a:rPr lang="en" dirty="0" smtClean="0"/>
              <a:t>	(</a:t>
            </a:r>
            <a:r>
              <a:rPr lang="en" dirty="0"/>
              <a:t>e.g. </a:t>
            </a:r>
            <a:r>
              <a:rPr lang="en" b="1" dirty="0"/>
              <a:t>Dublin Core</a:t>
            </a:r>
            <a:r>
              <a:rPr lang="en" dirty="0"/>
              <a:t>)</a:t>
            </a:r>
          </a:p>
          <a:p>
            <a:pPr marL="914400" lvl="0" indent="0" rtl="0">
              <a:spcBef>
                <a:spcPts val="0"/>
              </a:spcBef>
              <a:buNone/>
            </a:pPr>
            <a:r>
              <a:rPr lang="en" dirty="0"/>
              <a:t>Standardized Communication Protocol	(e.g. </a:t>
            </a:r>
            <a:r>
              <a:rPr lang="en" b="1" dirty="0"/>
              <a:t>http(s)</a:t>
            </a:r>
            <a:r>
              <a:rPr lang="en" dirty="0"/>
              <a:t>)</a:t>
            </a:r>
          </a:p>
          <a:p>
            <a:pPr marL="4572000" lvl="0" indent="457200" rtl="0">
              <a:spcBef>
                <a:spcPts val="0"/>
              </a:spcBef>
              <a:buNone/>
            </a:pPr>
            <a:r>
              <a:rPr lang="en" b="1" dirty="0" smtClean="0"/>
              <a:t>	= </a:t>
            </a:r>
            <a:r>
              <a:rPr lang="en" b="1" dirty="0"/>
              <a:t>FAIR minimum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5394"/>
        </a:solidFill>
        <a:effectLst/>
      </p:bgPr>
    </p:bg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>
            <a:off x="471900" y="725500"/>
            <a:ext cx="8222100" cy="767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How to improve: the slow steps</a:t>
            </a:r>
          </a:p>
        </p:txBody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24300" y="1730710"/>
            <a:ext cx="8222100" cy="2281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lnSpc>
                <a:spcPct val="150000"/>
              </a:lnSpc>
              <a:spcBef>
                <a:spcPts val="0"/>
              </a:spcBef>
              <a:buChar char="-"/>
            </a:pPr>
            <a:r>
              <a:rPr lang="en" dirty="0"/>
              <a:t>Display metadata for data that is no longer available</a:t>
            </a:r>
          </a:p>
          <a:p>
            <a:pPr marL="457200" lvl="0" indent="-228600" rtl="0">
              <a:lnSpc>
                <a:spcPct val="150000"/>
              </a:lnSpc>
              <a:spcBef>
                <a:spcPts val="0"/>
              </a:spcBef>
              <a:buChar char="-"/>
            </a:pPr>
            <a:r>
              <a:rPr lang="en" dirty="0"/>
              <a:t>Link to other references (e.g. coordinates for a specific place)</a:t>
            </a:r>
          </a:p>
          <a:p>
            <a:pPr marL="457200" lvl="0" indent="-228600" rtl="0">
              <a:lnSpc>
                <a:spcPct val="150000"/>
              </a:lnSpc>
              <a:spcBef>
                <a:spcPts val="0"/>
              </a:spcBef>
              <a:buChar char="-"/>
            </a:pPr>
            <a:r>
              <a:rPr lang="en" dirty="0"/>
              <a:t>Document provenance and data creation process</a:t>
            </a:r>
          </a:p>
          <a:p>
            <a:pPr marL="457200" lvl="0" indent="-228600" rtl="0">
              <a:lnSpc>
                <a:spcPct val="150000"/>
              </a:lnSpc>
              <a:spcBef>
                <a:spcPts val="0"/>
              </a:spcBef>
              <a:buChar char="-"/>
            </a:pPr>
            <a:r>
              <a:rPr lang="en" dirty="0"/>
              <a:t>Develop and establish community standards</a:t>
            </a:r>
          </a:p>
          <a:p>
            <a:pPr marL="457200" lvl="0" indent="-228600" rtl="0">
              <a:lnSpc>
                <a:spcPct val="150000"/>
              </a:lnSpc>
              <a:spcBef>
                <a:spcPts val="0"/>
              </a:spcBef>
              <a:buChar char="-"/>
            </a:pPr>
            <a:r>
              <a:rPr lang="en" dirty="0"/>
              <a:t>Advance metadata-set towards interoperability and reusability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5394"/>
        </a:solidFill>
        <a:effectLst/>
      </p:bgPr>
    </p:bg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title"/>
          </p:nvPr>
        </p:nvSpPr>
        <p:spPr>
          <a:xfrm>
            <a:off x="471900" y="725500"/>
            <a:ext cx="8222100" cy="767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FAIR developments in the Netherlands</a:t>
            </a:r>
          </a:p>
        </p:txBody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611560" y="1805782"/>
            <a:ext cx="8222100" cy="2854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lnSpc>
                <a:spcPct val="100000"/>
              </a:lnSpc>
              <a:spcBef>
                <a:spcPts val="0"/>
              </a:spcBef>
              <a:buChar char="-"/>
            </a:pPr>
            <a:r>
              <a:rPr lang="en" u="sng" dirty="0">
                <a:solidFill>
                  <a:srgbClr val="FF9900"/>
                </a:solidFill>
                <a:hlinkClick r:id="rId3"/>
              </a:rPr>
              <a:t>FAIR badge scheme</a:t>
            </a:r>
            <a:r>
              <a:rPr lang="en" dirty="0">
                <a:solidFill>
                  <a:srgbClr val="FF9900"/>
                </a:solidFill>
              </a:rPr>
              <a:t> </a:t>
            </a:r>
            <a:r>
              <a:rPr lang="en" dirty="0"/>
              <a:t>to rate datasets by DANS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buChar char="-"/>
            </a:pPr>
            <a:r>
              <a:rPr lang="en" u="sng" dirty="0">
                <a:solidFill>
                  <a:srgbClr val="FF9900"/>
                </a:solidFill>
                <a:hlinkClick r:id="rId4"/>
              </a:rPr>
              <a:t>FAIR Data in Trustworthy Data Repositories Webinar</a:t>
            </a:r>
            <a:r>
              <a:rPr lang="en" dirty="0"/>
              <a:t> by EUDAT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buChar char="-"/>
            </a:pPr>
            <a:r>
              <a:rPr lang="en" u="sng" dirty="0">
                <a:solidFill>
                  <a:srgbClr val="FF9900"/>
                </a:solidFill>
                <a:hlinkClick r:id="rId5"/>
              </a:rPr>
              <a:t>Webinar Video: Are the FAIR Data Guidelines Really Fair?</a:t>
            </a:r>
            <a:r>
              <a:rPr lang="en" dirty="0"/>
              <a:t> by LIBER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buChar char="-"/>
            </a:pPr>
            <a:r>
              <a:rPr lang="en" u="sng" dirty="0">
                <a:solidFill>
                  <a:srgbClr val="FF9900"/>
                </a:solidFill>
                <a:hlinkClick r:id="rId6"/>
              </a:rPr>
              <a:t>FAIR Principles – Connecting the Dots for the IDCC 2017</a:t>
            </a:r>
            <a:r>
              <a:rPr lang="en" dirty="0"/>
              <a:t> by TU Delft Library and 4TU.Centre for Research Data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buChar char="-"/>
            </a:pPr>
            <a:r>
              <a:rPr lang="en" u="sng" dirty="0">
                <a:solidFill>
                  <a:srgbClr val="FF9900"/>
                </a:solidFill>
                <a:hlinkClick r:id="rId7"/>
              </a:rPr>
              <a:t>FAIR Data Overview</a:t>
            </a:r>
            <a:r>
              <a:rPr lang="en" dirty="0"/>
              <a:t> by Dutch Techcentre for Life Science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5394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4TU.Centre for Research Data</a:t>
            </a:r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471899" y="1949782"/>
            <a:ext cx="8478413" cy="271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-"/>
            </a:pPr>
            <a:r>
              <a:rPr lang="en" dirty="0"/>
              <a:t>Library of University of Technology Delft, Netherlands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en" dirty="0"/>
              <a:t>Research Data Services with 4TU.Centre for Research Data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en" dirty="0"/>
              <a:t>4TU.Research Data is a cooperation of the 4 Technological Universities in the Netherlands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en" dirty="0"/>
              <a:t>One central and certified Data Archive for all technological and scientific data</a:t>
            </a:r>
          </a:p>
          <a:p>
            <a:pPr marL="457200" lvl="0" indent="-228600">
              <a:spcBef>
                <a:spcPts val="0"/>
              </a:spcBef>
              <a:buChar char="-"/>
            </a:pPr>
            <a:r>
              <a:rPr lang="en" dirty="0"/>
              <a:t>Also usable for international researcher</a:t>
            </a:r>
          </a:p>
        </p:txBody>
      </p:sp>
      <p:pic>
        <p:nvPicPr>
          <p:cNvPr id="1027" name="Picture 3" descr="TU_delft-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579" y="123479"/>
            <a:ext cx="1931918" cy="720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4TU_RDlog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580" y="898357"/>
            <a:ext cx="1931917" cy="737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5394"/>
        </a:solid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FAIR Data Principles</a:t>
            </a:r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471900" y="1877774"/>
            <a:ext cx="8222100" cy="271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lnSpc>
                <a:spcPct val="150000"/>
              </a:lnSpc>
              <a:spcBef>
                <a:spcPts val="0"/>
              </a:spcBef>
              <a:buChar char="-"/>
            </a:pPr>
            <a:r>
              <a:rPr lang="en" dirty="0"/>
              <a:t>Integrated in Open Data and Data Management demands by European Commission / Horizon 2020</a:t>
            </a:r>
          </a:p>
          <a:p>
            <a:pPr marL="457200" lvl="0" indent="-228600" rtl="0">
              <a:lnSpc>
                <a:spcPct val="150000"/>
              </a:lnSpc>
              <a:spcBef>
                <a:spcPts val="0"/>
              </a:spcBef>
              <a:buChar char="-"/>
            </a:pPr>
            <a:r>
              <a:rPr lang="en" dirty="0"/>
              <a:t>Adopted by other large funding bodies (e.g. Netherlands Organisation for Scientific Research - NWO)</a:t>
            </a:r>
          </a:p>
          <a:p>
            <a:pPr marL="457200" lvl="0" indent="-228600" rtl="0">
              <a:lnSpc>
                <a:spcPct val="150000"/>
              </a:lnSpc>
              <a:spcBef>
                <a:spcPts val="0"/>
              </a:spcBef>
              <a:buChar char="-"/>
            </a:pPr>
            <a:r>
              <a:rPr lang="en" dirty="0"/>
              <a:t>Over 40 registered data repositories on re3data.org in the country that are impacted by these demands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5394"/>
        </a:soli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we did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471900" y="1707654"/>
            <a:ext cx="8222100" cy="271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-"/>
            </a:pPr>
            <a:r>
              <a:rPr lang="en" dirty="0"/>
              <a:t>FAIR principles as scoring matrix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en" dirty="0"/>
              <a:t>Traffic-Light Rating system:</a:t>
            </a:r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en" dirty="0"/>
              <a:t>Evaluated 37 repository, mainly from the Netherlands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en" dirty="0"/>
              <a:t>Used information online available on their web-interface</a:t>
            </a:r>
          </a:p>
        </p:txBody>
      </p:sp>
      <p:pic>
        <p:nvPicPr>
          <p:cNvPr id="95" name="Shape 95" descr="FAIR-colourcode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15816" y="2787774"/>
            <a:ext cx="2688475" cy="7042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5394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/>
              <a:t>What we did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471900" y="1877774"/>
            <a:ext cx="8222100" cy="292622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lnSpc>
                <a:spcPct val="100000"/>
              </a:lnSpc>
              <a:spcBef>
                <a:spcPts val="0"/>
              </a:spcBef>
              <a:buChar char="-"/>
            </a:pPr>
            <a:r>
              <a:rPr lang="en" dirty="0"/>
              <a:t>Wrote a Practice Research paper for the IDCC 2017 in Edinburgh</a:t>
            </a:r>
          </a:p>
          <a:p>
            <a:pPr marL="914400" lvl="1" indent="-228600" rtl="0">
              <a:lnSpc>
                <a:spcPct val="100000"/>
              </a:lnSpc>
              <a:spcBef>
                <a:spcPts val="0"/>
              </a:spcBef>
              <a:buClr>
                <a:srgbClr val="FF9900"/>
              </a:buClr>
              <a:buChar char="-"/>
            </a:pPr>
            <a:r>
              <a:rPr lang="en" dirty="0">
                <a:solidFill>
                  <a:srgbClr val="FF9900"/>
                </a:solidFill>
              </a:rPr>
              <a:t>https://zenodo.org/record/321423#.WS6ryfmGNEY 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buChar char="-"/>
            </a:pPr>
            <a:r>
              <a:rPr lang="en" dirty="0"/>
              <a:t>Published the Excel Spreadsheets with the evaluation and statistics online</a:t>
            </a:r>
          </a:p>
          <a:p>
            <a:pPr marL="914400" lvl="1" indent="-228600" rtl="0">
              <a:lnSpc>
                <a:spcPct val="100000"/>
              </a:lnSpc>
              <a:spcBef>
                <a:spcPts val="0"/>
              </a:spcBef>
              <a:buChar char="-"/>
            </a:pPr>
            <a:r>
              <a:rPr lang="en" sz="1400" dirty="0">
                <a:solidFill>
                  <a:srgbClr val="FF9900"/>
                </a:solidFill>
              </a:rPr>
              <a:t>https://data.4tu.nl/repository/uuid:5146dd06-98e4-426c-9ae5-dc8fa65c549f 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buChar char="-"/>
            </a:pPr>
            <a:r>
              <a:rPr lang="en" dirty="0"/>
              <a:t>Wrote Blogpost with all information for the IDCC 2017 presentation</a:t>
            </a:r>
          </a:p>
          <a:p>
            <a:pPr marL="914400" lvl="1" indent="-228600" rtl="0">
              <a:lnSpc>
                <a:spcPct val="100000"/>
              </a:lnSpc>
              <a:spcBef>
                <a:spcPts val="0"/>
              </a:spcBef>
              <a:buClr>
                <a:srgbClr val="FF9900"/>
              </a:buClr>
              <a:buChar char="-"/>
            </a:pPr>
            <a:r>
              <a:rPr lang="en" dirty="0">
                <a:solidFill>
                  <a:srgbClr val="FF9900"/>
                </a:solidFill>
              </a:rPr>
              <a:t>https://openworking.wordpress.com/2017/02/10/fair-principles-connecting-the-dots-for-the-idcc-2017/ </a:t>
            </a: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buNone/>
            </a:pPr>
            <a:endParaRPr dirty="0">
              <a:solidFill>
                <a:srgbClr val="FF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5394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Shape 10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6962" y="153124"/>
            <a:ext cx="8570074" cy="4837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5394"/>
        </a:solidFill>
        <a:effectLst/>
      </p:bgPr>
    </p:bg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we determined</a:t>
            </a:r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471900" y="1733758"/>
            <a:ext cx="8222100" cy="271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-"/>
            </a:pPr>
            <a:r>
              <a:rPr lang="en" b="1" dirty="0"/>
              <a:t>F</a:t>
            </a:r>
            <a:r>
              <a:rPr lang="en" dirty="0"/>
              <a:t> 	</a:t>
            </a:r>
            <a:r>
              <a:rPr lang="en" b="1" dirty="0"/>
              <a:t>49%</a:t>
            </a:r>
            <a:r>
              <a:rPr lang="en" dirty="0"/>
              <a:t> of the repositories do not assign DOI, HANDLE, or URN.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en" b="1" dirty="0"/>
              <a:t>A</a:t>
            </a:r>
            <a:r>
              <a:rPr lang="en" dirty="0"/>
              <a:t>	</a:t>
            </a:r>
            <a:r>
              <a:rPr lang="en" b="1" dirty="0"/>
              <a:t>97%</a:t>
            </a:r>
            <a:r>
              <a:rPr lang="en" dirty="0"/>
              <a:t> of the repository do not clearly write about their metadata </a:t>
            </a:r>
            <a:br>
              <a:rPr lang="en" dirty="0"/>
            </a:br>
            <a:r>
              <a:rPr lang="en" dirty="0"/>
              <a:t>	persistency, if the data is not available (anymore).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en" b="1" dirty="0"/>
              <a:t>I</a:t>
            </a:r>
            <a:r>
              <a:rPr lang="en" dirty="0"/>
              <a:t>	</a:t>
            </a:r>
            <a:r>
              <a:rPr lang="en" b="1" dirty="0"/>
              <a:t>100% </a:t>
            </a:r>
            <a:r>
              <a:rPr lang="en" dirty="0"/>
              <a:t>of the repositories do not have visible ontologies or (controlled) </a:t>
            </a:r>
            <a:br>
              <a:rPr lang="en" dirty="0"/>
            </a:br>
            <a:r>
              <a:rPr lang="en" dirty="0"/>
              <a:t>	vocabulary.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en" b="1" dirty="0"/>
              <a:t>R</a:t>
            </a:r>
            <a:r>
              <a:rPr lang="en" dirty="0"/>
              <a:t>	</a:t>
            </a:r>
            <a:r>
              <a:rPr lang="en" b="1" dirty="0"/>
              <a:t>38%</a:t>
            </a:r>
            <a:r>
              <a:rPr lang="en" dirty="0"/>
              <a:t> of the repositories do not provide sufficient information that </a:t>
            </a:r>
            <a:br>
              <a:rPr lang="en" dirty="0"/>
            </a:br>
            <a:r>
              <a:rPr lang="en" dirty="0"/>
              <a:t>	helps to determine the value of reuse for the information seeker.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5394"/>
        </a:solidFill>
        <a:effectLst/>
      </p:bgPr>
    </p:bg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we think about the FAIR principles</a:t>
            </a:r>
          </a:p>
        </p:txBody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471900" y="1661750"/>
            <a:ext cx="8222100" cy="271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lnSpc>
                <a:spcPct val="100000"/>
              </a:lnSpc>
              <a:spcBef>
                <a:spcPts val="0"/>
              </a:spcBef>
              <a:buChar char="-"/>
            </a:pPr>
            <a:r>
              <a:rPr lang="en" dirty="0"/>
              <a:t>Some are easily measured, some are rather subjective</a:t>
            </a:r>
          </a:p>
          <a:p>
            <a:pPr marL="1371600" lvl="2" indent="-342900" rtl="0">
              <a:lnSpc>
                <a:spcPct val="100000"/>
              </a:lnSpc>
              <a:spcBef>
                <a:spcPts val="0"/>
              </a:spcBef>
              <a:buSzPct val="100000"/>
              <a:buChar char="-"/>
            </a:pPr>
            <a:r>
              <a:rPr lang="en" sz="1800" dirty="0"/>
              <a:t>(meta)data are assigned a globally unique and eternally persistent identifier.</a:t>
            </a:r>
          </a:p>
          <a:p>
            <a:pPr marL="1371600" lvl="2" indent="-342900" rtl="0">
              <a:lnSpc>
                <a:spcPct val="100000"/>
              </a:lnSpc>
              <a:spcBef>
                <a:spcPts val="0"/>
              </a:spcBef>
              <a:buSzPct val="100000"/>
              <a:buChar char="-"/>
            </a:pPr>
            <a:r>
              <a:rPr lang="en" sz="1800" dirty="0"/>
              <a:t>(meta)data meet domain-relevant community standards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buChar char="-"/>
            </a:pPr>
            <a:r>
              <a:rPr lang="en" dirty="0" smtClean="0"/>
              <a:t>Some </a:t>
            </a:r>
            <a:r>
              <a:rPr lang="en" dirty="0"/>
              <a:t>are narrow, some are broad</a:t>
            </a:r>
          </a:p>
          <a:p>
            <a:pPr marL="1371600" lvl="2" indent="-228600" rtl="0">
              <a:lnSpc>
                <a:spcPct val="100000"/>
              </a:lnSpc>
              <a:spcBef>
                <a:spcPts val="0"/>
              </a:spcBef>
              <a:buChar char="-"/>
            </a:pPr>
            <a:r>
              <a:rPr lang="en" dirty="0"/>
              <a:t>(</a:t>
            </a:r>
            <a:r>
              <a:rPr lang="en" sz="1800" dirty="0"/>
              <a:t>meta)data are retrievable by their identifier using a standardized communications protocol.</a:t>
            </a:r>
          </a:p>
          <a:p>
            <a:pPr marL="1371600" lvl="2" indent="-342900" rtl="0">
              <a:lnSpc>
                <a:spcPct val="100000"/>
              </a:lnSpc>
              <a:spcBef>
                <a:spcPts val="0"/>
              </a:spcBef>
              <a:buSzPct val="100000"/>
              <a:buChar char="-"/>
            </a:pPr>
            <a:r>
              <a:rPr lang="en" sz="1800" dirty="0"/>
              <a:t>(meta)data meet domain-relevant community standards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5394"/>
        </a:solidFill>
        <a:effectLst/>
      </p:bgPr>
    </p:bg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How subject-based repositories adhere</a:t>
            </a:r>
          </a:p>
        </p:txBody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471900" y="1707654"/>
            <a:ext cx="8222100" cy="271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r>
              <a:rPr lang="en" b="1" dirty="0"/>
              <a:t>Social Science</a:t>
            </a:r>
            <a:r>
              <a:rPr lang="en" dirty="0"/>
              <a:t> Repositories 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en" dirty="0"/>
              <a:t>Data only available on request 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en" dirty="0"/>
              <a:t>Licence not visible / clear 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en" dirty="0"/>
              <a:t>Plenty of free text documentation on collection of data exists 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en" dirty="0"/>
              <a:t>No structured metadata per dataset / no machine readable metadata 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en" dirty="0"/>
              <a:t>But still seem to work well within the discipline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502</Words>
  <Application>Microsoft Office PowerPoint</Application>
  <PresentationFormat>On-screen Show (16:9)</PresentationFormat>
  <Paragraphs>78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Roboto</vt:lpstr>
      <vt:lpstr>material</vt:lpstr>
      <vt:lpstr>How to be FAIR</vt:lpstr>
      <vt:lpstr>4TU.Centre for Research Data</vt:lpstr>
      <vt:lpstr>FAIR Data Principles</vt:lpstr>
      <vt:lpstr>What we did</vt:lpstr>
      <vt:lpstr>What we did</vt:lpstr>
      <vt:lpstr>PowerPoint Presentation</vt:lpstr>
      <vt:lpstr>What we determined</vt:lpstr>
      <vt:lpstr>What we think about the FAIR principles</vt:lpstr>
      <vt:lpstr>How subject-based repositories adhere</vt:lpstr>
      <vt:lpstr>How subject-based repositories adhere</vt:lpstr>
      <vt:lpstr>How to improve: the quick steps </vt:lpstr>
      <vt:lpstr>How to improve: the slow steps</vt:lpstr>
      <vt:lpstr>FAIR developments in the Netherlands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be FAIR</dc:title>
  <cp:lastModifiedBy>Jasmin K. Böhmer</cp:lastModifiedBy>
  <cp:revision>7</cp:revision>
  <dcterms:modified xsi:type="dcterms:W3CDTF">2017-06-06T09:41:10Z</dcterms:modified>
</cp:coreProperties>
</file>