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notesMasterIdLst>
    <p:notesMasterId r:id="rId13"/>
  </p:notesMasterIdLst>
  <p:sldIdLst>
    <p:sldId id="276" r:id="rId2"/>
    <p:sldId id="592" r:id="rId3"/>
    <p:sldId id="593" r:id="rId4"/>
    <p:sldId id="594" r:id="rId5"/>
    <p:sldId id="595" r:id="rId6"/>
    <p:sldId id="596" r:id="rId7"/>
    <p:sldId id="597" r:id="rId8"/>
    <p:sldId id="598" r:id="rId9"/>
    <p:sldId id="599" r:id="rId10"/>
    <p:sldId id="600" r:id="rId11"/>
    <p:sldId id="589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21" autoAdjust="0"/>
    <p:restoredTop sz="94991" autoAdjust="0"/>
  </p:normalViewPr>
  <p:slideViewPr>
    <p:cSldViewPr snapToGrid="0" snapToObjects="1">
      <p:cViewPr>
        <p:scale>
          <a:sx n="95" d="100"/>
          <a:sy n="95" d="100"/>
        </p:scale>
        <p:origin x="1656" y="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1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363E0-585D-D442-B4F2-E6DB99EEC3A7}" type="doc">
      <dgm:prSet loTypeId="urn:microsoft.com/office/officeart/2005/8/layout/target1" loCatId="" qsTypeId="urn:microsoft.com/office/officeart/2005/8/quickstyle/simple4" qsCatId="simple" csTypeId="urn:microsoft.com/office/officeart/2005/8/colors/colorful2" csCatId="colorful" phldr="1"/>
      <dgm:spPr/>
    </dgm:pt>
    <dgm:pt modelId="{7E52974A-757A-A14D-BF36-8E65A999BCCD}">
      <dgm:prSet phldrT="[Texte]" custT="1"/>
      <dgm:spPr/>
      <dgm:t>
        <a:bodyPr/>
        <a:lstStyle/>
        <a:p>
          <a:r>
            <a:rPr lang="fr-FR" sz="2000" b="1" u="none" dirty="0" smtClean="0"/>
            <a:t>Trading Unit </a:t>
          </a:r>
        </a:p>
        <a:p>
          <a:r>
            <a:rPr lang="fr-FR" sz="1600" dirty="0" smtClean="0"/>
            <a:t>Scientific publication </a:t>
          </a:r>
          <a:endParaRPr lang="fr-FR" sz="2400" dirty="0"/>
        </a:p>
      </dgm:t>
    </dgm:pt>
    <dgm:pt modelId="{30C72133-A1F0-7F4A-B2B4-DDFE149A8699}" type="parTrans" cxnId="{0F8353A2-9035-FB4A-B0F4-6E2D2D03F179}">
      <dgm:prSet/>
      <dgm:spPr/>
      <dgm:t>
        <a:bodyPr/>
        <a:lstStyle/>
        <a:p>
          <a:endParaRPr lang="fr-FR"/>
        </a:p>
      </dgm:t>
    </dgm:pt>
    <dgm:pt modelId="{9B61A34E-078D-3E48-BCEE-F6384E4FFB54}" type="sibTrans" cxnId="{0F8353A2-9035-FB4A-B0F4-6E2D2D03F179}">
      <dgm:prSet/>
      <dgm:spPr/>
      <dgm:t>
        <a:bodyPr/>
        <a:lstStyle/>
        <a:p>
          <a:endParaRPr lang="fr-FR"/>
        </a:p>
      </dgm:t>
    </dgm:pt>
    <dgm:pt modelId="{332BE5B4-B181-B649-A889-67BCC9DF2287}">
      <dgm:prSet phldrT="[Texte]" custT="1"/>
      <dgm:spPr/>
      <dgm:t>
        <a:bodyPr/>
        <a:lstStyle/>
        <a:p>
          <a:r>
            <a:rPr lang="fr-FR" sz="2000" b="1" dirty="0" err="1" smtClean="0"/>
            <a:t>Periphery</a:t>
          </a:r>
          <a:r>
            <a:rPr lang="fr-FR" sz="2000" b="1" dirty="0" smtClean="0"/>
            <a:t> </a:t>
          </a:r>
        </a:p>
        <a:p>
          <a:r>
            <a:rPr lang="fr-FR" sz="2200" dirty="0" smtClean="0"/>
            <a:t>Invisible publications</a:t>
          </a:r>
          <a:endParaRPr lang="fr-FR" sz="2200" dirty="0"/>
        </a:p>
      </dgm:t>
    </dgm:pt>
    <dgm:pt modelId="{6AA021DA-7759-E14F-9D80-BFF8AFAD3F53}" type="parTrans" cxnId="{F2BA2518-1E3A-3242-9A7E-D654E887BA64}">
      <dgm:prSet/>
      <dgm:spPr/>
      <dgm:t>
        <a:bodyPr/>
        <a:lstStyle/>
        <a:p>
          <a:endParaRPr lang="fr-FR"/>
        </a:p>
      </dgm:t>
    </dgm:pt>
    <dgm:pt modelId="{7A4BD461-6952-254B-BC62-F66570317A24}" type="sibTrans" cxnId="{F2BA2518-1E3A-3242-9A7E-D654E887BA64}">
      <dgm:prSet/>
      <dgm:spPr/>
      <dgm:t>
        <a:bodyPr/>
        <a:lstStyle/>
        <a:p>
          <a:endParaRPr lang="fr-FR"/>
        </a:p>
      </dgm:t>
    </dgm:pt>
    <dgm:pt modelId="{60B80D6D-2FE1-984B-9DFC-311DD95C051A}">
      <dgm:prSet custT="1"/>
      <dgm:spPr/>
      <dgm:t>
        <a:bodyPr/>
        <a:lstStyle/>
        <a:p>
          <a:r>
            <a:rPr lang="fr-FR" sz="2000" b="1" dirty="0" smtClean="0"/>
            <a:t>« centre » of the power</a:t>
          </a:r>
        </a:p>
        <a:p>
          <a:r>
            <a:rPr lang="fr-FR" sz="1600" dirty="0" smtClean="0"/>
            <a:t>- </a:t>
          </a:r>
          <a:r>
            <a:rPr lang="fr-FR" sz="1600" dirty="0" err="1" smtClean="0"/>
            <a:t>Big</a:t>
          </a:r>
          <a:r>
            <a:rPr lang="fr-FR" sz="1600" dirty="0" smtClean="0"/>
            <a:t> </a:t>
          </a:r>
          <a:r>
            <a:rPr lang="fr-FR" sz="1600" dirty="0" err="1" smtClean="0"/>
            <a:t>publishers</a:t>
          </a:r>
          <a:r>
            <a:rPr lang="fr-FR" sz="1600" dirty="0" smtClean="0"/>
            <a:t> </a:t>
          </a:r>
        </a:p>
        <a:p>
          <a:r>
            <a:rPr lang="fr-FR" sz="1600" dirty="0" smtClean="0"/>
            <a:t>- US, UK, </a:t>
          </a:r>
          <a:r>
            <a:rPr lang="fr-FR" sz="1600" dirty="0" err="1" smtClean="0"/>
            <a:t>Australian</a:t>
          </a:r>
          <a:r>
            <a:rPr lang="fr-FR" sz="1600" dirty="0" smtClean="0"/>
            <a:t> </a:t>
          </a:r>
          <a:r>
            <a:rPr lang="fr-FR" sz="1600" dirty="0" err="1" smtClean="0"/>
            <a:t>Universities</a:t>
          </a:r>
          <a:endParaRPr lang="fr-FR" sz="1600" dirty="0" smtClean="0"/>
        </a:p>
        <a:p>
          <a:endParaRPr lang="fr-FR" sz="1000" dirty="0"/>
        </a:p>
      </dgm:t>
    </dgm:pt>
    <dgm:pt modelId="{8AB90122-DC71-1D44-93C4-253F825AE4B1}" type="parTrans" cxnId="{56E4B6B6-C469-1C46-AE08-F883A73DBC96}">
      <dgm:prSet/>
      <dgm:spPr/>
      <dgm:t>
        <a:bodyPr/>
        <a:lstStyle/>
        <a:p>
          <a:endParaRPr lang="fr-FR"/>
        </a:p>
      </dgm:t>
    </dgm:pt>
    <dgm:pt modelId="{ADB2305B-6E4F-1E4B-BD24-FE3F2F16C8AE}" type="sibTrans" cxnId="{56E4B6B6-C469-1C46-AE08-F883A73DBC96}">
      <dgm:prSet/>
      <dgm:spPr/>
      <dgm:t>
        <a:bodyPr/>
        <a:lstStyle/>
        <a:p>
          <a:endParaRPr lang="fr-FR"/>
        </a:p>
      </dgm:t>
    </dgm:pt>
    <dgm:pt modelId="{E51133FD-3869-BF48-99C7-2E7E47CC7788}">
      <dgm:prSet phldrT="[Texte]" custT="1"/>
      <dgm:spPr/>
      <dgm:t>
        <a:bodyPr/>
        <a:lstStyle/>
        <a:p>
          <a:r>
            <a:rPr lang="fr-FR" sz="2000" b="1" dirty="0" smtClean="0"/>
            <a:t>Semi-</a:t>
          </a:r>
          <a:r>
            <a:rPr lang="fr-FR" sz="2000" b="1" dirty="0" err="1" smtClean="0"/>
            <a:t>periphery</a:t>
          </a:r>
          <a:endParaRPr lang="fr-FR" sz="2000" b="1" dirty="0" smtClean="0"/>
        </a:p>
        <a:p>
          <a:r>
            <a:rPr lang="fr-FR" sz="1600" b="0" dirty="0" smtClean="0"/>
            <a:t>- </a:t>
          </a:r>
          <a:r>
            <a:rPr lang="fr-FR" sz="1600" b="0" dirty="0" err="1" smtClean="0"/>
            <a:t>Many</a:t>
          </a:r>
          <a:r>
            <a:rPr lang="fr-FR" sz="1600" b="0" dirty="0" smtClean="0"/>
            <a:t> </a:t>
          </a:r>
          <a:r>
            <a:rPr lang="fr-FR" sz="1600" b="0" dirty="0" err="1" smtClean="0"/>
            <a:t>european</a:t>
          </a:r>
          <a:r>
            <a:rPr lang="fr-FR" sz="1600" b="0" dirty="0" smtClean="0"/>
            <a:t> </a:t>
          </a:r>
          <a:r>
            <a:rPr lang="fr-FR" sz="1600" b="0" dirty="0" err="1" smtClean="0"/>
            <a:t>universities</a:t>
          </a:r>
          <a:endParaRPr lang="fr-FR" sz="1600" b="0" dirty="0" smtClean="0"/>
        </a:p>
        <a:p>
          <a:r>
            <a:rPr lang="fr-FR" sz="1600" b="0" dirty="0" smtClean="0"/>
            <a:t>- China, </a:t>
          </a:r>
          <a:r>
            <a:rPr lang="fr-FR" sz="1600" b="0" dirty="0" err="1" smtClean="0"/>
            <a:t>Brazil</a:t>
          </a:r>
          <a:r>
            <a:rPr lang="fr-FR" sz="1600" b="0" dirty="0" smtClean="0"/>
            <a:t>, South </a:t>
          </a:r>
          <a:r>
            <a:rPr lang="fr-FR" sz="1600" b="0" dirty="0" err="1" smtClean="0"/>
            <a:t>Africa</a:t>
          </a:r>
          <a:r>
            <a:rPr lang="fr-FR" sz="1600" b="0" dirty="0" smtClean="0"/>
            <a:t>,,,  </a:t>
          </a:r>
          <a:endParaRPr lang="fr-FR" sz="1600" b="0" dirty="0"/>
        </a:p>
      </dgm:t>
    </dgm:pt>
    <dgm:pt modelId="{99B1A8ED-F1EE-294F-863A-639A683B704B}" type="sibTrans" cxnId="{EE068908-69A5-C942-9CE9-8D5D1E70E43B}">
      <dgm:prSet/>
      <dgm:spPr/>
      <dgm:t>
        <a:bodyPr/>
        <a:lstStyle/>
        <a:p>
          <a:endParaRPr lang="fr-FR"/>
        </a:p>
      </dgm:t>
    </dgm:pt>
    <dgm:pt modelId="{A0558E64-0C56-804C-B5E3-9583F7A78DCC}" type="parTrans" cxnId="{EE068908-69A5-C942-9CE9-8D5D1E70E43B}">
      <dgm:prSet/>
      <dgm:spPr/>
      <dgm:t>
        <a:bodyPr/>
        <a:lstStyle/>
        <a:p>
          <a:endParaRPr lang="fr-FR"/>
        </a:p>
      </dgm:t>
    </dgm:pt>
    <dgm:pt modelId="{D126049F-1C46-704B-A5EC-843BD55B849A}" type="pres">
      <dgm:prSet presAssocID="{DB8363E0-585D-D442-B4F2-E6DB99EEC3A7}" presName="composite" presStyleCnt="0">
        <dgm:presLayoutVars>
          <dgm:chMax val="5"/>
          <dgm:dir/>
          <dgm:resizeHandles val="exact"/>
        </dgm:presLayoutVars>
      </dgm:prSet>
      <dgm:spPr/>
    </dgm:pt>
    <dgm:pt modelId="{8DEC3A6D-D4F3-7042-904E-463DA32D8CC3}" type="pres">
      <dgm:prSet presAssocID="{7E52974A-757A-A14D-BF36-8E65A999BCCD}" presName="circle1" presStyleLbl="lnNode1" presStyleIdx="0" presStyleCnt="4" custScaleX="28572" custScaleY="37944"/>
      <dgm:spPr>
        <a:solidFill>
          <a:schemeClr val="accent5"/>
        </a:solidFill>
      </dgm:spPr>
    </dgm:pt>
    <dgm:pt modelId="{A5DBFEDF-562F-C24B-9FB5-2B5951751A66}" type="pres">
      <dgm:prSet presAssocID="{7E52974A-757A-A14D-BF36-8E65A999BCCD}" presName="text1" presStyleLbl="revTx" presStyleIdx="0" presStyleCnt="4" custScaleX="173680" custLinFactX="-100000" custLinFactNeighborX="-119966" custLinFactNeighborY="514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22D15C-D356-384C-9DA2-A0E2E055D6D4}" type="pres">
      <dgm:prSet presAssocID="{7E52974A-757A-A14D-BF36-8E65A999BCCD}" presName="line1" presStyleLbl="callout" presStyleIdx="0" presStyleCnt="8" custLinFactX="500000" custLinFactY="6100000" custLinFactNeighborX="503557" custLinFactNeighborY="6151767"/>
      <dgm:spPr/>
    </dgm:pt>
    <dgm:pt modelId="{89EBBC98-8BDA-D94C-9A9B-D57CD38DC357}" type="pres">
      <dgm:prSet presAssocID="{7E52974A-757A-A14D-BF36-8E65A999BCCD}" presName="d1" presStyleLbl="callout" presStyleIdx="1" presStyleCnt="8" custFlipVert="1" custScaleX="51644" custScaleY="72857" custLinFactNeighborX="-73791" custLinFactNeighborY="15663"/>
      <dgm:spPr/>
    </dgm:pt>
    <dgm:pt modelId="{6A3BBA15-C2EC-9149-8956-07C13E885A63}" type="pres">
      <dgm:prSet presAssocID="{60B80D6D-2FE1-984B-9DFC-311DD95C051A}" presName="circle2" presStyleLbl="lnNode1" presStyleIdx="1" presStyleCnt="4"/>
      <dgm:spPr>
        <a:solidFill>
          <a:schemeClr val="accent5"/>
        </a:solidFill>
      </dgm:spPr>
    </dgm:pt>
    <dgm:pt modelId="{E00709F8-48EC-914A-A9DF-0203674903C3}" type="pres">
      <dgm:prSet presAssocID="{60B80D6D-2FE1-984B-9DFC-311DD95C051A}" presName="text2" presStyleLbl="revTx" presStyleIdx="1" presStyleCnt="4" custScaleX="209630" custLinFactNeighborX="16093" custLinFactNeighborY="-685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BFC687-836F-524F-BF2B-EEBA53A1055F}" type="pres">
      <dgm:prSet presAssocID="{60B80D6D-2FE1-984B-9DFC-311DD95C051A}" presName="line2" presStyleLbl="callout" presStyleIdx="2" presStyleCnt="8" custLinFactX="-364146" custLinFactY="-100000" custLinFactNeighborX="-400000" custLinFactNeighborY="-198825"/>
      <dgm:spPr>
        <a:ln>
          <a:noFill/>
        </a:ln>
      </dgm:spPr>
    </dgm:pt>
    <dgm:pt modelId="{E0125F5F-6A0B-CD42-8B6B-BD03A222DE9C}" type="pres">
      <dgm:prSet presAssocID="{60B80D6D-2FE1-984B-9DFC-311DD95C051A}" presName="d2" presStyleLbl="callout" presStyleIdx="3" presStyleCnt="8" custLinFactNeighborX="-12370" custLinFactNeighborY="-25431"/>
      <dgm:spPr/>
    </dgm:pt>
    <dgm:pt modelId="{9E4C575C-78E6-C64E-BCD2-E5DC024E5E5B}" type="pres">
      <dgm:prSet presAssocID="{E51133FD-3869-BF48-99C7-2E7E47CC7788}" presName="circle3" presStyleLbl="lnNode1" presStyleIdx="2" presStyleCnt="4"/>
      <dgm:spPr>
        <a:pattFill prst="pct90">
          <a:fgClr>
            <a:schemeClr val="accent2">
              <a:hueOff val="7012249"/>
              <a:satOff val="-41263"/>
              <a:lumOff val="1570"/>
            </a:schemeClr>
          </a:fgClr>
          <a:bgClr>
            <a:schemeClr val="bg1"/>
          </a:bgClr>
        </a:pattFill>
      </dgm:spPr>
    </dgm:pt>
    <dgm:pt modelId="{39BBAF2C-15D9-8149-B4F8-ABD81BC76D6C}" type="pres">
      <dgm:prSet presAssocID="{E51133FD-3869-BF48-99C7-2E7E47CC7788}" presName="text3" presStyleLbl="revTx" presStyleIdx="2" presStyleCnt="4" custScaleX="221047" custLinFactNeighborX="56641" custLinFactNeighborY="274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CD776D-608D-C84C-854E-849DB0DE50F6}" type="pres">
      <dgm:prSet presAssocID="{E51133FD-3869-BF48-99C7-2E7E47CC7788}" presName="line3" presStyleLbl="callout" presStyleIdx="4" presStyleCnt="8" custFlipVert="0" custFlipHor="1" custSzY="45719" custScaleX="134463" custLinFactY="-1800000" custLinFactNeighborX="-21215" custLinFactNeighborY="-1823236"/>
      <dgm:spPr>
        <a:ln>
          <a:noFill/>
        </a:ln>
      </dgm:spPr>
    </dgm:pt>
    <dgm:pt modelId="{64A4074A-F919-EB41-8546-88CA4310BFBF}" type="pres">
      <dgm:prSet presAssocID="{E51133FD-3869-BF48-99C7-2E7E47CC7788}" presName="d3" presStyleLbl="callout" presStyleIdx="5" presStyleCnt="8" custScaleX="124058" custScaleY="44701" custLinFactNeighborX="33289" custLinFactNeighborY="-11113"/>
      <dgm:spPr/>
    </dgm:pt>
    <dgm:pt modelId="{36CE1ED4-53A3-7A4E-80D6-8E4D34E68F21}" type="pres">
      <dgm:prSet presAssocID="{332BE5B4-B181-B649-A889-67BCC9DF2287}" presName="circle4" presStyleLbl="lnNode1" presStyleIdx="3" presStyleCnt="4"/>
      <dgm:spPr>
        <a:pattFill prst="pct90">
          <a:fgClr>
            <a:schemeClr val="bg1"/>
          </a:fgClr>
          <a:bgClr>
            <a:schemeClr val="accent2"/>
          </a:bgClr>
        </a:pattFill>
      </dgm:spPr>
    </dgm:pt>
    <dgm:pt modelId="{334B4352-3DFC-524A-9548-05C27FA00797}" type="pres">
      <dgm:prSet presAssocID="{332BE5B4-B181-B649-A889-67BCC9DF2287}" presName="text4" presStyleLbl="revTx" presStyleIdx="3" presStyleCnt="4" custScaleX="223476" custLinFactNeighborX="49527" custLinFactNeighborY="994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999F9C-8955-FE46-9AF0-7A60CE94B66C}" type="pres">
      <dgm:prSet presAssocID="{332BE5B4-B181-B649-A889-67BCC9DF2287}" presName="line4" presStyleLbl="callout" presStyleIdx="6" presStyleCnt="8"/>
      <dgm:spPr>
        <a:ln>
          <a:noFill/>
        </a:ln>
      </dgm:spPr>
    </dgm:pt>
    <dgm:pt modelId="{3AE4CBB5-51C0-CD4F-9854-B3D436EDD283}" type="pres">
      <dgm:prSet presAssocID="{332BE5B4-B181-B649-A889-67BCC9DF2287}" presName="d4" presStyleLbl="callout" presStyleIdx="7" presStyleCnt="8" custFlipHor="0" custScaleX="231979" custScaleY="71709" custLinFactNeighborX="-40158" custLinFactNeighborY="63802"/>
      <dgm:spPr/>
    </dgm:pt>
  </dgm:ptLst>
  <dgm:cxnLst>
    <dgm:cxn modelId="{EE068908-69A5-C942-9CE9-8D5D1E70E43B}" srcId="{DB8363E0-585D-D442-B4F2-E6DB99EEC3A7}" destId="{E51133FD-3869-BF48-99C7-2E7E47CC7788}" srcOrd="2" destOrd="0" parTransId="{A0558E64-0C56-804C-B5E3-9583F7A78DCC}" sibTransId="{99B1A8ED-F1EE-294F-863A-639A683B704B}"/>
    <dgm:cxn modelId="{1D866199-FDE9-B944-B05B-57DEF416DFF1}" type="presOf" srcId="{DB8363E0-585D-D442-B4F2-E6DB99EEC3A7}" destId="{D126049F-1C46-704B-A5EC-843BD55B849A}" srcOrd="0" destOrd="0" presId="urn:microsoft.com/office/officeart/2005/8/layout/target1"/>
    <dgm:cxn modelId="{F2BA2518-1E3A-3242-9A7E-D654E887BA64}" srcId="{DB8363E0-585D-D442-B4F2-E6DB99EEC3A7}" destId="{332BE5B4-B181-B649-A889-67BCC9DF2287}" srcOrd="3" destOrd="0" parTransId="{6AA021DA-7759-E14F-9D80-BFF8AFAD3F53}" sibTransId="{7A4BD461-6952-254B-BC62-F66570317A24}"/>
    <dgm:cxn modelId="{0F8353A2-9035-FB4A-B0F4-6E2D2D03F179}" srcId="{DB8363E0-585D-D442-B4F2-E6DB99EEC3A7}" destId="{7E52974A-757A-A14D-BF36-8E65A999BCCD}" srcOrd="0" destOrd="0" parTransId="{30C72133-A1F0-7F4A-B2B4-DDFE149A8699}" sibTransId="{9B61A34E-078D-3E48-BCEE-F6384E4FFB54}"/>
    <dgm:cxn modelId="{C7678887-2FD1-9B4D-840C-A9A69936FF4B}" type="presOf" srcId="{60B80D6D-2FE1-984B-9DFC-311DD95C051A}" destId="{E00709F8-48EC-914A-A9DF-0203674903C3}" srcOrd="0" destOrd="0" presId="urn:microsoft.com/office/officeart/2005/8/layout/target1"/>
    <dgm:cxn modelId="{B88F72F7-B68C-504E-815C-5F11E6F27AAA}" type="presOf" srcId="{7E52974A-757A-A14D-BF36-8E65A999BCCD}" destId="{A5DBFEDF-562F-C24B-9FB5-2B5951751A66}" srcOrd="0" destOrd="0" presId="urn:microsoft.com/office/officeart/2005/8/layout/target1"/>
    <dgm:cxn modelId="{F33A8D59-DE04-0347-8641-B3FD7D6156CA}" type="presOf" srcId="{332BE5B4-B181-B649-A889-67BCC9DF2287}" destId="{334B4352-3DFC-524A-9548-05C27FA00797}" srcOrd="0" destOrd="0" presId="urn:microsoft.com/office/officeart/2005/8/layout/target1"/>
    <dgm:cxn modelId="{2C8DF15E-9470-DA47-90FD-C0542BF51AFE}" type="presOf" srcId="{E51133FD-3869-BF48-99C7-2E7E47CC7788}" destId="{39BBAF2C-15D9-8149-B4F8-ABD81BC76D6C}" srcOrd="0" destOrd="0" presId="urn:microsoft.com/office/officeart/2005/8/layout/target1"/>
    <dgm:cxn modelId="{56E4B6B6-C469-1C46-AE08-F883A73DBC96}" srcId="{DB8363E0-585D-D442-B4F2-E6DB99EEC3A7}" destId="{60B80D6D-2FE1-984B-9DFC-311DD95C051A}" srcOrd="1" destOrd="0" parTransId="{8AB90122-DC71-1D44-93C4-253F825AE4B1}" sibTransId="{ADB2305B-6E4F-1E4B-BD24-FE3F2F16C8AE}"/>
    <dgm:cxn modelId="{FCF26986-D07F-D24B-B1F9-567A959AF010}" type="presParOf" srcId="{D126049F-1C46-704B-A5EC-843BD55B849A}" destId="{8DEC3A6D-D4F3-7042-904E-463DA32D8CC3}" srcOrd="0" destOrd="0" presId="urn:microsoft.com/office/officeart/2005/8/layout/target1"/>
    <dgm:cxn modelId="{8A82914D-9D43-7C4B-BF68-172E73A70924}" type="presParOf" srcId="{D126049F-1C46-704B-A5EC-843BD55B849A}" destId="{A5DBFEDF-562F-C24B-9FB5-2B5951751A66}" srcOrd="1" destOrd="0" presId="urn:microsoft.com/office/officeart/2005/8/layout/target1"/>
    <dgm:cxn modelId="{A2582C92-CD19-B145-837E-4232C57E90C7}" type="presParOf" srcId="{D126049F-1C46-704B-A5EC-843BD55B849A}" destId="{5122D15C-D356-384C-9DA2-A0E2E055D6D4}" srcOrd="2" destOrd="0" presId="urn:microsoft.com/office/officeart/2005/8/layout/target1"/>
    <dgm:cxn modelId="{7DAC9979-4F00-C047-9AAD-406D08192B46}" type="presParOf" srcId="{D126049F-1C46-704B-A5EC-843BD55B849A}" destId="{89EBBC98-8BDA-D94C-9A9B-D57CD38DC357}" srcOrd="3" destOrd="0" presId="urn:microsoft.com/office/officeart/2005/8/layout/target1"/>
    <dgm:cxn modelId="{1A1A17A1-C5D3-264F-BA34-9B34CCF0E6D6}" type="presParOf" srcId="{D126049F-1C46-704B-A5EC-843BD55B849A}" destId="{6A3BBA15-C2EC-9149-8956-07C13E885A63}" srcOrd="4" destOrd="0" presId="urn:microsoft.com/office/officeart/2005/8/layout/target1"/>
    <dgm:cxn modelId="{4BAEF11E-E376-A240-99E5-DE04729C375C}" type="presParOf" srcId="{D126049F-1C46-704B-A5EC-843BD55B849A}" destId="{E00709F8-48EC-914A-A9DF-0203674903C3}" srcOrd="5" destOrd="0" presId="urn:microsoft.com/office/officeart/2005/8/layout/target1"/>
    <dgm:cxn modelId="{1DCDBC0E-9B61-1F48-9CD7-FA98231D9183}" type="presParOf" srcId="{D126049F-1C46-704B-A5EC-843BD55B849A}" destId="{40BFC687-836F-524F-BF2B-EEBA53A1055F}" srcOrd="6" destOrd="0" presId="urn:microsoft.com/office/officeart/2005/8/layout/target1"/>
    <dgm:cxn modelId="{C770CA45-BF5C-6140-9A80-2A708E19DA1E}" type="presParOf" srcId="{D126049F-1C46-704B-A5EC-843BD55B849A}" destId="{E0125F5F-6A0B-CD42-8B6B-BD03A222DE9C}" srcOrd="7" destOrd="0" presId="urn:microsoft.com/office/officeart/2005/8/layout/target1"/>
    <dgm:cxn modelId="{D08C7FAB-276A-ED40-9755-3DE072A6BCA5}" type="presParOf" srcId="{D126049F-1C46-704B-A5EC-843BD55B849A}" destId="{9E4C575C-78E6-C64E-BCD2-E5DC024E5E5B}" srcOrd="8" destOrd="0" presId="urn:microsoft.com/office/officeart/2005/8/layout/target1"/>
    <dgm:cxn modelId="{A953A0C3-2A63-9943-8197-08EF76AD5FF6}" type="presParOf" srcId="{D126049F-1C46-704B-A5EC-843BD55B849A}" destId="{39BBAF2C-15D9-8149-B4F8-ABD81BC76D6C}" srcOrd="9" destOrd="0" presId="urn:microsoft.com/office/officeart/2005/8/layout/target1"/>
    <dgm:cxn modelId="{3F7AF2F8-9EC2-2E4B-8878-DE1C7CED1208}" type="presParOf" srcId="{D126049F-1C46-704B-A5EC-843BD55B849A}" destId="{F1CD776D-608D-C84C-854E-849DB0DE50F6}" srcOrd="10" destOrd="0" presId="urn:microsoft.com/office/officeart/2005/8/layout/target1"/>
    <dgm:cxn modelId="{44A08F0D-5518-454B-B9C5-A4F77BD765E9}" type="presParOf" srcId="{D126049F-1C46-704B-A5EC-843BD55B849A}" destId="{64A4074A-F919-EB41-8546-88CA4310BFBF}" srcOrd="11" destOrd="0" presId="urn:microsoft.com/office/officeart/2005/8/layout/target1"/>
    <dgm:cxn modelId="{C6698EED-8BFA-E84E-8F0A-87A143FB9E77}" type="presParOf" srcId="{D126049F-1C46-704B-A5EC-843BD55B849A}" destId="{36CE1ED4-53A3-7A4E-80D6-8E4D34E68F21}" srcOrd="12" destOrd="0" presId="urn:microsoft.com/office/officeart/2005/8/layout/target1"/>
    <dgm:cxn modelId="{97B7A555-2485-D94B-9616-656CE087955A}" type="presParOf" srcId="{D126049F-1C46-704B-A5EC-843BD55B849A}" destId="{334B4352-3DFC-524A-9548-05C27FA00797}" srcOrd="13" destOrd="0" presId="urn:microsoft.com/office/officeart/2005/8/layout/target1"/>
    <dgm:cxn modelId="{660D0D46-B82B-484D-9F14-3A7CCC82C803}" type="presParOf" srcId="{D126049F-1C46-704B-A5EC-843BD55B849A}" destId="{3F999F9C-8955-FE46-9AF0-7A60CE94B66C}" srcOrd="14" destOrd="0" presId="urn:microsoft.com/office/officeart/2005/8/layout/target1"/>
    <dgm:cxn modelId="{E20C2784-5CD0-9441-8E16-6DE337B42F22}" type="presParOf" srcId="{D126049F-1C46-704B-A5EC-843BD55B849A}" destId="{3AE4CBB5-51C0-CD4F-9854-B3D436EDD283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E1ED4-53A3-7A4E-80D6-8E4D34E68F21}">
      <dsp:nvSpPr>
        <dsp:cNvPr id="0" name=""/>
        <dsp:cNvSpPr/>
      </dsp:nvSpPr>
      <dsp:spPr>
        <a:xfrm>
          <a:off x="570244" y="1093390"/>
          <a:ext cx="3280172" cy="3280172"/>
        </a:xfrm>
        <a:prstGeom prst="ellipse">
          <a:avLst/>
        </a:prstGeom>
        <a:pattFill prst="pct90">
          <a:fgClr>
            <a:schemeClr val="bg1"/>
          </a:fgClr>
          <a:bgClr>
            <a:schemeClr val="accent2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4C575C-78E6-C64E-BCD2-E5DC024E5E5B}">
      <dsp:nvSpPr>
        <dsp:cNvPr id="0" name=""/>
        <dsp:cNvSpPr/>
      </dsp:nvSpPr>
      <dsp:spPr>
        <a:xfrm>
          <a:off x="1039036" y="1562182"/>
          <a:ext cx="2342589" cy="2342589"/>
        </a:xfrm>
        <a:prstGeom prst="ellipse">
          <a:avLst/>
        </a:prstGeom>
        <a:pattFill prst="pct90">
          <a:fgClr>
            <a:schemeClr val="accent2">
              <a:hueOff val="7012249"/>
              <a:satOff val="-41263"/>
              <a:lumOff val="157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3BBA15-C2EC-9149-8956-07C13E885A63}">
      <dsp:nvSpPr>
        <dsp:cNvPr id="0" name=""/>
        <dsp:cNvSpPr/>
      </dsp:nvSpPr>
      <dsp:spPr>
        <a:xfrm>
          <a:off x="1507554" y="2030699"/>
          <a:ext cx="1405553" cy="1405553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EC3A6D-D4F3-7042-904E-463DA32D8CC3}">
      <dsp:nvSpPr>
        <dsp:cNvPr id="0" name=""/>
        <dsp:cNvSpPr/>
      </dsp:nvSpPr>
      <dsp:spPr>
        <a:xfrm>
          <a:off x="2143398" y="2644589"/>
          <a:ext cx="133864" cy="177774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DBFEDF-562F-C24B-9FB5-2B5951751A66}">
      <dsp:nvSpPr>
        <dsp:cNvPr id="0" name=""/>
        <dsp:cNvSpPr/>
      </dsp:nvSpPr>
      <dsp:spPr>
        <a:xfrm>
          <a:off x="185272" y="403409"/>
          <a:ext cx="2848501" cy="784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u="none" kern="1200" dirty="0" smtClean="0"/>
            <a:t>Trading Unit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Scientific publication </a:t>
          </a:r>
          <a:endParaRPr lang="fr-FR" sz="2400" kern="1200" dirty="0"/>
        </a:p>
      </dsp:txBody>
      <dsp:txXfrm>
        <a:off x="185272" y="403409"/>
        <a:ext cx="2848501" cy="784507"/>
      </dsp:txXfrm>
    </dsp:sp>
    <dsp:sp modelId="{5122D15C-D356-384C-9DA2-A0E2E055D6D4}">
      <dsp:nvSpPr>
        <dsp:cNvPr id="0" name=""/>
        <dsp:cNvSpPr/>
      </dsp:nvSpPr>
      <dsp:spPr>
        <a:xfrm>
          <a:off x="7209978" y="4373563"/>
          <a:ext cx="4100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9EBBC98-8BDA-D94C-9A9B-D57CD38DC357}">
      <dsp:nvSpPr>
        <dsp:cNvPr id="0" name=""/>
        <dsp:cNvSpPr/>
      </dsp:nvSpPr>
      <dsp:spPr>
        <a:xfrm rot="16200000" flipV="1">
          <a:off x="909375" y="1449828"/>
          <a:ext cx="1688816" cy="931706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00709F8-48EC-914A-A9DF-0203674903C3}">
      <dsp:nvSpPr>
        <dsp:cNvPr id="0" name=""/>
        <dsp:cNvSpPr/>
      </dsp:nvSpPr>
      <dsp:spPr>
        <a:xfrm>
          <a:off x="3762038" y="246617"/>
          <a:ext cx="3438112" cy="784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« centre » of the power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</a:t>
          </a:r>
          <a:r>
            <a:rPr lang="fr-FR" sz="1600" kern="1200" dirty="0" err="1" smtClean="0"/>
            <a:t>Big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publishers</a:t>
          </a:r>
          <a:r>
            <a:rPr lang="fr-FR" sz="1600" kern="1200" dirty="0" smtClean="0"/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- US, UK, </a:t>
          </a:r>
          <a:r>
            <a:rPr lang="fr-FR" sz="1600" kern="1200" dirty="0" err="1" smtClean="0"/>
            <a:t>Australian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Universities</a:t>
          </a:r>
          <a:endParaRPr lang="fr-FR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 dirty="0"/>
        </a:p>
      </dsp:txBody>
      <dsp:txXfrm>
        <a:off x="3762038" y="246617"/>
        <a:ext cx="3438112" cy="784507"/>
      </dsp:txXfrm>
    </dsp:sp>
    <dsp:sp modelId="{40BFC687-836F-524F-BF2B-EEBA53A1055F}">
      <dsp:nvSpPr>
        <dsp:cNvPr id="0" name=""/>
        <dsp:cNvSpPr/>
      </dsp:nvSpPr>
      <dsp:spPr>
        <a:xfrm>
          <a:off x="853927" y="1069184"/>
          <a:ext cx="4100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0125F5F-6A0B-CD42-8B6B-BD03A222DE9C}">
      <dsp:nvSpPr>
        <dsp:cNvPr id="0" name=""/>
        <dsp:cNvSpPr/>
      </dsp:nvSpPr>
      <dsp:spPr>
        <a:xfrm rot="5400000">
          <a:off x="2152510" y="938125"/>
          <a:ext cx="1903593" cy="1413207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9BBAF2C-15D9-8149-B4F8-ABD81BC76D6C}">
      <dsp:nvSpPr>
        <dsp:cNvPr id="0" name=""/>
        <dsp:cNvSpPr/>
      </dsp:nvSpPr>
      <dsp:spPr>
        <a:xfrm>
          <a:off x="3994638" y="1784159"/>
          <a:ext cx="3625361" cy="784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Semi-</a:t>
          </a:r>
          <a:r>
            <a:rPr lang="fr-FR" sz="2000" b="1" kern="1200" dirty="0" err="1" smtClean="0"/>
            <a:t>periphery</a:t>
          </a:r>
          <a:endParaRPr lang="fr-FR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 smtClean="0"/>
            <a:t>- </a:t>
          </a:r>
          <a:r>
            <a:rPr lang="fr-FR" sz="1600" b="0" kern="1200" dirty="0" err="1" smtClean="0"/>
            <a:t>Many</a:t>
          </a:r>
          <a:r>
            <a:rPr lang="fr-FR" sz="1600" b="0" kern="1200" dirty="0" smtClean="0"/>
            <a:t> </a:t>
          </a:r>
          <a:r>
            <a:rPr lang="fr-FR" sz="1600" b="0" kern="1200" dirty="0" err="1" smtClean="0"/>
            <a:t>european</a:t>
          </a:r>
          <a:r>
            <a:rPr lang="fr-FR" sz="1600" b="0" kern="1200" dirty="0" smtClean="0"/>
            <a:t> </a:t>
          </a:r>
          <a:r>
            <a:rPr lang="fr-FR" sz="1600" b="0" kern="1200" dirty="0" err="1" smtClean="0"/>
            <a:t>universities</a:t>
          </a:r>
          <a:endParaRPr lang="fr-FR" sz="1600" b="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 smtClean="0"/>
            <a:t>- China, </a:t>
          </a:r>
          <a:r>
            <a:rPr lang="fr-FR" sz="1600" b="0" kern="1200" dirty="0" err="1" smtClean="0"/>
            <a:t>Brazil</a:t>
          </a:r>
          <a:r>
            <a:rPr lang="fr-FR" sz="1600" b="0" kern="1200" dirty="0" smtClean="0"/>
            <a:t>, South </a:t>
          </a:r>
          <a:r>
            <a:rPr lang="fr-FR" sz="1600" b="0" kern="1200" dirty="0" err="1" smtClean="0"/>
            <a:t>Africa</a:t>
          </a:r>
          <a:r>
            <a:rPr lang="fr-FR" sz="1600" b="0" kern="1200" dirty="0" smtClean="0"/>
            <a:t>,,,  </a:t>
          </a:r>
          <a:endParaRPr lang="fr-FR" sz="1600" b="0" kern="1200" dirty="0"/>
        </a:p>
      </dsp:txBody>
      <dsp:txXfrm>
        <a:off x="3994638" y="1784159"/>
        <a:ext cx="3625361" cy="784507"/>
      </dsp:txXfrm>
    </dsp:sp>
    <dsp:sp modelId="{F1CD776D-608D-C84C-854E-849DB0DE50F6}">
      <dsp:nvSpPr>
        <dsp:cNvPr id="0" name=""/>
        <dsp:cNvSpPr/>
      </dsp:nvSpPr>
      <dsp:spPr>
        <a:xfrm flipH="1">
          <a:off x="3829452" y="281902"/>
          <a:ext cx="551327" cy="45719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A4074A-F919-EB41-8546-88CA4310BFBF}">
      <dsp:nvSpPr>
        <dsp:cNvPr id="0" name=""/>
        <dsp:cNvSpPr/>
      </dsp:nvSpPr>
      <dsp:spPr>
        <a:xfrm rot="5400000">
          <a:off x="3480296" y="1848847"/>
          <a:ext cx="649068" cy="1353047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34B4352-3DFC-524A-9548-05C27FA00797}">
      <dsp:nvSpPr>
        <dsp:cNvPr id="0" name=""/>
        <dsp:cNvSpPr/>
      </dsp:nvSpPr>
      <dsp:spPr>
        <a:xfrm>
          <a:off x="3954801" y="3133457"/>
          <a:ext cx="3665198" cy="784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 smtClean="0"/>
            <a:t>Periphery</a:t>
          </a:r>
          <a:r>
            <a:rPr lang="fr-FR" sz="2000" b="1" kern="1200" dirty="0" smtClean="0"/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Invisible publications</a:t>
          </a:r>
          <a:endParaRPr lang="fr-FR" sz="2200" kern="1200" dirty="0"/>
        </a:p>
      </dsp:txBody>
      <dsp:txXfrm>
        <a:off x="3954801" y="3133457"/>
        <a:ext cx="3665198" cy="784507"/>
      </dsp:txXfrm>
    </dsp:sp>
    <dsp:sp modelId="{3F999F9C-8955-FE46-9AF0-7A60CE94B66C}">
      <dsp:nvSpPr>
        <dsp:cNvPr id="0" name=""/>
        <dsp:cNvSpPr/>
      </dsp:nvSpPr>
      <dsp:spPr>
        <a:xfrm>
          <a:off x="3987091" y="2745777"/>
          <a:ext cx="41002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AE4CBB5-51C0-CD4F-9854-B3D436EDD283}">
      <dsp:nvSpPr>
        <dsp:cNvPr id="0" name=""/>
        <dsp:cNvSpPr/>
      </dsp:nvSpPr>
      <dsp:spPr>
        <a:xfrm rot="5400000">
          <a:off x="2940244" y="2997298"/>
          <a:ext cx="715689" cy="1767896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8A5C6-5F85-EE4C-B458-02A38EBE1E52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AAE7F-6737-AA43-A751-ACE2288EE7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3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dirty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3B3ED4-5B79-CF46-A456-560C3EC36EC5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ABFF6A-3421-B445-8B86-58CF8F0C22AB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76454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9135C-8D48-E64F-8881-5A7DAD94C3A3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6FED7-99F2-2949-BC56-51FE02BF79F8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Verdan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Verdana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r-CA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43B9D9-4120-E645-906A-FCD412B1545B}" type="datetime1">
              <a:rPr lang="fr-FR" smtClean="0"/>
              <a:pPr>
                <a:defRPr/>
              </a:pPr>
              <a:t>13/11/2017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A033086-AFF4-CE48-A556-0FD9B236E8D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fr-CA"/>
              <a:t>Cliquez et modifiez le titre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CA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  <a:latin typeface="Verdana"/>
              </a:defRPr>
            </a:lvl1pPr>
          </a:lstStyle>
          <a:p>
            <a:fld id="{ECA1C8C9-9B42-E04C-9B89-6980B972A310}" type="datetimeFigureOut">
              <a:rPr lang="fr-FR" smtClean="0"/>
              <a:pPr/>
              <a:t>13/11/2017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  <a:latin typeface="Verdana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  <a:latin typeface="Verdana"/>
              </a:defRPr>
            </a:lvl1pPr>
          </a:lstStyle>
          <a:p>
            <a:fld id="{9B5B853C-E05C-6842-9981-BB00108062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Verdana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Verdana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Verdana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Verdan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Verdana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Verdan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lopir08@gmail.com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thomasmboa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ojetsoha.org/?p=1357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4002" y="5370771"/>
            <a:ext cx="8268641" cy="886760"/>
          </a:xfrm>
        </p:spPr>
        <p:txBody>
          <a:bodyPr>
            <a:normAutofit fontScale="77500" lnSpcReduction="20000"/>
          </a:bodyPr>
          <a:lstStyle/>
          <a:p>
            <a:r>
              <a:rPr lang="fr-FR" sz="1400" dirty="0" smtClean="0"/>
              <a:t>Thomas Mboa, </a:t>
            </a:r>
            <a:r>
              <a:rPr lang="fr-FR" sz="1400" dirty="0"/>
              <a:t>Université </a:t>
            </a:r>
            <a:r>
              <a:rPr lang="fr-FR" sz="1400" dirty="0" smtClean="0"/>
              <a:t>Laval/APSOHA</a:t>
            </a:r>
            <a:r>
              <a:rPr lang="fr-FR" sz="1400" dirty="0"/>
              <a:t> </a:t>
            </a:r>
            <a:r>
              <a:rPr lang="fr-FR" sz="1400" dirty="0" smtClean="0">
                <a:hlinkClick r:id="rId2"/>
              </a:rPr>
              <a:t>thomasmboa@gmail.com</a:t>
            </a:r>
            <a:endParaRPr lang="fr-FR" sz="1400" dirty="0" smtClean="0"/>
          </a:p>
          <a:p>
            <a:r>
              <a:rPr lang="fr-FR" sz="1400" dirty="0" smtClean="0"/>
              <a:t>Florence Piron, Université </a:t>
            </a:r>
            <a:r>
              <a:rPr lang="fr-FR" sz="1400" dirty="0"/>
              <a:t>Laval/APSOHA </a:t>
            </a:r>
            <a:r>
              <a:rPr lang="fr-FR" sz="1400" dirty="0" smtClean="0">
                <a:hlinkClick r:id="rId3"/>
              </a:rPr>
              <a:t>flopir08@gmail.com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Collectif </a:t>
            </a:r>
            <a:r>
              <a:rPr lang="fr-FR" sz="1400" dirty="0" err="1" smtClean="0"/>
              <a:t>soha</a:t>
            </a:r>
            <a:r>
              <a:rPr lang="fr-FR" sz="1400" dirty="0" smtClean="0"/>
              <a:t>, </a:t>
            </a:r>
            <a:r>
              <a:rPr lang="fr-FR" sz="1400" dirty="0" err="1" smtClean="0"/>
              <a:t>equipe@projetsoha.org</a:t>
            </a:r>
            <a:r>
              <a:rPr lang="fr-FR" sz="1400" dirty="0"/>
              <a:t/>
            </a:r>
            <a:br>
              <a:rPr lang="fr-FR" sz="1400" dirty="0"/>
            </a:br>
            <a:endParaRPr lang="fr-FR" sz="1400" dirty="0"/>
          </a:p>
        </p:txBody>
      </p:sp>
      <p:pic>
        <p:nvPicPr>
          <p:cNvPr id="4" name="Image 3" descr="CCb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042805"/>
            <a:ext cx="1227444" cy="42945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879600" y="1257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74003" y="2187237"/>
            <a:ext cx="8473862" cy="12618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b="1" dirty="0"/>
              <a:t>The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unconsciuous</a:t>
            </a:r>
            <a:r>
              <a:rPr lang="en-US" sz="2400" b="1" dirty="0" smtClean="0"/>
              <a:t>?) neocolonial </a:t>
            </a:r>
            <a:r>
              <a:rPr lang="en-US" sz="2400" b="1" dirty="0"/>
              <a:t>face of Open access:  </a:t>
            </a:r>
            <a:endParaRPr lang="fr-FR" sz="2400" dirty="0"/>
          </a:p>
          <a:p>
            <a:pPr algn="ctr"/>
            <a:r>
              <a:rPr lang="en-US" sz="2400" b="1" dirty="0"/>
              <a:t>Dynamics of power </a:t>
            </a:r>
            <a:r>
              <a:rPr lang="en-US" sz="2400" b="1" dirty="0" smtClean="0"/>
              <a:t>in Francophone African </a:t>
            </a:r>
            <a:r>
              <a:rPr lang="en-US" sz="2400" b="1" dirty="0"/>
              <a:t>universities</a:t>
            </a:r>
            <a:endParaRPr lang="fr-FR" sz="2400" dirty="0"/>
          </a:p>
          <a:p>
            <a:pPr algn="ctr"/>
            <a:endParaRPr lang="fr-FR" sz="1400" b="1" i="1" dirty="0" smtClean="0"/>
          </a:p>
          <a:p>
            <a:pPr algn="ctr"/>
            <a:r>
              <a:rPr lang="fr-FR" sz="1400" b="1" i="1" dirty="0" smtClean="0"/>
              <a:t>SOHA </a:t>
            </a:r>
            <a:r>
              <a:rPr lang="fr-FR" sz="1400" b="1" i="1" dirty="0" err="1"/>
              <a:t>project</a:t>
            </a:r>
            <a:r>
              <a:rPr lang="fr-FR" sz="1400" b="1" i="1" dirty="0"/>
              <a:t> </a:t>
            </a:r>
            <a:r>
              <a:rPr lang="fr-FR" sz="1400" b="1" i="1" dirty="0" err="1" smtClean="0"/>
              <a:t>evidences</a:t>
            </a:r>
            <a:r>
              <a:rPr lang="fr-FR" sz="1400" b="1" i="1" dirty="0" smtClean="0"/>
              <a:t> on</a:t>
            </a:r>
            <a:r>
              <a:rPr lang="fr-FR" sz="1400" b="1" i="1" dirty="0"/>
              <a:t>: obstacles to the adoption of Open Science in </a:t>
            </a:r>
            <a:r>
              <a:rPr lang="fr-FR" sz="1400" b="1" i="1" dirty="0" err="1"/>
              <a:t>Haiti</a:t>
            </a:r>
            <a:r>
              <a:rPr lang="fr-FR" sz="1400" b="1" i="1" dirty="0"/>
              <a:t> and </a:t>
            </a:r>
            <a:r>
              <a:rPr lang="fr-FR" sz="1400" b="1" i="1" dirty="0" err="1"/>
              <a:t>Africa</a:t>
            </a:r>
            <a:r>
              <a:rPr lang="fr-FR" sz="1400" dirty="0"/>
              <a:t> </a:t>
            </a:r>
            <a:endParaRPr lang="fr-CA" sz="1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34471" y="4038077"/>
            <a:ext cx="8613393" cy="984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CA" sz="1600" b="1" dirty="0" smtClean="0">
                <a:solidFill>
                  <a:srgbClr val="FF0000"/>
                </a:solidFill>
              </a:rPr>
              <a:t>Panel on </a:t>
            </a:r>
            <a:r>
              <a:rPr lang="fr-CA" sz="1600" b="1" dirty="0" err="1" smtClean="0">
                <a:solidFill>
                  <a:srgbClr val="FF0000"/>
                </a:solidFill>
              </a:rPr>
              <a:t>Diversity</a:t>
            </a:r>
            <a:r>
              <a:rPr lang="fr-CA" sz="1600" b="1" dirty="0" smtClean="0">
                <a:solidFill>
                  <a:srgbClr val="FF0000"/>
                </a:solidFill>
              </a:rPr>
              <a:t>, </a:t>
            </a:r>
            <a:r>
              <a:rPr lang="fr-CA" sz="1600" b="1" dirty="0" err="1" smtClean="0">
                <a:solidFill>
                  <a:srgbClr val="FF0000"/>
                </a:solidFill>
              </a:rPr>
              <a:t>Equity</a:t>
            </a:r>
            <a:r>
              <a:rPr lang="fr-CA" sz="1600" b="1" dirty="0" smtClean="0">
                <a:solidFill>
                  <a:srgbClr val="FF0000"/>
                </a:solidFill>
              </a:rPr>
              <a:t> and Inclusion in Open </a:t>
            </a:r>
            <a:r>
              <a:rPr lang="fr-CA" sz="1600" b="1" dirty="0" err="1" smtClean="0">
                <a:solidFill>
                  <a:srgbClr val="FF0000"/>
                </a:solidFill>
              </a:rPr>
              <a:t>Research</a:t>
            </a:r>
            <a:r>
              <a:rPr lang="fr-CA" sz="1600" b="1" dirty="0" smtClean="0">
                <a:solidFill>
                  <a:srgbClr val="FF0000"/>
                </a:solidFill>
              </a:rPr>
              <a:t> and </a:t>
            </a:r>
            <a:r>
              <a:rPr lang="fr-CA" sz="1600" b="1" dirty="0" err="1" smtClean="0">
                <a:solidFill>
                  <a:srgbClr val="FF0000"/>
                </a:solidFill>
              </a:rPr>
              <a:t>Education</a:t>
            </a:r>
            <a:endParaRPr lang="fr-CA" sz="1600" b="1" dirty="0" smtClean="0">
              <a:solidFill>
                <a:srgbClr val="FF0000"/>
              </a:solidFill>
            </a:endParaRPr>
          </a:p>
          <a:p>
            <a:pPr algn="ctr"/>
            <a:r>
              <a:rPr lang="fr-CA" sz="2000" b="1" dirty="0" smtClean="0"/>
              <a:t>Berlin</a:t>
            </a:r>
            <a:endParaRPr lang="fr-CA" sz="2000" b="1" dirty="0" smtClean="0"/>
          </a:p>
          <a:p>
            <a:pPr algn="ctr"/>
            <a:r>
              <a:rPr lang="fr-CA" sz="2000" dirty="0" smtClean="0"/>
              <a:t>11 </a:t>
            </a:r>
            <a:r>
              <a:rPr lang="mr-IN" sz="2000" dirty="0" smtClean="0"/>
              <a:t>–</a:t>
            </a:r>
            <a:r>
              <a:rPr lang="fr-CA" sz="2000" dirty="0" smtClean="0"/>
              <a:t> 13 </a:t>
            </a:r>
            <a:r>
              <a:rPr lang="fr-CA" sz="2000" dirty="0" err="1" smtClean="0"/>
              <a:t>november</a:t>
            </a:r>
            <a:r>
              <a:rPr lang="fr-CA" sz="2000" dirty="0" smtClean="0"/>
              <a:t> 2017 </a:t>
            </a:r>
            <a:endParaRPr lang="x-none" sz="16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023" y="65753"/>
            <a:ext cx="2891118" cy="154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80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7732059" cy="1371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Conclusion: 2 points for the international </a:t>
            </a:r>
            <a:r>
              <a:rPr lang="fr-FR" dirty="0" err="1" smtClean="0"/>
              <a:t>community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1- Domination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driven</a:t>
            </a:r>
            <a:r>
              <a:rPr lang="fr-FR" dirty="0" smtClean="0"/>
              <a:t> and </a:t>
            </a:r>
            <a:r>
              <a:rPr lang="fr-FR" dirty="0" err="1" smtClean="0"/>
              <a:t>maintained</a:t>
            </a:r>
            <a:r>
              <a:rPr lang="fr-FR" dirty="0" smtClean="0"/>
              <a:t> by international </a:t>
            </a:r>
            <a:r>
              <a:rPr lang="fr-FR" dirty="0" err="1" smtClean="0"/>
              <a:t>policies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2- Power of money</a:t>
            </a:r>
          </a:p>
          <a:p>
            <a:pPr marL="342900" indent="-342900">
              <a:buFontTx/>
              <a:buChar char="-"/>
            </a:pPr>
            <a:r>
              <a:rPr lang="fr-FR" b="0" dirty="0" err="1" smtClean="0"/>
              <a:t>Who</a:t>
            </a:r>
            <a:r>
              <a:rPr lang="fr-FR" b="0" dirty="0" smtClean="0"/>
              <a:t> </a:t>
            </a:r>
            <a:r>
              <a:rPr lang="fr-FR" b="0" dirty="0" err="1" smtClean="0"/>
              <a:t>is</a:t>
            </a:r>
            <a:r>
              <a:rPr lang="fr-FR" b="0" dirty="0" smtClean="0"/>
              <a:t> </a:t>
            </a:r>
            <a:r>
              <a:rPr lang="fr-FR" b="0" dirty="0" err="1" smtClean="0"/>
              <a:t>funding</a:t>
            </a:r>
            <a:r>
              <a:rPr lang="fr-FR" b="0" dirty="0" smtClean="0"/>
              <a:t> OA </a:t>
            </a:r>
            <a:r>
              <a:rPr lang="fr-FR" b="0" dirty="0" err="1" smtClean="0"/>
              <a:t>now</a:t>
            </a:r>
            <a:r>
              <a:rPr lang="fr-FR" b="0" dirty="0" smtClean="0"/>
              <a:t>? Is </a:t>
            </a:r>
            <a:r>
              <a:rPr lang="fr-FR" b="0" dirty="0" err="1" smtClean="0"/>
              <a:t>it</a:t>
            </a:r>
            <a:r>
              <a:rPr lang="fr-FR" b="0" dirty="0" smtClean="0"/>
              <a:t> for a </a:t>
            </a:r>
            <a:r>
              <a:rPr lang="fr-FR" b="0" dirty="0" err="1" smtClean="0"/>
              <a:t>common</a:t>
            </a:r>
            <a:r>
              <a:rPr lang="fr-FR" b="0" dirty="0" smtClean="0"/>
              <a:t> good or a </a:t>
            </a:r>
            <a:r>
              <a:rPr lang="fr-FR" b="0" dirty="0" err="1" smtClean="0"/>
              <a:t>capitalistic</a:t>
            </a:r>
            <a:r>
              <a:rPr lang="fr-FR" b="0" dirty="0" smtClean="0"/>
              <a:t> </a:t>
            </a:r>
            <a:r>
              <a:rPr lang="fr-FR" b="0" dirty="0" err="1" smtClean="0"/>
              <a:t>matter</a:t>
            </a:r>
            <a:r>
              <a:rPr lang="fr-FR" b="0" dirty="0" smtClean="0"/>
              <a:t>? </a:t>
            </a:r>
          </a:p>
          <a:p>
            <a:pPr marL="342900" indent="-342900">
              <a:buFontTx/>
              <a:buChar char="-"/>
            </a:pPr>
            <a:r>
              <a:rPr lang="fr-FR" b="0" dirty="0" smtClean="0"/>
              <a:t>International standards are </a:t>
            </a:r>
            <a:r>
              <a:rPr lang="fr-FR" b="0" dirty="0" err="1" smtClean="0"/>
              <a:t>framed</a:t>
            </a:r>
            <a:r>
              <a:rPr lang="fr-FR" b="0" dirty="0" smtClean="0"/>
              <a:t> to </a:t>
            </a:r>
            <a:r>
              <a:rPr lang="fr-FR" b="0" dirty="0" err="1" smtClean="0"/>
              <a:t>keep</a:t>
            </a:r>
            <a:r>
              <a:rPr lang="fr-FR" b="0" dirty="0" smtClean="0"/>
              <a:t> </a:t>
            </a:r>
            <a:r>
              <a:rPr lang="fr-FR" b="0" dirty="0" err="1" smtClean="0"/>
              <a:t>capitalistic</a:t>
            </a:r>
            <a:r>
              <a:rPr lang="fr-FR" b="0" dirty="0" smtClean="0"/>
              <a:t> </a:t>
            </a:r>
            <a:r>
              <a:rPr lang="fr-FR" b="0" dirty="0" err="1" smtClean="0"/>
              <a:t>interest</a:t>
            </a:r>
            <a:r>
              <a:rPr lang="fr-FR" b="0" dirty="0" smtClean="0"/>
              <a:t> or to </a:t>
            </a:r>
            <a:r>
              <a:rPr lang="fr-FR" b="0" dirty="0" err="1" smtClean="0"/>
              <a:t>make</a:t>
            </a:r>
            <a:r>
              <a:rPr lang="fr-FR" b="0" dirty="0" smtClean="0"/>
              <a:t> </a:t>
            </a:r>
            <a:r>
              <a:rPr lang="fr-FR" b="0" dirty="0" err="1" smtClean="0"/>
              <a:t>knowledge</a:t>
            </a:r>
            <a:r>
              <a:rPr lang="fr-FR" b="0" dirty="0" smtClean="0"/>
              <a:t> a </a:t>
            </a:r>
            <a:r>
              <a:rPr lang="fr-FR" b="0" dirty="0" err="1" smtClean="0"/>
              <a:t>common</a:t>
            </a:r>
            <a:r>
              <a:rPr lang="fr-FR" b="0" dirty="0" smtClean="0"/>
              <a:t> by default.  </a:t>
            </a:r>
          </a:p>
          <a:p>
            <a:pPr marL="342900" indent="-342900">
              <a:buFontTx/>
              <a:buChar char="-"/>
            </a:pPr>
            <a:endParaRPr lang="fr-FR" b="0" dirty="0"/>
          </a:p>
          <a:p>
            <a:pPr algn="ctr"/>
            <a:r>
              <a:rPr lang="fr-FR" sz="1800" dirty="0" err="1" smtClean="0">
                <a:solidFill>
                  <a:srgbClr val="FF0000"/>
                </a:solidFill>
              </a:rPr>
              <a:t>Devils</a:t>
            </a:r>
            <a:r>
              <a:rPr lang="fr-FR" sz="1800" dirty="0" smtClean="0">
                <a:solidFill>
                  <a:srgbClr val="FF0000"/>
                </a:solidFill>
              </a:rPr>
              <a:t> are </a:t>
            </a:r>
            <a:r>
              <a:rPr lang="fr-FR" sz="1800" dirty="0" err="1" smtClean="0">
                <a:solidFill>
                  <a:srgbClr val="FF0000"/>
                </a:solidFill>
              </a:rPr>
              <a:t>became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 err="1" smtClean="0">
                <a:solidFill>
                  <a:srgbClr val="FF0000"/>
                </a:solidFill>
              </a:rPr>
              <a:t>angels</a:t>
            </a:r>
            <a:r>
              <a:rPr lang="mr-IN" sz="1800" dirty="0" smtClean="0">
                <a:solidFill>
                  <a:srgbClr val="FF0000"/>
                </a:solidFill>
              </a:rPr>
              <a:t>…</a:t>
            </a:r>
            <a:r>
              <a:rPr lang="fr-CA" sz="1800" dirty="0" smtClean="0">
                <a:solidFill>
                  <a:srgbClr val="FF0000"/>
                </a:solidFill>
              </a:rPr>
              <a:t>.</a:t>
            </a:r>
            <a:r>
              <a:rPr lang="fr-CA" sz="1800" dirty="0" err="1" smtClean="0">
                <a:solidFill>
                  <a:srgbClr val="FF0000"/>
                </a:solidFill>
              </a:rPr>
              <a:t>devils</a:t>
            </a:r>
            <a:r>
              <a:rPr lang="fr-CA" sz="1800" dirty="0" smtClean="0">
                <a:solidFill>
                  <a:srgbClr val="FF0000"/>
                </a:solidFill>
              </a:rPr>
              <a:t> and </a:t>
            </a:r>
            <a:r>
              <a:rPr lang="fr-CA" sz="1800" dirty="0" err="1" smtClean="0">
                <a:solidFill>
                  <a:srgbClr val="FF0000"/>
                </a:solidFill>
              </a:rPr>
              <a:t>angels</a:t>
            </a:r>
            <a:r>
              <a:rPr lang="fr-CA" sz="1800" dirty="0" smtClean="0">
                <a:solidFill>
                  <a:srgbClr val="FF0000"/>
                </a:solidFill>
              </a:rPr>
              <a:t> are </a:t>
            </a:r>
            <a:r>
              <a:rPr lang="fr-CA" sz="1800" dirty="0" err="1" smtClean="0">
                <a:solidFill>
                  <a:srgbClr val="FF0000"/>
                </a:solidFill>
              </a:rPr>
              <a:t>walking</a:t>
            </a:r>
            <a:r>
              <a:rPr lang="fr-CA" sz="1800" dirty="0" smtClean="0">
                <a:solidFill>
                  <a:srgbClr val="FF0000"/>
                </a:solidFill>
              </a:rPr>
              <a:t> </a:t>
            </a:r>
            <a:r>
              <a:rPr lang="fr-CA" sz="1800" dirty="0" err="1" smtClean="0">
                <a:solidFill>
                  <a:srgbClr val="FF0000"/>
                </a:solidFill>
              </a:rPr>
              <a:t>together</a:t>
            </a:r>
            <a:r>
              <a:rPr lang="mr-IN" sz="1800" dirty="0" smtClean="0">
                <a:solidFill>
                  <a:srgbClr val="FF0000"/>
                </a:solidFill>
              </a:rPr>
              <a:t>…</a:t>
            </a:r>
            <a:r>
              <a:rPr lang="fr-CA" sz="1800" dirty="0" smtClean="0">
                <a:solidFill>
                  <a:srgbClr val="FF0000"/>
                </a:solidFill>
              </a:rPr>
              <a:t>.</a:t>
            </a:r>
            <a:r>
              <a:rPr lang="fr-CA" sz="1800" dirty="0" err="1" smtClean="0">
                <a:solidFill>
                  <a:srgbClr val="FF0000"/>
                </a:solidFill>
              </a:rPr>
              <a:t>this</a:t>
            </a:r>
            <a:r>
              <a:rPr lang="fr-CA" sz="1800" dirty="0" smtClean="0">
                <a:solidFill>
                  <a:srgbClr val="FF0000"/>
                </a:solidFill>
              </a:rPr>
              <a:t> situation </a:t>
            </a:r>
            <a:r>
              <a:rPr lang="fr-CA" sz="1800" dirty="0" err="1" smtClean="0">
                <a:solidFill>
                  <a:srgbClr val="FF0000"/>
                </a:solidFill>
              </a:rPr>
              <a:t>is</a:t>
            </a:r>
            <a:r>
              <a:rPr lang="fr-CA" sz="1800" dirty="0" smtClean="0">
                <a:solidFill>
                  <a:srgbClr val="FF0000"/>
                </a:solidFill>
              </a:rPr>
              <a:t> profitable to </a:t>
            </a:r>
            <a:r>
              <a:rPr lang="fr-CA" sz="1800" dirty="0" err="1" smtClean="0">
                <a:solidFill>
                  <a:srgbClr val="FF0000"/>
                </a:solidFill>
              </a:rPr>
              <a:t>who</a:t>
            </a:r>
            <a:r>
              <a:rPr lang="fr-CA" sz="1800" dirty="0" smtClean="0">
                <a:solidFill>
                  <a:srgbClr val="FF0000"/>
                </a:solidFill>
              </a:rPr>
              <a:t>? </a:t>
            </a:r>
            <a:endParaRPr lang="fr-FR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67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0318" cy="1371600"/>
          </a:xfrm>
        </p:spPr>
        <p:txBody>
          <a:bodyPr>
            <a:normAutofit/>
          </a:bodyPr>
          <a:lstStyle/>
          <a:p>
            <a:r>
              <a:rPr lang="fr-FR" sz="4400" dirty="0" err="1" smtClean="0"/>
              <a:t>BibliographY</a:t>
            </a:r>
            <a:r>
              <a:rPr lang="fr-FR" sz="4400" dirty="0" smtClean="0"/>
              <a:t> 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336177" y="1398494"/>
            <a:ext cx="76110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5350" indent="-842963" algn="just"/>
            <a:r>
              <a:rPr lang="fr-FR" dirty="0"/>
              <a:t>Florence Piron, Samuel Regulus et Marie Sophie </a:t>
            </a:r>
            <a:r>
              <a:rPr lang="fr-FR" dirty="0" err="1"/>
              <a:t>Dibounje</a:t>
            </a:r>
            <a:r>
              <a:rPr lang="fr-FR" dirty="0"/>
              <a:t> </a:t>
            </a:r>
            <a:r>
              <a:rPr lang="fr-FR" dirty="0" err="1"/>
              <a:t>Madiba</a:t>
            </a:r>
            <a:r>
              <a:rPr lang="fr-FR" dirty="0"/>
              <a:t> (</a:t>
            </a:r>
            <a:r>
              <a:rPr lang="fr-FR" dirty="0" err="1"/>
              <a:t>dir</a:t>
            </a:r>
            <a:r>
              <a:rPr lang="fr-FR" dirty="0"/>
              <a:t>.) </a:t>
            </a:r>
            <a:r>
              <a:rPr lang="fr-FR" i="1" dirty="0"/>
              <a:t>Justice cognitive, libre accès et savoirs locaux. Pour une science ouverte juste, au service du développement local durable</a:t>
            </a:r>
            <a:r>
              <a:rPr lang="fr-FR" dirty="0"/>
              <a:t>, Éditions science et bien commun, Québec, 2016</a:t>
            </a:r>
            <a:r>
              <a:rPr lang="fr-FR" dirty="0" smtClean="0"/>
              <a:t>.</a:t>
            </a:r>
            <a:endParaRPr lang="fr-FR" dirty="0"/>
          </a:p>
          <a:p>
            <a:pPr marL="895350" indent="-842963" algn="just"/>
            <a:r>
              <a:rPr lang="fr-FR" dirty="0" err="1"/>
              <a:t>Immanuel</a:t>
            </a:r>
            <a:r>
              <a:rPr lang="fr-FR" dirty="0"/>
              <a:t> </a:t>
            </a:r>
            <a:r>
              <a:rPr lang="fr-FR" dirty="0" err="1"/>
              <a:t>Wallerstein</a:t>
            </a:r>
            <a:r>
              <a:rPr lang="fr-FR" dirty="0"/>
              <a:t>, « Restructuration capitaliste et le système-monde », </a:t>
            </a:r>
            <a:r>
              <a:rPr lang="fr-FR" i="1" dirty="0" err="1"/>
              <a:t>Agone</a:t>
            </a:r>
            <a:r>
              <a:rPr lang="fr-FR" dirty="0"/>
              <a:t>, 1996, p. 207–33</a:t>
            </a:r>
            <a:r>
              <a:rPr lang="fr-FR" dirty="0" smtClean="0"/>
              <a:t>.</a:t>
            </a:r>
          </a:p>
          <a:p>
            <a:pPr marL="895350" indent="-842963" algn="just"/>
            <a:r>
              <a:rPr lang="fr-FR" dirty="0"/>
              <a:t>Florence Piron, Samuel Regulus et Marie Sophie </a:t>
            </a:r>
            <a:r>
              <a:rPr lang="fr-FR" dirty="0" err="1"/>
              <a:t>Dibounje</a:t>
            </a:r>
            <a:r>
              <a:rPr lang="fr-FR" dirty="0"/>
              <a:t> </a:t>
            </a:r>
            <a:r>
              <a:rPr lang="fr-FR" dirty="0" err="1"/>
              <a:t>Madiba</a:t>
            </a:r>
            <a:r>
              <a:rPr lang="fr-FR" dirty="0"/>
              <a:t> (</a:t>
            </a:r>
            <a:r>
              <a:rPr lang="fr-FR" dirty="0" err="1"/>
              <a:t>dir</a:t>
            </a:r>
            <a:r>
              <a:rPr lang="fr-FR" dirty="0"/>
              <a:t>.) </a:t>
            </a:r>
            <a:r>
              <a:rPr lang="fr-FR" i="1" dirty="0"/>
              <a:t>Justice cognitive, libre accès et savoirs locaux. Pour une science ouverte juste, au service du développement local durable</a:t>
            </a:r>
            <a:r>
              <a:rPr lang="fr-FR" dirty="0"/>
              <a:t>, Éditions science et bien commun, Québec, 2016</a:t>
            </a:r>
            <a:r>
              <a:rPr lang="fr-FR" dirty="0" smtClean="0"/>
              <a:t>.</a:t>
            </a:r>
            <a:endParaRPr lang="fr-FR" dirty="0"/>
          </a:p>
          <a:p>
            <a:pPr marL="895350" indent="-842963" algn="just"/>
            <a:r>
              <a:rPr lang="en-US" dirty="0" smtClean="0"/>
              <a:t>Juan </a:t>
            </a:r>
            <a:r>
              <a:rPr lang="en-US" dirty="0"/>
              <a:t>Pablo </a:t>
            </a:r>
            <a:r>
              <a:rPr lang="en-US" dirty="0" err="1"/>
              <a:t>Alperin</a:t>
            </a:r>
            <a:r>
              <a:rPr lang="en-US" dirty="0"/>
              <a:t>, « World Scaled by Number of Documents in Web of Science by Authors Living There », 2013</a:t>
            </a:r>
            <a:r>
              <a:rPr lang="en-US" dirty="0" smtClean="0"/>
              <a:t>.</a:t>
            </a:r>
            <a:endParaRPr lang="fr-FR" dirty="0"/>
          </a:p>
          <a:p>
            <a:pPr marL="895350" indent="-842963" algn="just"/>
            <a:r>
              <a:rPr lang="fr-FR" dirty="0"/>
              <a:t>Paulin J. </a:t>
            </a:r>
            <a:r>
              <a:rPr lang="fr-FR" dirty="0" err="1"/>
              <a:t>Hountondji</a:t>
            </a:r>
            <a:r>
              <a:rPr lang="fr-FR" dirty="0"/>
              <a:t>, « Le savoir mondialisé : déséquilibres et enjeux actuels », </a:t>
            </a:r>
            <a:r>
              <a:rPr lang="fr-FR" i="1" dirty="0"/>
              <a:t>La Mondialisation vue d’Afrique, Université de Nantes/Maison Des Sciences de l’Homme </a:t>
            </a:r>
            <a:r>
              <a:rPr lang="fr-FR" i="1" dirty="0" err="1"/>
              <a:t>Guépin</a:t>
            </a:r>
            <a:r>
              <a:rPr lang="fr-FR" dirty="0"/>
              <a:t>, 2001.</a:t>
            </a: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674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 </a:t>
            </a:r>
            <a:r>
              <a:rPr lang="fr-FR" dirty="0" err="1" smtClean="0"/>
              <a:t>sOHA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5503" y="1739153"/>
            <a:ext cx="5086350" cy="2604248"/>
          </a:xfrm>
        </p:spPr>
        <p:txBody>
          <a:bodyPr>
            <a:normAutofit/>
          </a:bodyPr>
          <a:lstStyle/>
          <a:p>
            <a:pPr algn="just"/>
            <a:r>
              <a:rPr lang="fr-FR" b="0" dirty="0" err="1"/>
              <a:t>Since</a:t>
            </a:r>
            <a:r>
              <a:rPr lang="fr-FR" b="0" dirty="0"/>
              <a:t> March 2015, The SOHA </a:t>
            </a:r>
            <a:r>
              <a:rPr lang="fr-FR" b="0" dirty="0" err="1"/>
              <a:t>project</a:t>
            </a:r>
            <a:r>
              <a:rPr lang="fr-FR" b="0" dirty="0"/>
              <a:t> (Open Science in </a:t>
            </a:r>
            <a:r>
              <a:rPr lang="fr-FR" b="0" dirty="0" err="1"/>
              <a:t>Haiti</a:t>
            </a:r>
            <a:r>
              <a:rPr lang="fr-FR" b="0" dirty="0"/>
              <a:t> and Francophone </a:t>
            </a:r>
            <a:r>
              <a:rPr lang="fr-FR" b="0" dirty="0" err="1"/>
              <a:t>Africa</a:t>
            </a:r>
            <a:r>
              <a:rPr lang="fr-FR" b="0" dirty="0"/>
              <a:t>) has been </a:t>
            </a:r>
            <a:r>
              <a:rPr lang="fr-FR" b="0" dirty="0" err="1"/>
              <a:t>exploring</a:t>
            </a:r>
            <a:r>
              <a:rPr lang="fr-FR" b="0" dirty="0"/>
              <a:t> obstacles to the adoption of open and collaborative science in </a:t>
            </a:r>
            <a:r>
              <a:rPr lang="fr-FR" b="0" dirty="0" err="1"/>
              <a:t>universities</a:t>
            </a:r>
            <a:r>
              <a:rPr lang="fr-FR" b="0" dirty="0"/>
              <a:t> </a:t>
            </a:r>
            <a:r>
              <a:rPr lang="fr-FR" b="0" dirty="0" err="1"/>
              <a:t>located</a:t>
            </a:r>
            <a:r>
              <a:rPr lang="fr-FR" b="0" dirty="0"/>
              <a:t> in </a:t>
            </a:r>
            <a:r>
              <a:rPr lang="fr-FR" b="0" dirty="0" err="1"/>
              <a:t>Haiti</a:t>
            </a:r>
            <a:r>
              <a:rPr lang="fr-FR" b="0" dirty="0"/>
              <a:t> and Francophone </a:t>
            </a:r>
            <a:r>
              <a:rPr lang="fr-FR" b="0" dirty="0" err="1"/>
              <a:t>Africa</a:t>
            </a:r>
            <a:r>
              <a:rPr lang="fr-FR" b="0" dirty="0"/>
              <a:t>, </a:t>
            </a:r>
            <a:r>
              <a:rPr lang="fr-FR" b="0" dirty="0" err="1"/>
              <a:t>while</a:t>
            </a:r>
            <a:r>
              <a:rPr lang="fr-FR" b="0" dirty="0"/>
              <a:t> </a:t>
            </a:r>
            <a:r>
              <a:rPr lang="fr-FR" b="0" dirty="0" err="1"/>
              <a:t>providing</a:t>
            </a:r>
            <a:r>
              <a:rPr lang="fr-FR" b="0" dirty="0"/>
              <a:t> </a:t>
            </a:r>
            <a:r>
              <a:rPr lang="fr-FR" b="0" dirty="0" err="1"/>
              <a:t>tools</a:t>
            </a:r>
            <a:r>
              <a:rPr lang="fr-FR" b="0" dirty="0"/>
              <a:t> to </a:t>
            </a:r>
            <a:r>
              <a:rPr lang="fr-FR" b="0" dirty="0" err="1"/>
              <a:t>overcome</a:t>
            </a:r>
            <a:r>
              <a:rPr lang="fr-FR" b="0" dirty="0"/>
              <a:t> </a:t>
            </a:r>
            <a:r>
              <a:rPr lang="fr-FR" b="0" dirty="0" err="1"/>
              <a:t>these</a:t>
            </a:r>
            <a:r>
              <a:rPr lang="fr-FR" b="0" dirty="0"/>
              <a:t> obstacles.</a:t>
            </a:r>
            <a:endParaRPr lang="fr-FR" dirty="0"/>
          </a:p>
        </p:txBody>
      </p:sp>
      <p:pic>
        <p:nvPicPr>
          <p:cNvPr id="1026" name="Picture 2" descr="https://ocsdnet.org/wp-content/themes/cbox-child/assets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48" y="5311590"/>
            <a:ext cx="4632605" cy="111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tp://www.editionscienceetbiencommun.org/wp-content/uploads/2016/10/epub-justice-cogniit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0" y="1336755"/>
            <a:ext cx="3448050" cy="552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38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1329" y="295835"/>
            <a:ext cx="8001000" cy="636812"/>
          </a:xfrm>
        </p:spPr>
        <p:txBody>
          <a:bodyPr>
            <a:normAutofit fontScale="90000"/>
          </a:bodyPr>
          <a:lstStyle/>
          <a:p>
            <a:r>
              <a:rPr lang="fr-FR" sz="2400" dirty="0" err="1"/>
              <a:t>Where</a:t>
            </a:r>
            <a:r>
              <a:rPr lang="fr-FR" sz="2400" dirty="0"/>
              <a:t> the </a:t>
            </a:r>
            <a:r>
              <a:rPr lang="fr-FR" sz="2400" dirty="0" err="1"/>
              <a:t>academic</a:t>
            </a:r>
            <a:r>
              <a:rPr lang="fr-FR" sz="2400" dirty="0"/>
              <a:t> </a:t>
            </a:r>
            <a:r>
              <a:rPr lang="fr-FR" sz="2400" dirty="0" err="1"/>
              <a:t>knowledge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coming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?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93" y="932647"/>
            <a:ext cx="6992471" cy="4370294"/>
          </a:xfrm>
        </p:spPr>
      </p:pic>
      <p:sp>
        <p:nvSpPr>
          <p:cNvPr id="5" name="ZoneTexte 4"/>
          <p:cNvSpPr txBox="1"/>
          <p:nvPr/>
        </p:nvSpPr>
        <p:spPr>
          <a:xfrm>
            <a:off x="551329" y="5570421"/>
            <a:ext cx="8417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Thanks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f</a:t>
            </a:r>
            <a:r>
              <a:rPr lang="fr-FR" dirty="0" smtClean="0">
                <a:solidFill>
                  <a:srgbClr val="FF0000"/>
                </a:solidFill>
              </a:rPr>
              <a:t>or </a:t>
            </a:r>
            <a:r>
              <a:rPr lang="fr-FR" dirty="0" err="1" smtClean="0">
                <a:solidFill>
                  <a:srgbClr val="FF0000"/>
                </a:solidFill>
              </a:rPr>
              <a:t>this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great</a:t>
            </a:r>
            <a:r>
              <a:rPr lang="fr-FR" dirty="0" smtClean="0">
                <a:solidFill>
                  <a:srgbClr val="FF0000"/>
                </a:solidFill>
              </a:rPr>
              <a:t> job </a:t>
            </a:r>
            <a:r>
              <a:rPr lang="fr-FR" dirty="0" err="1" smtClean="0">
                <a:solidFill>
                  <a:srgbClr val="FF0000"/>
                </a:solidFill>
              </a:rPr>
              <a:t>Alperin</a:t>
            </a:r>
            <a:r>
              <a:rPr lang="fr-FR" dirty="0" smtClean="0"/>
              <a:t>, the situation has not </a:t>
            </a:r>
            <a:r>
              <a:rPr lang="fr-FR" dirty="0" err="1" smtClean="0"/>
              <a:t>changed</a:t>
            </a:r>
            <a:r>
              <a:rPr lang="fr-FR" dirty="0" smtClean="0"/>
              <a:t> </a:t>
            </a:r>
            <a:r>
              <a:rPr lang="fr-FR" dirty="0" err="1" smtClean="0"/>
              <a:t>until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r>
              <a:rPr lang="mr-IN" dirty="0" smtClean="0"/>
              <a:t>…</a:t>
            </a:r>
            <a:endParaRPr lang="fr-CA" dirty="0" smtClean="0"/>
          </a:p>
          <a:p>
            <a:r>
              <a:rPr lang="fr-CA" dirty="0" smtClean="0"/>
              <a:t>French </a:t>
            </a:r>
            <a:r>
              <a:rPr lang="fr-CA" dirty="0" err="1" smtClean="0"/>
              <a:t>Africa</a:t>
            </a:r>
            <a:r>
              <a:rPr lang="fr-CA" dirty="0" smtClean="0"/>
              <a:t> </a:t>
            </a:r>
            <a:r>
              <a:rPr lang="fr-CA" dirty="0" err="1" smtClean="0"/>
              <a:t>contributes</a:t>
            </a:r>
            <a:r>
              <a:rPr lang="fr-CA" dirty="0" smtClean="0"/>
              <a:t> </a:t>
            </a:r>
            <a:r>
              <a:rPr lang="fr-CA" dirty="0" err="1">
                <a:solidFill>
                  <a:srgbClr val="FF0000"/>
                </a:solidFill>
              </a:rPr>
              <a:t>u</a:t>
            </a:r>
            <a:r>
              <a:rPr lang="fr-CA" dirty="0" err="1" smtClean="0">
                <a:solidFill>
                  <a:srgbClr val="FF0000"/>
                </a:solidFill>
              </a:rPr>
              <a:t>nder</a:t>
            </a:r>
            <a:r>
              <a:rPr lang="fr-CA" dirty="0" smtClean="0">
                <a:solidFill>
                  <a:srgbClr val="FF0000"/>
                </a:solidFill>
              </a:rPr>
              <a:t> 1% in </a:t>
            </a:r>
            <a:r>
              <a:rPr lang="fr-CA" dirty="0" err="1" smtClean="0">
                <a:solidFill>
                  <a:srgbClr val="FF0000"/>
                </a:solidFill>
              </a:rPr>
              <a:t>what</a:t>
            </a:r>
            <a:r>
              <a:rPr lang="fr-CA" dirty="0" smtClean="0">
                <a:solidFill>
                  <a:srgbClr val="FF0000"/>
                </a:solidFill>
              </a:rPr>
              <a:t> </a:t>
            </a:r>
            <a:r>
              <a:rPr lang="fr-CA" dirty="0" err="1" smtClean="0">
                <a:solidFill>
                  <a:srgbClr val="FF0000"/>
                </a:solidFill>
              </a:rPr>
              <a:t>Guédon</a:t>
            </a:r>
            <a:r>
              <a:rPr lang="fr-CA" dirty="0" smtClean="0">
                <a:solidFill>
                  <a:srgbClr val="FF0000"/>
                </a:solidFill>
              </a:rPr>
              <a:t> call the « </a:t>
            </a:r>
            <a:r>
              <a:rPr lang="fr-CA" dirty="0" err="1" smtClean="0">
                <a:solidFill>
                  <a:srgbClr val="FF0000"/>
                </a:solidFill>
              </a:rPr>
              <a:t>big</a:t>
            </a:r>
            <a:r>
              <a:rPr lang="fr-CA" dirty="0" smtClean="0">
                <a:solidFill>
                  <a:srgbClr val="FF0000"/>
                </a:solidFill>
              </a:rPr>
              <a:t> </a:t>
            </a:r>
            <a:r>
              <a:rPr lang="fr-CA" dirty="0" err="1" smtClean="0">
                <a:solidFill>
                  <a:srgbClr val="FF0000"/>
                </a:solidFill>
              </a:rPr>
              <a:t>scientific</a:t>
            </a:r>
            <a:r>
              <a:rPr lang="fr-CA" dirty="0">
                <a:solidFill>
                  <a:srgbClr val="FF0000"/>
                </a:solidFill>
              </a:rPr>
              <a:t> </a:t>
            </a:r>
            <a:r>
              <a:rPr lang="fr-CA" dirty="0" smtClean="0">
                <a:solidFill>
                  <a:srgbClr val="FF0000"/>
                </a:solidFill>
              </a:rPr>
              <a:t>conversation »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5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37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</a:t>
            </a:r>
            <a:r>
              <a:rPr lang="en-US" sz="2400" dirty="0"/>
              <a:t>world-system </a:t>
            </a:r>
            <a:r>
              <a:rPr lang="en-US" sz="2400" dirty="0" smtClean="0"/>
              <a:t>Of academic knowledge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393540"/>
              </p:ext>
            </p:extLst>
          </p:nvPr>
        </p:nvGraphicFramePr>
        <p:xfrm>
          <a:off x="591671" y="941294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55594" y="5768789"/>
            <a:ext cx="749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Wallerstein </a:t>
            </a:r>
            <a:r>
              <a:rPr lang="en-US" dirty="0"/>
              <a:t>theory (1996) </a:t>
            </a:r>
            <a:r>
              <a:rPr lang="en-US" dirty="0" smtClean="0"/>
              <a:t>on the restructuration of capitalism was adapted in academic knowledge by </a:t>
            </a:r>
            <a:r>
              <a:rPr lang="en-US" dirty="0" err="1" smtClean="0"/>
              <a:t>Piron</a:t>
            </a:r>
            <a:r>
              <a:rPr lang="en-US" dirty="0" smtClean="0"/>
              <a:t> et </a:t>
            </a:r>
            <a:r>
              <a:rPr lang="en-US" i="1" dirty="0" smtClean="0"/>
              <a:t>al. </a:t>
            </a:r>
            <a:r>
              <a:rPr lang="en-US" dirty="0" smtClean="0"/>
              <a:t>(2017)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25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0646"/>
            <a:ext cx="7960659" cy="62336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dirty="0" err="1" smtClean="0"/>
              <a:t>Invisibility</a:t>
            </a:r>
            <a:r>
              <a:rPr lang="fr-FR" sz="2800" dirty="0" smtClean="0"/>
              <a:t> of </a:t>
            </a:r>
            <a:r>
              <a:rPr lang="fr-FR" sz="2800" dirty="0" err="1" smtClean="0"/>
              <a:t>african</a:t>
            </a:r>
            <a:r>
              <a:rPr lang="fr-FR" sz="2800" dirty="0" smtClean="0"/>
              <a:t> </a:t>
            </a:r>
            <a:r>
              <a:rPr lang="fr-FR" sz="2800" dirty="0" err="1"/>
              <a:t>research</a:t>
            </a:r>
            <a:r>
              <a:rPr lang="fr-FR" sz="2800" dirty="0"/>
              <a:t> </a:t>
            </a:r>
            <a:r>
              <a:rPr lang="fr-FR" sz="2800" dirty="0" smtClean="0"/>
              <a:t>in </a:t>
            </a:r>
            <a:r>
              <a:rPr lang="fr-FR" sz="2800" dirty="0"/>
              <a:t>the world-system?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0918"/>
            <a:ext cx="7620000" cy="4835245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FR" b="0" dirty="0" err="1" smtClean="0"/>
              <a:t>Language</a:t>
            </a:r>
            <a:r>
              <a:rPr lang="fr-FR" b="0" dirty="0" smtClean="0"/>
              <a:t>?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FR" b="0" dirty="0" smtClean="0"/>
              <a:t>The </a:t>
            </a:r>
            <a:r>
              <a:rPr lang="fr-FR" b="0" dirty="0" err="1" smtClean="0"/>
              <a:t>great</a:t>
            </a:r>
            <a:r>
              <a:rPr lang="fr-FR" b="0" dirty="0" smtClean="0"/>
              <a:t> part of </a:t>
            </a:r>
            <a:r>
              <a:rPr lang="fr-FR" b="0" dirty="0" err="1" smtClean="0"/>
              <a:t>research</a:t>
            </a:r>
            <a:r>
              <a:rPr lang="fr-FR" b="0" dirty="0" smtClean="0"/>
              <a:t> are </a:t>
            </a:r>
            <a:r>
              <a:rPr lang="fr-FR" b="0" dirty="0" err="1" smtClean="0"/>
              <a:t>still</a:t>
            </a:r>
            <a:r>
              <a:rPr lang="fr-FR" b="0" dirty="0" smtClean="0"/>
              <a:t> </a:t>
            </a:r>
            <a:r>
              <a:rPr lang="fr-FR" b="0" dirty="0" err="1" smtClean="0"/>
              <a:t>present</a:t>
            </a:r>
            <a:r>
              <a:rPr lang="fr-FR" b="0" dirty="0" smtClean="0"/>
              <a:t> </a:t>
            </a:r>
            <a:r>
              <a:rPr lang="fr-FR" b="0" dirty="0" err="1" smtClean="0"/>
              <a:t>only</a:t>
            </a:r>
            <a:r>
              <a:rPr lang="fr-FR" b="0" dirty="0" smtClean="0"/>
              <a:t> as </a:t>
            </a:r>
            <a:r>
              <a:rPr lang="fr-FR" b="0" dirty="0" err="1" smtClean="0"/>
              <a:t>physical</a:t>
            </a:r>
            <a:r>
              <a:rPr lang="fr-FR" b="0" dirty="0" smtClean="0"/>
              <a:t> documentation;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FR" b="0" dirty="0" smtClean="0"/>
              <a:t>Absence of IR 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FR" b="0" dirty="0" smtClean="0"/>
              <a:t>All local </a:t>
            </a:r>
            <a:r>
              <a:rPr lang="fr-FR" b="0" dirty="0" err="1" smtClean="0"/>
              <a:t>journals</a:t>
            </a:r>
            <a:r>
              <a:rPr lang="fr-FR" b="0" dirty="0" smtClean="0"/>
              <a:t> are not </a:t>
            </a:r>
            <a:r>
              <a:rPr lang="fr-FR" b="0" dirty="0" err="1" smtClean="0"/>
              <a:t>indexed</a:t>
            </a:r>
            <a:r>
              <a:rPr lang="fr-FR" b="0" dirty="0" smtClean="0"/>
              <a:t> by the </a:t>
            </a:r>
            <a:r>
              <a:rPr lang="fr-FR" b="0" dirty="0" err="1" smtClean="0"/>
              <a:t>WoS</a:t>
            </a:r>
            <a:r>
              <a:rPr lang="fr-FR" b="0" dirty="0" smtClean="0"/>
              <a:t> and</a:t>
            </a:r>
            <a:r>
              <a:rPr lang="mr-IN" b="0" dirty="0" smtClean="0"/>
              <a:t>…</a:t>
            </a:r>
            <a:endParaRPr lang="fr-CA" b="0" dirty="0" smtClean="0"/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fr-CA" b="0" dirty="0" err="1" smtClean="0"/>
              <a:t>African</a:t>
            </a:r>
            <a:r>
              <a:rPr lang="fr-CA" b="0" dirty="0" smtClean="0"/>
              <a:t> </a:t>
            </a:r>
            <a:r>
              <a:rPr lang="fr-CA" b="0" dirty="0" err="1" smtClean="0"/>
              <a:t>researchers</a:t>
            </a:r>
            <a:r>
              <a:rPr lang="fr-CA" b="0" dirty="0" smtClean="0"/>
              <a:t> are </a:t>
            </a:r>
            <a:r>
              <a:rPr lang="fr-CA" b="0" dirty="0" err="1" smtClean="0"/>
              <a:t>publishing</a:t>
            </a:r>
            <a:r>
              <a:rPr lang="fr-CA" b="0" dirty="0" smtClean="0"/>
              <a:t> in Western and English </a:t>
            </a:r>
            <a:r>
              <a:rPr lang="fr-CA" b="0" dirty="0" err="1" smtClean="0"/>
              <a:t>journals</a:t>
            </a:r>
            <a:r>
              <a:rPr lang="fr-CA" b="0" dirty="0" smtClean="0"/>
              <a:t> (</a:t>
            </a:r>
            <a:r>
              <a:rPr lang="fr-CA" b="0" dirty="0" err="1" smtClean="0"/>
              <a:t>they</a:t>
            </a:r>
            <a:r>
              <a:rPr lang="fr-CA" b="0" dirty="0" smtClean="0"/>
              <a:t> are </a:t>
            </a:r>
            <a:r>
              <a:rPr lang="fr-CA" b="0" dirty="0" err="1" smtClean="0"/>
              <a:t>looking</a:t>
            </a:r>
            <a:r>
              <a:rPr lang="fr-CA" b="0" dirty="0" smtClean="0"/>
              <a:t> for a </a:t>
            </a:r>
            <a:r>
              <a:rPr lang="fr-CA" b="0" dirty="0" err="1" smtClean="0"/>
              <a:t>great</a:t>
            </a:r>
            <a:r>
              <a:rPr lang="fr-CA" b="0" dirty="0" smtClean="0"/>
              <a:t> IF); </a:t>
            </a:r>
          </a:p>
          <a:p>
            <a:pPr marL="342900" indent="-342900">
              <a:buFont typeface="Arial" charset="0"/>
              <a:buChar char="•"/>
            </a:pPr>
            <a:endParaRPr lang="fr-FR" b="0" dirty="0" smtClean="0"/>
          </a:p>
          <a:p>
            <a:pPr marL="342900" indent="-342900">
              <a:buFont typeface="Arial" charset="0"/>
              <a:buChar char="•"/>
            </a:pPr>
            <a:endParaRPr lang="fr-FR" b="0" dirty="0"/>
          </a:p>
        </p:txBody>
      </p:sp>
    </p:spTree>
    <p:extLst>
      <p:ext uri="{BB962C8B-B14F-4D97-AF65-F5344CB8AC3E}">
        <p14:creationId xmlns:p14="http://schemas.microsoft.com/office/powerpoint/2010/main" val="154720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89965"/>
            <a:ext cx="8256494" cy="636812"/>
          </a:xfrm>
        </p:spPr>
        <p:txBody>
          <a:bodyPr>
            <a:normAutofit/>
          </a:bodyPr>
          <a:lstStyle/>
          <a:p>
            <a:r>
              <a:rPr lang="fr-FR" sz="2800" dirty="0" smtClean="0"/>
              <a:t>Open </a:t>
            </a:r>
            <a:r>
              <a:rPr lang="fr-FR" sz="2800" dirty="0" err="1" smtClean="0"/>
              <a:t>access</a:t>
            </a:r>
            <a:r>
              <a:rPr lang="fr-FR" sz="2800" dirty="0" smtClean="0"/>
              <a:t> as a </a:t>
            </a:r>
            <a:r>
              <a:rPr lang="fr-FR" sz="2800" dirty="0" err="1" smtClean="0"/>
              <a:t>vehicle</a:t>
            </a:r>
            <a:r>
              <a:rPr lang="fr-FR" sz="2800" dirty="0" smtClean="0"/>
              <a:t> of domination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0236"/>
            <a:ext cx="7620000" cy="4915928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fr-FR" b="0" dirty="0" smtClean="0"/>
              <a:t>Standards, best practices and challenges about Open Access are </a:t>
            </a:r>
            <a:r>
              <a:rPr lang="fr-FR" b="0" dirty="0" err="1" smtClean="0"/>
              <a:t>globalised</a:t>
            </a:r>
            <a:r>
              <a:rPr lang="fr-FR" b="0" dirty="0" smtClean="0"/>
              <a:t> and </a:t>
            </a:r>
            <a:r>
              <a:rPr lang="fr-FR" b="0" dirty="0" err="1" smtClean="0"/>
              <a:t>mainly</a:t>
            </a:r>
            <a:r>
              <a:rPr lang="fr-FR" b="0" dirty="0" smtClean="0"/>
              <a:t> </a:t>
            </a:r>
            <a:r>
              <a:rPr lang="fr-FR" b="0" dirty="0" err="1" smtClean="0"/>
              <a:t>aligned</a:t>
            </a:r>
            <a:r>
              <a:rPr lang="fr-FR" b="0" dirty="0" smtClean="0"/>
              <a:t> to Western issues; </a:t>
            </a:r>
          </a:p>
          <a:p>
            <a:pPr marL="342900" indent="-342900">
              <a:buFontTx/>
              <a:buChar char="-"/>
            </a:pPr>
            <a:endParaRPr lang="fr-FR" b="0" dirty="0"/>
          </a:p>
          <a:p>
            <a:pPr marL="342900" indent="-342900">
              <a:buFontTx/>
              <a:buChar char="-"/>
            </a:pPr>
            <a:r>
              <a:rPr lang="fr-FR" b="0" dirty="0" smtClean="0"/>
              <a:t>The global </a:t>
            </a:r>
            <a:r>
              <a:rPr lang="fr-FR" b="0" dirty="0" err="1" smtClean="0"/>
              <a:t>strategy</a:t>
            </a:r>
            <a:r>
              <a:rPr lang="fr-FR" b="0" dirty="0" smtClean="0"/>
              <a:t> of OA </a:t>
            </a:r>
            <a:r>
              <a:rPr lang="fr-FR" b="0" dirty="0" err="1" smtClean="0"/>
              <a:t>is</a:t>
            </a:r>
            <a:r>
              <a:rPr lang="fr-FR" b="0" dirty="0" smtClean="0"/>
              <a:t> </a:t>
            </a:r>
            <a:r>
              <a:rPr lang="fr-FR" b="0" dirty="0" err="1" smtClean="0"/>
              <a:t>written</a:t>
            </a:r>
            <a:r>
              <a:rPr lang="fr-FR" b="0" dirty="0" smtClean="0"/>
              <a:t> in/for Western </a:t>
            </a:r>
            <a:r>
              <a:rPr lang="fr-FR" b="0" dirty="0" err="1" smtClean="0"/>
              <a:t>context</a:t>
            </a:r>
            <a:r>
              <a:rPr lang="fr-FR" b="0" dirty="0" smtClean="0"/>
              <a:t>;</a:t>
            </a:r>
            <a:endParaRPr lang="fr-FR" b="0" dirty="0"/>
          </a:p>
          <a:p>
            <a:pPr marL="342900" indent="-342900">
              <a:buFontTx/>
              <a:buChar char="-"/>
            </a:pPr>
            <a:endParaRPr lang="fr-FR" b="0" dirty="0"/>
          </a:p>
          <a:p>
            <a:pPr marL="342900" indent="-342900">
              <a:buFontTx/>
              <a:buChar char="-"/>
            </a:pPr>
            <a:r>
              <a:rPr lang="fr-FR" b="0" dirty="0" smtClean="0"/>
              <a:t>OA </a:t>
            </a:r>
            <a:r>
              <a:rPr lang="fr-FR" b="0" dirty="0" err="1" smtClean="0"/>
              <a:t>is</a:t>
            </a:r>
            <a:r>
              <a:rPr lang="fr-FR" b="0" dirty="0" smtClean="0"/>
              <a:t> not the </a:t>
            </a:r>
            <a:r>
              <a:rPr lang="fr-FR" b="0" dirty="0" err="1" smtClean="0"/>
              <a:t>priority</a:t>
            </a:r>
            <a:r>
              <a:rPr lang="fr-FR" b="0" dirty="0" smtClean="0"/>
              <a:t> of </a:t>
            </a:r>
            <a:r>
              <a:rPr lang="fr-FR" b="0" dirty="0" err="1" smtClean="0"/>
              <a:t>African</a:t>
            </a:r>
            <a:r>
              <a:rPr lang="fr-FR" b="0" dirty="0" smtClean="0"/>
              <a:t> leaders. </a:t>
            </a:r>
            <a:r>
              <a:rPr lang="fr-FR" b="0" dirty="0" err="1" smtClean="0"/>
              <a:t>Thus</a:t>
            </a:r>
            <a:r>
              <a:rPr lang="fr-FR" b="0" dirty="0" smtClean="0"/>
              <a:t> </a:t>
            </a:r>
            <a:r>
              <a:rPr lang="fr-FR" b="0" dirty="0" err="1" smtClean="0"/>
              <a:t>many</a:t>
            </a:r>
            <a:r>
              <a:rPr lang="fr-FR" b="0" dirty="0" smtClean="0"/>
              <a:t> </a:t>
            </a:r>
            <a:r>
              <a:rPr lang="fr-FR" b="0" dirty="0" err="1" smtClean="0"/>
              <a:t>African</a:t>
            </a:r>
            <a:r>
              <a:rPr lang="fr-FR" b="0" dirty="0" smtClean="0"/>
              <a:t> OA initiatives are </a:t>
            </a:r>
            <a:r>
              <a:rPr lang="fr-FR" b="0" dirty="0" err="1" smtClean="0"/>
              <a:t>funded</a:t>
            </a:r>
            <a:r>
              <a:rPr lang="fr-FR" b="0" dirty="0" smtClean="0"/>
              <a:t> by Western programs</a:t>
            </a:r>
            <a:r>
              <a:rPr lang="fr-FR" b="0" dirty="0"/>
              <a:t>;</a:t>
            </a:r>
            <a:endParaRPr lang="fr-FR" b="0" dirty="0" smtClean="0"/>
          </a:p>
          <a:p>
            <a:pPr marL="342900" indent="-342900">
              <a:buFontTx/>
              <a:buChar char="-"/>
            </a:pPr>
            <a:endParaRPr lang="fr-FR" b="0" dirty="0"/>
          </a:p>
          <a:p>
            <a:pPr marL="342900" indent="-342900">
              <a:buFontTx/>
              <a:buChar char="-"/>
            </a:pPr>
            <a:r>
              <a:rPr lang="fr-FR" b="0" dirty="0" smtClean="0"/>
              <a:t>The important part of documents in OA are </a:t>
            </a:r>
            <a:r>
              <a:rPr lang="fr-FR" b="0" dirty="0" err="1" smtClean="0"/>
              <a:t>coming</a:t>
            </a:r>
            <a:r>
              <a:rPr lang="fr-FR" b="0" dirty="0" smtClean="0"/>
              <a:t> </a:t>
            </a:r>
            <a:r>
              <a:rPr lang="fr-FR" b="0" dirty="0" err="1" smtClean="0"/>
              <a:t>from</a:t>
            </a:r>
            <a:r>
              <a:rPr lang="fr-FR" b="0" dirty="0" smtClean="0"/>
              <a:t> the Centre and Semi-</a:t>
            </a:r>
            <a:r>
              <a:rPr lang="fr-FR" b="0" dirty="0" err="1" smtClean="0"/>
              <a:t>periphery</a:t>
            </a:r>
            <a:r>
              <a:rPr lang="fr-FR" b="0" dirty="0" smtClean="0"/>
              <a:t>; </a:t>
            </a:r>
            <a:r>
              <a:rPr lang="fr-FR" b="0" dirty="0" err="1" smtClean="0"/>
              <a:t>bringing</a:t>
            </a:r>
            <a:r>
              <a:rPr lang="fr-FR" b="0" dirty="0" smtClean="0"/>
              <a:t> the western </a:t>
            </a:r>
            <a:r>
              <a:rPr lang="fr-FR" b="0" dirty="0" err="1" smtClean="0"/>
              <a:t>ideology</a:t>
            </a:r>
            <a:r>
              <a:rPr lang="fr-FR" b="0" dirty="0" smtClean="0"/>
              <a:t> in </a:t>
            </a:r>
            <a:r>
              <a:rPr lang="fr-FR" b="0" dirty="0" err="1" smtClean="0"/>
              <a:t>Africa</a:t>
            </a:r>
            <a:r>
              <a:rPr lang="fr-FR" b="0" dirty="0" smtClean="0"/>
              <a:t> </a:t>
            </a:r>
            <a:r>
              <a:rPr lang="fr-FR" b="0" dirty="0" err="1" smtClean="0"/>
              <a:t>research</a:t>
            </a:r>
            <a:r>
              <a:rPr lang="fr-FR" b="0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79609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041341" cy="707894"/>
          </a:xfrm>
        </p:spPr>
        <p:txBody>
          <a:bodyPr>
            <a:normAutofit/>
          </a:bodyPr>
          <a:lstStyle/>
          <a:p>
            <a:r>
              <a:rPr lang="fr-FR" sz="2400" dirty="0" err="1" smtClean="0"/>
              <a:t>Consequences</a:t>
            </a:r>
            <a:r>
              <a:rPr lang="fr-FR" sz="2400" dirty="0" smtClean="0"/>
              <a:t> of the western domination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160930"/>
            <a:ext cx="7620000" cy="4373563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r-FR" dirty="0" smtClean="0"/>
              <a:t>Cognitive injustice : </a:t>
            </a:r>
            <a:r>
              <a:rPr lang="fr-FR" dirty="0" err="1" smtClean="0"/>
              <a:t>Epistemic</a:t>
            </a:r>
            <a:r>
              <a:rPr lang="fr-FR" dirty="0" smtClean="0"/>
              <a:t> </a:t>
            </a:r>
            <a:r>
              <a:rPr lang="fr-FR" dirty="0" err="1" smtClean="0"/>
              <a:t>Alienation</a:t>
            </a:r>
            <a:r>
              <a:rPr lang="fr-FR" dirty="0" smtClean="0"/>
              <a:t> </a:t>
            </a:r>
          </a:p>
          <a:p>
            <a:pPr marL="342900" indent="-342900">
              <a:buFontTx/>
              <a:buChar char="-"/>
            </a:pPr>
            <a:endParaRPr lang="fr-FR" b="0" dirty="0"/>
          </a:p>
          <a:p>
            <a:pPr marL="800100" lvl="1" indent="-342900">
              <a:buFontTx/>
              <a:buChar char="-"/>
            </a:pPr>
            <a:r>
              <a:rPr lang="fr-FR" b="0" dirty="0" err="1" smtClean="0"/>
              <a:t>We</a:t>
            </a:r>
            <a:r>
              <a:rPr lang="fr-FR" b="0" dirty="0" smtClean="0"/>
              <a:t> </a:t>
            </a:r>
            <a:r>
              <a:rPr lang="fr-FR" b="0" dirty="0" err="1" smtClean="0"/>
              <a:t>don’t</a:t>
            </a:r>
            <a:r>
              <a:rPr lang="fr-FR" b="0" dirty="0" smtClean="0"/>
              <a:t> </a:t>
            </a:r>
            <a:r>
              <a:rPr lang="fr-FR" b="0" dirty="0" err="1" smtClean="0"/>
              <a:t>think</a:t>
            </a:r>
            <a:r>
              <a:rPr lang="fr-FR" b="0" dirty="0" smtClean="0"/>
              <a:t> </a:t>
            </a:r>
            <a:r>
              <a:rPr lang="fr-FR" b="0" dirty="0" err="1" smtClean="0"/>
              <a:t>locally</a:t>
            </a:r>
            <a:r>
              <a:rPr lang="fr-FR" b="0" dirty="0" smtClean="0"/>
              <a:t>; </a:t>
            </a:r>
            <a:r>
              <a:rPr lang="fr-FR" b="0" dirty="0" err="1" smtClean="0"/>
              <a:t>we</a:t>
            </a:r>
            <a:r>
              <a:rPr lang="fr-FR" b="0" dirty="0" smtClean="0"/>
              <a:t> are </a:t>
            </a:r>
            <a:r>
              <a:rPr lang="fr-FR" b="0" dirty="0" err="1" smtClean="0"/>
              <a:t>thinking</a:t>
            </a:r>
            <a:r>
              <a:rPr lang="fr-FR" b="0" dirty="0" smtClean="0"/>
              <a:t> </a:t>
            </a:r>
            <a:r>
              <a:rPr lang="fr-FR" b="0" dirty="0" err="1" smtClean="0"/>
              <a:t>with</a:t>
            </a:r>
            <a:r>
              <a:rPr lang="fr-FR" b="0" dirty="0" smtClean="0"/>
              <a:t> Western </a:t>
            </a:r>
            <a:r>
              <a:rPr lang="fr-FR" b="0" dirty="0" err="1" smtClean="0"/>
              <a:t>lens</a:t>
            </a:r>
            <a:r>
              <a:rPr lang="fr-FR" b="0" dirty="0" smtClean="0"/>
              <a:t> </a:t>
            </a:r>
          </a:p>
          <a:p>
            <a:pPr marL="800100" lvl="1" indent="-342900">
              <a:buFontTx/>
              <a:buChar char="-"/>
            </a:pPr>
            <a:endParaRPr lang="fr-FR" b="0" dirty="0"/>
          </a:p>
          <a:p>
            <a:r>
              <a:rPr lang="fr-FR" b="0" i="1" dirty="0" smtClean="0"/>
              <a:t>« empêchent </a:t>
            </a:r>
            <a:r>
              <a:rPr lang="fr-FR" b="0" i="1" dirty="0"/>
              <a:t>les chercheurs et les chercheuses d’Afrique de déployer pleinement leurs capacités de recherche au service du développement local durable de leur pays (voir Piron et al., 2016a</a:t>
            </a:r>
            <a:r>
              <a:rPr lang="fr-FR" b="0" i="1" dirty="0" smtClean="0"/>
              <a:t>) ».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99010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041341" cy="707894"/>
          </a:xfrm>
        </p:spPr>
        <p:txBody>
          <a:bodyPr>
            <a:normAutofit/>
          </a:bodyPr>
          <a:lstStyle/>
          <a:p>
            <a:r>
              <a:rPr lang="fr-FR" sz="2400" dirty="0" err="1" smtClean="0"/>
              <a:t>Consequences</a:t>
            </a:r>
            <a:r>
              <a:rPr lang="fr-FR" sz="2400" dirty="0" smtClean="0"/>
              <a:t> of the western domination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160930"/>
            <a:ext cx="7620000" cy="4373563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r-FR" dirty="0" smtClean="0"/>
              <a:t>Western </a:t>
            </a:r>
            <a:r>
              <a:rPr lang="fr-FR" dirty="0" err="1" smtClean="0"/>
              <a:t>authors</a:t>
            </a:r>
            <a:r>
              <a:rPr lang="fr-FR" dirty="0" smtClean="0"/>
              <a:t> and documents are </a:t>
            </a:r>
            <a:r>
              <a:rPr lang="fr-FR" dirty="0" err="1" smtClean="0"/>
              <a:t>idealised</a:t>
            </a:r>
            <a:r>
              <a:rPr lang="fr-FR" dirty="0" smtClean="0"/>
              <a:t> and </a:t>
            </a:r>
            <a:r>
              <a:rPr lang="fr-FR" dirty="0" err="1" smtClean="0"/>
              <a:t>preferred</a:t>
            </a:r>
            <a:r>
              <a:rPr lang="fr-FR" dirty="0" smtClean="0"/>
              <a:t> to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Africa</a:t>
            </a:r>
            <a:r>
              <a:rPr lang="fr-FR" dirty="0" smtClean="0"/>
              <a:t>. </a:t>
            </a:r>
          </a:p>
          <a:p>
            <a:pPr marL="342900" indent="-342900">
              <a:buFontTx/>
              <a:buChar char="-"/>
            </a:pPr>
            <a:endParaRPr lang="fr-FR" b="0" dirty="0"/>
          </a:p>
          <a:p>
            <a:r>
              <a:rPr lang="fr-FR" b="0" i="1" dirty="0" smtClean="0"/>
              <a:t>« Les </a:t>
            </a:r>
            <a:r>
              <a:rPr lang="fr-FR" b="0" i="1" dirty="0"/>
              <a:t>conséquences qui en découlent sont, notamment, les enseignants des pays des </a:t>
            </a:r>
            <a:r>
              <a:rPr lang="fr-FR" b="0" i="1" dirty="0" err="1"/>
              <a:t>Suds</a:t>
            </a:r>
            <a:r>
              <a:rPr lang="fr-FR" b="0" i="1" dirty="0"/>
              <a:t> qui ne citent et ne lisent que des auteurs venus du Nord et les imposent à leurs étudiants et les bibliothèques de nos universités qui font tout pour s’abonner aux revues savantes occidentales alors qu’elles ne traitent pas de nos problèmes. (Mboa Nkoudou, </a:t>
            </a:r>
            <a:r>
              <a:rPr lang="fr-FR" b="0" i="1" dirty="0">
                <a:hlinkClick r:id="rId2"/>
              </a:rPr>
              <a:t>2016</a:t>
            </a:r>
            <a:r>
              <a:rPr lang="fr-FR" b="0" i="1" dirty="0" smtClean="0"/>
              <a:t>) »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101771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041341" cy="707894"/>
          </a:xfrm>
        </p:spPr>
        <p:txBody>
          <a:bodyPr>
            <a:normAutofit/>
          </a:bodyPr>
          <a:lstStyle/>
          <a:p>
            <a:r>
              <a:rPr lang="fr-FR" sz="2400" dirty="0" err="1" smtClean="0"/>
              <a:t>Consequences</a:t>
            </a:r>
            <a:r>
              <a:rPr lang="fr-FR" sz="2400" dirty="0" smtClean="0"/>
              <a:t> of the western domination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160930"/>
            <a:ext cx="7620000" cy="4373563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fr-FR" dirty="0" smtClean="0"/>
              <a:t>OA Challenges are not ours, but for </a:t>
            </a:r>
            <a:r>
              <a:rPr lang="fr-FR" dirty="0" err="1" smtClean="0"/>
              <a:t>those</a:t>
            </a:r>
            <a:r>
              <a:rPr lang="fr-FR" dirty="0" smtClean="0"/>
              <a:t> of </a:t>
            </a:r>
            <a:r>
              <a:rPr lang="fr-FR" dirty="0" err="1" smtClean="0"/>
              <a:t>funders</a:t>
            </a:r>
            <a:r>
              <a:rPr lang="fr-FR" dirty="0" smtClean="0"/>
              <a:t> and </a:t>
            </a:r>
            <a:r>
              <a:rPr lang="fr-FR" dirty="0" err="1" smtClean="0"/>
              <a:t>particularly</a:t>
            </a:r>
            <a:r>
              <a:rPr lang="fr-FR" dirty="0" smtClean="0"/>
              <a:t>, </a:t>
            </a:r>
            <a:r>
              <a:rPr lang="fr-FR" dirty="0" err="1" smtClean="0"/>
              <a:t>aligned</a:t>
            </a:r>
            <a:r>
              <a:rPr lang="fr-FR" dirty="0" smtClean="0"/>
              <a:t> to Western organisations </a:t>
            </a:r>
            <a:r>
              <a:rPr lang="fr-FR" dirty="0" err="1" smtClean="0"/>
              <a:t>promoting</a:t>
            </a:r>
            <a:r>
              <a:rPr lang="fr-FR" dirty="0" smtClean="0"/>
              <a:t> OA </a:t>
            </a:r>
          </a:p>
          <a:p>
            <a:pPr marL="342900" indent="-342900">
              <a:buFontTx/>
              <a:buChar char="-"/>
            </a:pPr>
            <a:endParaRPr lang="fr-FR" b="0" dirty="0"/>
          </a:p>
          <a:p>
            <a:pPr algn="just"/>
            <a:r>
              <a:rPr lang="fr-FR" b="0" dirty="0" smtClean="0"/>
              <a:t>« la </a:t>
            </a:r>
            <a:r>
              <a:rPr lang="fr-FR" b="0" dirty="0"/>
              <a:t>recherche scientifique postcoloniale reste fondamentalement extravertie : tournée vers l’extérieur, organisée pour répondre à une demande (théorique, scientifique, économique, etc.) qui vient du Centre du marché mondial. [Cette dépendance s’étend] aux équipements, à la documentation, aux paradigmes scientifiques produits au Centre</a:t>
            </a:r>
            <a:r>
              <a:rPr lang="fr-FR" b="0" dirty="0" smtClean="0"/>
              <a:t>. » </a:t>
            </a:r>
            <a:r>
              <a:rPr lang="nl-NL" b="0" dirty="0"/>
              <a:t>P. </a:t>
            </a:r>
            <a:r>
              <a:rPr lang="nl-NL" b="0" dirty="0" err="1"/>
              <a:t>Hountondji</a:t>
            </a:r>
            <a:r>
              <a:rPr lang="nl-NL" b="0" dirty="0"/>
              <a:t> (2001, p. 4</a:t>
            </a:r>
            <a:r>
              <a:rPr lang="nl-NL" b="0" dirty="0" smtClean="0"/>
              <a:t>)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1368631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par défaut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9180</TotalTime>
  <Words>484</Words>
  <Application>Microsoft Macintosh PowerPoint</Application>
  <PresentationFormat>Présentation à l'écran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Calibri</vt:lpstr>
      <vt:lpstr>Mangal</vt:lpstr>
      <vt:lpstr>Verdana</vt:lpstr>
      <vt:lpstr>Arial</vt:lpstr>
      <vt:lpstr>Thème par défaut</vt:lpstr>
      <vt:lpstr>Présentation PowerPoint</vt:lpstr>
      <vt:lpstr>Projet sOHA</vt:lpstr>
      <vt:lpstr>Where the academic knowledge is coming from?</vt:lpstr>
      <vt:lpstr>the world-system Of academic knowledge</vt:lpstr>
      <vt:lpstr>Invisibility of african research in the world-system? </vt:lpstr>
      <vt:lpstr>Open access as a vehicle of domination </vt:lpstr>
      <vt:lpstr>Consequences of the western domination </vt:lpstr>
      <vt:lpstr>Consequences of the western domination </vt:lpstr>
      <vt:lpstr>Consequences of the western domination </vt:lpstr>
      <vt:lpstr>Conclusion: 2 points for the international community</vt:lpstr>
      <vt:lpstr>BibliographY 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Patrimoine scientifique et les autres savoirs – 2e  partie</dc:title>
  <dc:creator>Florence Piron</dc:creator>
  <cp:lastModifiedBy>Thomas Hervé Mboa Nkoudou</cp:lastModifiedBy>
  <cp:revision>266</cp:revision>
  <cp:lastPrinted>2017-11-11T15:18:46Z</cp:lastPrinted>
  <dcterms:created xsi:type="dcterms:W3CDTF">2015-03-24T02:16:09Z</dcterms:created>
  <dcterms:modified xsi:type="dcterms:W3CDTF">2017-11-13T09:02:15Z</dcterms:modified>
</cp:coreProperties>
</file>