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266" r:id="rId3"/>
    <p:sldId id="267" r:id="rId4"/>
    <p:sldId id="268" r:id="rId5"/>
    <p:sldId id="270" r:id="rId6"/>
    <p:sldId id="271" r:id="rId7"/>
    <p:sldId id="272" r:id="rId8"/>
    <p:sldId id="281" r:id="rId9"/>
    <p:sldId id="258" r:id="rId10"/>
    <p:sldId id="263" r:id="rId11"/>
    <p:sldId id="273" r:id="rId12"/>
    <p:sldId id="274" r:id="rId13"/>
    <p:sldId id="275" r:id="rId14"/>
    <p:sldId id="276" r:id="rId15"/>
    <p:sldId id="283" r:id="rId16"/>
    <p:sldId id="282" r:id="rId17"/>
    <p:sldId id="279" r:id="rId18"/>
    <p:sldId id="280" r:id="rId19"/>
    <p:sldId id="284" r:id="rId20"/>
    <p:sldId id="285" r:id="rId21"/>
    <p:sldId id="286" r:id="rId22"/>
    <p:sldId id="287" r:id="rId23"/>
    <p:sldId id="288" r:id="rId24"/>
    <p:sldId id="28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man Vazquez Perez" initials="GVP" lastIdx="1" clrIdx="0">
    <p:extLst>
      <p:ext uri="{19B8F6BF-5375-455C-9EA6-DF929625EA0E}">
        <p15:presenceInfo xmlns:p15="http://schemas.microsoft.com/office/powerpoint/2012/main" userId="3ba8f64f4591ca3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1" autoAdjust="0"/>
    <p:restoredTop sz="70718" autoAdjust="0"/>
  </p:normalViewPr>
  <p:slideViewPr>
    <p:cSldViewPr snapToGrid="0" showGuides="1">
      <p:cViewPr varScale="1">
        <p:scale>
          <a:sx n="51" d="100"/>
          <a:sy n="51" d="100"/>
        </p:scale>
        <p:origin x="154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3751A4-5FA0-4F99-837A-10834E665C6E}" type="datetimeFigureOut">
              <a:rPr lang="en-US" smtClean="0"/>
              <a:t>8/7/2018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F20D6-B88D-422B-8470-7D6A1C4BA840}" type="slidenum">
              <a:rPr lang="en-US" smtClean="0"/>
              <a:t>‹#›</a:t>
            </a:fld>
            <a:endParaRPr lang="en-US"/>
          </a:p>
        </p:txBody>
      </p:sp>
    </p:spTree>
    <p:extLst>
      <p:ext uri="{BB962C8B-B14F-4D97-AF65-F5344CB8AC3E}">
        <p14:creationId xmlns:p14="http://schemas.microsoft.com/office/powerpoint/2010/main" val="451891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Name, University, degree, Internship, Advisor, Project</a:t>
            </a:r>
          </a:p>
        </p:txBody>
      </p:sp>
      <p:sp>
        <p:nvSpPr>
          <p:cNvPr id="4" name="Slide Number Placeholder 3"/>
          <p:cNvSpPr>
            <a:spLocks noGrp="1"/>
          </p:cNvSpPr>
          <p:nvPr>
            <p:ph type="sldNum" sz="quarter" idx="10"/>
          </p:nvPr>
        </p:nvSpPr>
        <p:spPr/>
        <p:txBody>
          <a:bodyPr/>
          <a:lstStyle/>
          <a:p>
            <a:fld id="{C51F20D6-B88D-422B-8470-7D6A1C4BA840}" type="slidenum">
              <a:rPr lang="en-US" smtClean="0"/>
              <a:t>1</a:t>
            </a:fld>
            <a:endParaRPr lang="en-US"/>
          </a:p>
        </p:txBody>
      </p:sp>
    </p:spTree>
    <p:extLst>
      <p:ext uri="{BB962C8B-B14F-4D97-AF65-F5344CB8AC3E}">
        <p14:creationId xmlns:p14="http://schemas.microsoft.com/office/powerpoint/2010/main" val="1399528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spcAft>
                <a:spcPts val="2400"/>
              </a:spcAft>
            </a:pPr>
            <a:r>
              <a:rPr lang="en-US" dirty="0"/>
              <a:t>This model, introduced in </a:t>
            </a:r>
            <a:r>
              <a:rPr lang="en-US"/>
              <a:t>smith’s paper, </a:t>
            </a:r>
            <a:r>
              <a:rPr lang="en-US" dirty="0"/>
              <a:t>used simple analytic formulae to get the cross sections into each shell (cross sections).</a:t>
            </a:r>
          </a:p>
          <a:p>
            <a:pPr fontAlgn="base">
              <a:spcAft>
                <a:spcPts val="2400"/>
              </a:spcAft>
            </a:pPr>
            <a:endParaRPr lang="en-US" dirty="0"/>
          </a:p>
          <a:p>
            <a:pPr fontAlgn="base">
              <a:spcAft>
                <a:spcPts val="2400"/>
              </a:spcAft>
            </a:pPr>
            <a:r>
              <a:rPr lang="en-US" dirty="0"/>
              <a:t>For the principal quantum number (n), they assumed that the electron always gets captured in the into the peak n’ shell (</a:t>
            </a:r>
            <a:r>
              <a:rPr lang="en-US" dirty="0" err="1"/>
              <a:t>Janev</a:t>
            </a:r>
            <a:r>
              <a:rPr lang="en-US" dirty="0"/>
              <a:t> &amp; Winter, 1985).</a:t>
            </a:r>
          </a:p>
          <a:p>
            <a:pPr fontAlgn="base">
              <a:spcAft>
                <a:spcPts val="2400"/>
              </a:spcAft>
            </a:pPr>
            <a:endParaRPr lang="en-US" dirty="0"/>
          </a:p>
          <a:p>
            <a:pPr fontAlgn="base">
              <a:spcAft>
                <a:spcPts val="2400"/>
              </a:spcAft>
            </a:pPr>
            <a:r>
              <a:rPr lang="en-US" dirty="0"/>
              <a:t>For the angular momentum (l) they used four distributions: Even, Statistical, Landau-Zener and Separable (</a:t>
            </a:r>
            <a:r>
              <a:rPr lang="en-US" dirty="0" err="1"/>
              <a:t>Janev</a:t>
            </a:r>
            <a:r>
              <a:rPr lang="en-US" dirty="0"/>
              <a:t>    &amp; Winter, 1985).</a:t>
            </a:r>
          </a:p>
          <a:p>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10</a:t>
            </a:fld>
            <a:endParaRPr lang="en-US"/>
          </a:p>
        </p:txBody>
      </p:sp>
    </p:spTree>
    <p:extLst>
      <p:ext uri="{BB962C8B-B14F-4D97-AF65-F5344CB8AC3E}">
        <p14:creationId xmlns:p14="http://schemas.microsoft.com/office/powerpoint/2010/main" val="3375337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The ACX model was then, used to model the soft X-ray background charge exchange components, which are due to the slow and the fast </a:t>
            </a:r>
            <a:r>
              <a:rPr lang="en-US" sz="1200" b="0" i="0" u="none" strike="noStrike" kern="1200" dirty="0" err="1">
                <a:solidFill>
                  <a:schemeClr val="tx1"/>
                </a:solidFill>
                <a:effectLst/>
                <a:latin typeface="+mn-lt"/>
                <a:ea typeface="+mn-ea"/>
                <a:cs typeface="+mn-cs"/>
              </a:rPr>
              <a:t>solarwinds</a:t>
            </a:r>
            <a:r>
              <a:rPr lang="en-US" sz="1200" b="0" i="0" u="none" strike="noStrike" kern="1200" dirty="0">
                <a:solidFill>
                  <a:schemeClr val="tx1"/>
                </a:solidFill>
                <a:effectLst/>
                <a:latin typeface="+mn-lt"/>
                <a:ea typeface="+mn-ea"/>
                <a:cs typeface="+mn-cs"/>
              </a:rPr>
              <a:t>. They combined these with a third component, corresponding to the Local Cavity, to make a good fit for the high-resolution X-ray data collected by the DXS telescope. (PICTURE)</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11</a:t>
            </a:fld>
            <a:endParaRPr lang="en-US"/>
          </a:p>
        </p:txBody>
      </p:sp>
    </p:spTree>
    <p:extLst>
      <p:ext uri="{BB962C8B-B14F-4D97-AF65-F5344CB8AC3E}">
        <p14:creationId xmlns:p14="http://schemas.microsoft.com/office/powerpoint/2010/main" val="3029986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Now, as I said, they implemented the model with simple analytical formulae fort the quantum numbers… (NEXT SLIDE)</a:t>
            </a:r>
            <a:endParaRPr lang="en-US" dirty="0">
              <a:effectLst/>
            </a:endParaRPr>
          </a:p>
        </p:txBody>
      </p:sp>
      <p:sp>
        <p:nvSpPr>
          <p:cNvPr id="4" name="Slide Number Placeholder 3"/>
          <p:cNvSpPr>
            <a:spLocks noGrp="1"/>
          </p:cNvSpPr>
          <p:nvPr>
            <p:ph type="sldNum" sz="quarter" idx="10"/>
          </p:nvPr>
        </p:nvSpPr>
        <p:spPr/>
        <p:txBody>
          <a:bodyPr/>
          <a:lstStyle/>
          <a:p>
            <a:fld id="{C51F20D6-B88D-422B-8470-7D6A1C4BA840}" type="slidenum">
              <a:rPr lang="en-US" smtClean="0"/>
              <a:t>12</a:t>
            </a:fld>
            <a:endParaRPr lang="en-US"/>
          </a:p>
        </p:txBody>
      </p:sp>
    </p:spTree>
    <p:extLst>
      <p:ext uri="{BB962C8B-B14F-4D97-AF65-F5344CB8AC3E}">
        <p14:creationId xmlns:p14="http://schemas.microsoft.com/office/powerpoint/2010/main" val="850887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But now the model include more accurate (and velocity-dependent) calculations for this numbers and  are provided by the Kronos project . My job was to reanalyze this model and compare it to the old one. For this, I used </a:t>
            </a:r>
            <a:r>
              <a:rPr lang="en-US" sz="1200" b="0" i="0" u="none" strike="noStrike" kern="1200" dirty="0" err="1">
                <a:solidFill>
                  <a:schemeClr val="tx1"/>
                </a:solidFill>
                <a:effectLst/>
                <a:latin typeface="+mn-lt"/>
                <a:ea typeface="+mn-ea"/>
                <a:cs typeface="+mn-cs"/>
              </a:rPr>
              <a:t>PyXspec</a:t>
            </a:r>
            <a:r>
              <a:rPr lang="en-US" sz="1200" b="0" i="0" u="none" strike="noStrike" kern="1200" dirty="0">
                <a:solidFill>
                  <a:schemeClr val="tx1"/>
                </a:solidFill>
                <a:effectLst/>
                <a:latin typeface="+mn-lt"/>
                <a:ea typeface="+mn-ea"/>
                <a:cs typeface="+mn-cs"/>
              </a:rPr>
              <a:t>, an X-ray spectral fitting package for Python, provided by NASA. </a:t>
            </a:r>
            <a:endParaRPr lang="en-US" dirty="0">
              <a:effectLst/>
            </a:endParaRPr>
          </a:p>
          <a:p>
            <a:br>
              <a:rPr lang="en-US" dirty="0"/>
            </a:br>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13</a:t>
            </a:fld>
            <a:endParaRPr lang="en-US"/>
          </a:p>
        </p:txBody>
      </p:sp>
    </p:spTree>
    <p:extLst>
      <p:ext uri="{BB962C8B-B14F-4D97-AF65-F5344CB8AC3E}">
        <p14:creationId xmlns:p14="http://schemas.microsoft.com/office/powerpoint/2010/main" val="4224634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So, first I made an approximate recreation of the old Fit in Smith’s paper, using the old ACX model with the temperatures and elemental abundances suggested for each model component.  My Fit resulted in the red graph above, with its three corresponding components. </a:t>
            </a:r>
            <a:endParaRPr lang="en-US" dirty="0">
              <a:effectLst/>
            </a:endParaRPr>
          </a:p>
        </p:txBody>
      </p:sp>
      <p:sp>
        <p:nvSpPr>
          <p:cNvPr id="4" name="Slide Number Placeholder 3"/>
          <p:cNvSpPr>
            <a:spLocks noGrp="1"/>
          </p:cNvSpPr>
          <p:nvPr>
            <p:ph type="sldNum" sz="quarter" idx="10"/>
          </p:nvPr>
        </p:nvSpPr>
        <p:spPr/>
        <p:txBody>
          <a:bodyPr/>
          <a:lstStyle/>
          <a:p>
            <a:fld id="{C51F20D6-B88D-422B-8470-7D6A1C4BA840}" type="slidenum">
              <a:rPr lang="en-US" smtClean="0"/>
              <a:t>14</a:t>
            </a:fld>
            <a:endParaRPr lang="en-US"/>
          </a:p>
        </p:txBody>
      </p:sp>
    </p:spTree>
    <p:extLst>
      <p:ext uri="{BB962C8B-B14F-4D97-AF65-F5344CB8AC3E}">
        <p14:creationId xmlns:p14="http://schemas.microsoft.com/office/powerpoint/2010/main" val="39042280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And here you can see a direct comparison between Smith’s fit and my approximate fit.  As you can notice, there is a lack of some strong Oxygen, Silicon, Sulfur and Magnesium lines in my fit.  (point this out)</a:t>
            </a:r>
            <a:endParaRPr lang="en-US" dirty="0">
              <a:effectLst/>
            </a:endParaRPr>
          </a:p>
          <a:p>
            <a:pPr rtl="0"/>
            <a:r>
              <a:rPr lang="en-US" sz="1200" b="0" i="0" u="none" strike="noStrike" kern="1200" dirty="0">
                <a:solidFill>
                  <a:schemeClr val="tx1"/>
                </a:solidFill>
                <a:effectLst/>
                <a:latin typeface="+mn-lt"/>
                <a:ea typeface="+mn-ea"/>
                <a:cs typeface="+mn-cs"/>
              </a:rPr>
              <a:t>This is because, Smith’s fit used a Total angular momentum in the formulae, but then they corrected the model to use the individual angular momentum, which is the one I used for my fit.</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15</a:t>
            </a:fld>
            <a:endParaRPr lang="en-US"/>
          </a:p>
        </p:txBody>
      </p:sp>
    </p:spTree>
    <p:extLst>
      <p:ext uri="{BB962C8B-B14F-4D97-AF65-F5344CB8AC3E}">
        <p14:creationId xmlns:p14="http://schemas.microsoft.com/office/powerpoint/2010/main" val="723078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Now, my new fit resulted in this when using the new ACX model and the same parameters as before with a new collisional energy parameter, provided by the velocity-dependent cross section data.. </a:t>
            </a:r>
          </a:p>
          <a:p>
            <a:pPr rtl="0"/>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Using statistical tests in </a:t>
            </a:r>
            <a:r>
              <a:rPr lang="en-US" sz="1200" b="0" i="0" u="none" strike="noStrike" kern="1200" dirty="0" err="1">
                <a:solidFill>
                  <a:schemeClr val="tx1"/>
                </a:solidFill>
                <a:effectLst/>
                <a:latin typeface="+mn-lt"/>
                <a:ea typeface="+mn-ea"/>
                <a:cs typeface="+mn-cs"/>
              </a:rPr>
              <a:t>PyXspec</a:t>
            </a:r>
            <a:r>
              <a:rPr lang="en-US" sz="1200" b="0" i="0" u="none" strike="noStrike" kern="1200" dirty="0">
                <a:solidFill>
                  <a:schemeClr val="tx1"/>
                </a:solidFill>
                <a:effectLst/>
                <a:latin typeface="+mn-lt"/>
                <a:ea typeface="+mn-ea"/>
                <a:cs typeface="+mn-cs"/>
              </a:rPr>
              <a:t>, it showed that I got a slightly better fit with a reduced [</a:t>
            </a:r>
            <a:r>
              <a:rPr lang="en-US" sz="1200" b="0" i="0" u="none" strike="noStrike" kern="1200" dirty="0" err="1">
                <a:solidFill>
                  <a:schemeClr val="tx1"/>
                </a:solidFill>
                <a:effectLst/>
                <a:latin typeface="+mn-lt"/>
                <a:ea typeface="+mn-ea"/>
                <a:cs typeface="+mn-cs"/>
              </a:rPr>
              <a:t>ki</a:t>
            </a:r>
            <a:r>
              <a:rPr lang="en-US" sz="1200" b="0" i="0" u="none" strike="noStrike" kern="1200" dirty="0">
                <a:solidFill>
                  <a:schemeClr val="tx1"/>
                </a:solidFill>
                <a:effectLst/>
                <a:latin typeface="+mn-lt"/>
                <a:ea typeface="+mn-ea"/>
                <a:cs typeface="+mn-cs"/>
              </a:rPr>
              <a:t>] Chi-squared of ~3.7, in contrast with the ~3.8 from the old fit.</a:t>
            </a:r>
            <a:endParaRPr lang="en-US" dirty="0">
              <a:effectLst/>
            </a:endParaRPr>
          </a:p>
        </p:txBody>
      </p:sp>
      <p:sp>
        <p:nvSpPr>
          <p:cNvPr id="4" name="Slide Number Placeholder 3"/>
          <p:cNvSpPr>
            <a:spLocks noGrp="1"/>
          </p:cNvSpPr>
          <p:nvPr>
            <p:ph type="sldNum" sz="quarter" idx="10"/>
          </p:nvPr>
        </p:nvSpPr>
        <p:spPr/>
        <p:txBody>
          <a:bodyPr/>
          <a:lstStyle/>
          <a:p>
            <a:fld id="{C51F20D6-B88D-422B-8470-7D6A1C4BA840}" type="slidenum">
              <a:rPr lang="en-US" smtClean="0"/>
              <a:t>16</a:t>
            </a:fld>
            <a:endParaRPr lang="en-US"/>
          </a:p>
        </p:txBody>
      </p:sp>
    </p:spTree>
    <p:extLst>
      <p:ext uri="{BB962C8B-B14F-4D97-AF65-F5344CB8AC3E}">
        <p14:creationId xmlns:p14="http://schemas.microsoft.com/office/powerpoint/2010/main" val="9834637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When compared together, the spectra show notable consistency in most regions. However, there are two significant differences between both fits, around  ~67.5 and ~76 Angstroms. </a:t>
            </a:r>
          </a:p>
          <a:p>
            <a:pPr rtl="0"/>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These two bumps correspond to Oxygen lines from the slow SolarWinds’ component, caused by the new data from the Kronos project. As I said before, the emission from CX depends also on the way the electrons get captured and how decay into the lower level. This data corrected those predictions and so it changes the spectra.</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17</a:t>
            </a:fld>
            <a:endParaRPr lang="en-US"/>
          </a:p>
        </p:txBody>
      </p:sp>
    </p:spTree>
    <p:extLst>
      <p:ext uri="{BB962C8B-B14F-4D97-AF65-F5344CB8AC3E}">
        <p14:creationId xmlns:p14="http://schemas.microsoft.com/office/powerpoint/2010/main" val="3846170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Now, To improve this new fit, I freed the elemental abundances and the temperatures for the three components, in addition to the collisional energy for the solar wind components. I let them change slightly from those used in Smith’s fit. </a:t>
            </a:r>
          </a:p>
          <a:p>
            <a:pPr rtl="0"/>
            <a:endParaRPr lang="en-US" sz="1200" b="0" i="0" u="none" strike="noStrike" kern="1200" dirty="0">
              <a:solidFill>
                <a:schemeClr val="tx1"/>
              </a:solidFill>
              <a:effectLst/>
              <a:latin typeface="+mn-lt"/>
              <a:ea typeface="+mn-ea"/>
              <a:cs typeface="+mn-cs"/>
            </a:endParaRPr>
          </a:p>
          <a:p>
            <a:pPr rtl="0"/>
            <a:r>
              <a:rPr lang="en-US" sz="1200" b="0" i="0" u="none" strike="noStrike" kern="1200" dirty="0">
                <a:solidFill>
                  <a:schemeClr val="tx1"/>
                </a:solidFill>
                <a:effectLst/>
                <a:latin typeface="+mn-lt"/>
                <a:ea typeface="+mn-ea"/>
                <a:cs typeface="+mn-cs"/>
              </a:rPr>
              <a:t>As an example of how slight the changes were, we have these two (of three) parameter tables comparing the changes in two of the components.</a:t>
            </a:r>
            <a:endParaRPr lang="en-US" dirty="0">
              <a:effectLst/>
            </a:endParaRPr>
          </a:p>
          <a:p>
            <a:pPr rtl="0"/>
            <a:endParaRPr lang="en-US" sz="1200" b="0" i="0" u="none" strike="noStrike" kern="1200" dirty="0">
              <a:solidFill>
                <a:schemeClr val="tx1"/>
              </a:solidFill>
              <a:effectLst/>
              <a:latin typeface="+mn-lt"/>
              <a:ea typeface="+mn-ea"/>
              <a:cs typeface="+mn-cs"/>
            </a:endParaRPr>
          </a:p>
          <a:p>
            <a:br>
              <a:rPr lang="en-US" dirty="0"/>
            </a:br>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18</a:t>
            </a:fld>
            <a:endParaRPr lang="en-US"/>
          </a:p>
        </p:txBody>
      </p:sp>
    </p:spTree>
    <p:extLst>
      <p:ext uri="{BB962C8B-B14F-4D97-AF65-F5344CB8AC3E}">
        <p14:creationId xmlns:p14="http://schemas.microsoft.com/office/powerpoint/2010/main" val="25066168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After many tries, I found a good fit (picture above). Overall, the new parameters for this fit require a slight decrease in the temperatures for the charge exchange components, a slight temperature increase in the thermal component and little variation in elemental abundances for all of them.</a:t>
            </a:r>
            <a:endParaRPr lang="en-US" dirty="0">
              <a:effectLst/>
            </a:endParaRPr>
          </a:p>
          <a:p>
            <a:pPr rtl="0"/>
            <a:br>
              <a:rPr lang="en-US" dirty="0"/>
            </a:br>
            <a:r>
              <a:rPr lang="en-US" sz="1200" b="0" i="0" u="none" strike="noStrike" kern="1200" dirty="0">
                <a:solidFill>
                  <a:schemeClr val="tx1"/>
                </a:solidFill>
                <a:effectLst/>
                <a:latin typeface="+mn-lt"/>
                <a:ea typeface="+mn-ea"/>
                <a:cs typeface="+mn-cs"/>
              </a:rPr>
              <a:t> This improvement resulted in a statistical reduced [kai] chi-squared of approximately 1.9 in contrast with the original parameters, which had a value of approximately 3.7</a:t>
            </a:r>
            <a:endParaRPr lang="en-US" dirty="0">
              <a:effectLst/>
            </a:endParaRPr>
          </a:p>
        </p:txBody>
      </p:sp>
      <p:sp>
        <p:nvSpPr>
          <p:cNvPr id="4" name="Slide Number Placeholder 3"/>
          <p:cNvSpPr>
            <a:spLocks noGrp="1"/>
          </p:cNvSpPr>
          <p:nvPr>
            <p:ph type="sldNum" sz="quarter" idx="10"/>
          </p:nvPr>
        </p:nvSpPr>
        <p:spPr/>
        <p:txBody>
          <a:bodyPr/>
          <a:lstStyle/>
          <a:p>
            <a:fld id="{C51F20D6-B88D-422B-8470-7D6A1C4BA840}" type="slidenum">
              <a:rPr lang="en-US" smtClean="0"/>
              <a:t>19</a:t>
            </a:fld>
            <a:endParaRPr lang="en-US"/>
          </a:p>
        </p:txBody>
      </p:sp>
    </p:spTree>
    <p:extLst>
      <p:ext uri="{BB962C8B-B14F-4D97-AF65-F5344CB8AC3E}">
        <p14:creationId xmlns:p14="http://schemas.microsoft.com/office/powerpoint/2010/main" val="1500060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I start talking about my work, let me tell you a little story about what is this soft X-ray background</a:t>
            </a:r>
          </a:p>
        </p:txBody>
      </p:sp>
      <p:sp>
        <p:nvSpPr>
          <p:cNvPr id="4" name="Slide Number Placeholder 3"/>
          <p:cNvSpPr>
            <a:spLocks noGrp="1"/>
          </p:cNvSpPr>
          <p:nvPr>
            <p:ph type="sldNum" sz="quarter" idx="10"/>
          </p:nvPr>
        </p:nvSpPr>
        <p:spPr/>
        <p:txBody>
          <a:bodyPr/>
          <a:lstStyle/>
          <a:p>
            <a:fld id="{C51F20D6-B88D-422B-8470-7D6A1C4BA840}" type="slidenum">
              <a:rPr lang="en-US" smtClean="0"/>
              <a:t>2</a:t>
            </a:fld>
            <a:endParaRPr lang="en-US"/>
          </a:p>
        </p:txBody>
      </p:sp>
    </p:spTree>
    <p:extLst>
      <p:ext uri="{BB962C8B-B14F-4D97-AF65-F5344CB8AC3E}">
        <p14:creationId xmlns:p14="http://schemas.microsoft.com/office/powerpoint/2010/main" val="453103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Now to conclude on what we know:   </a:t>
            </a:r>
          </a:p>
          <a:p>
            <a:pPr rtl="0"/>
            <a:endParaRPr lang="en-US" sz="1200" b="0" i="0" u="none" strike="noStrike" kern="1200" dirty="0">
              <a:solidFill>
                <a:schemeClr val="tx1"/>
              </a:solidFill>
              <a:effectLst/>
              <a:latin typeface="+mn-lt"/>
              <a:ea typeface="+mn-ea"/>
              <a:cs typeface="+mn-cs"/>
            </a:endParaRPr>
          </a:p>
          <a:p>
            <a:pPr fontAlgn="base">
              <a:spcAft>
                <a:spcPts val="1200"/>
              </a:spcAft>
            </a:pPr>
            <a:r>
              <a:rPr lang="en-US" dirty="0"/>
              <a:t>(LOOK AT THE POINTS)</a:t>
            </a:r>
            <a:endParaRPr lang="en-US" sz="1200" b="0" i="0" u="none" strike="noStrike" kern="1200" dirty="0">
              <a:solidFill>
                <a:schemeClr val="tx1"/>
              </a:solidFill>
              <a:effectLst/>
              <a:latin typeface="+mn-lt"/>
              <a:ea typeface="+mn-ea"/>
              <a:cs typeface="+mn-cs"/>
            </a:endParaRPr>
          </a:p>
          <a:p>
            <a:pPr rtl="0"/>
            <a:br>
              <a:rPr lang="en-US" dirty="0"/>
            </a:br>
            <a:r>
              <a:rPr lang="en-US" dirty="0"/>
              <a:t>Overall, </a:t>
            </a:r>
            <a:r>
              <a:rPr lang="en-US" sz="1200" b="0" i="0" u="none" strike="noStrike" kern="1200" dirty="0">
                <a:solidFill>
                  <a:schemeClr val="tx1"/>
                </a:solidFill>
                <a:effectLst/>
                <a:latin typeface="+mn-lt"/>
                <a:ea typeface="+mn-ea"/>
                <a:cs typeface="+mn-cs"/>
              </a:rPr>
              <a:t>This model could still need more development and to be implemented in other X-ray data, but  In the long run, it can help the astrophysics community to understand more about the origin of the Soft X-ray background and to improve the x-ray observations in this low energy range.</a:t>
            </a:r>
            <a:endParaRPr lang="en-US" dirty="0">
              <a:effectLst/>
            </a:endParaRPr>
          </a:p>
        </p:txBody>
      </p:sp>
      <p:sp>
        <p:nvSpPr>
          <p:cNvPr id="4" name="Slide Number Placeholder 3"/>
          <p:cNvSpPr>
            <a:spLocks noGrp="1"/>
          </p:cNvSpPr>
          <p:nvPr>
            <p:ph type="sldNum" sz="quarter" idx="10"/>
          </p:nvPr>
        </p:nvSpPr>
        <p:spPr/>
        <p:txBody>
          <a:bodyPr/>
          <a:lstStyle/>
          <a:p>
            <a:fld id="{C51F20D6-B88D-422B-8470-7D6A1C4BA840}" type="slidenum">
              <a:rPr lang="en-US" smtClean="0"/>
              <a:t>20</a:t>
            </a:fld>
            <a:endParaRPr lang="en-US"/>
          </a:p>
        </p:txBody>
      </p:sp>
    </p:spTree>
    <p:extLst>
      <p:ext uri="{BB962C8B-B14F-4D97-AF65-F5344CB8AC3E}">
        <p14:creationId xmlns:p14="http://schemas.microsoft.com/office/powerpoint/2010/main" val="7491137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22</a:t>
            </a:fld>
            <a:endParaRPr lang="en-US"/>
          </a:p>
        </p:txBody>
      </p:sp>
    </p:spTree>
    <p:extLst>
      <p:ext uri="{BB962C8B-B14F-4D97-AF65-F5344CB8AC3E}">
        <p14:creationId xmlns:p14="http://schemas.microsoft.com/office/powerpoint/2010/main" val="26481801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24</a:t>
            </a:fld>
            <a:endParaRPr lang="en-US"/>
          </a:p>
        </p:txBody>
      </p:sp>
    </p:spTree>
    <p:extLst>
      <p:ext uri="{BB962C8B-B14F-4D97-AF65-F5344CB8AC3E}">
        <p14:creationId xmlns:p14="http://schemas.microsoft.com/office/powerpoint/2010/main" val="3211717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It started in the 1960’s when the first cosmic soft x-ray observations were made (of about 2 to 6 keV) using a Geiger counter mounted on a sounding rocket. (</a:t>
            </a:r>
            <a:r>
              <a:rPr lang="en-US" sz="1200" b="0" i="0" u="none" strike="noStrike" kern="1200" dirty="0" err="1">
                <a:solidFill>
                  <a:schemeClr val="tx1"/>
                </a:solidFill>
                <a:effectLst/>
                <a:latin typeface="+mn-lt"/>
                <a:ea typeface="+mn-ea"/>
                <a:cs typeface="+mn-cs"/>
              </a:rPr>
              <a:t>Giacconi</a:t>
            </a:r>
            <a:r>
              <a:rPr lang="en-US" sz="1200" b="0" i="0" u="none" strike="noStrike" kern="1200" dirty="0">
                <a:solidFill>
                  <a:schemeClr val="tx1"/>
                </a:solidFill>
                <a:effectLst/>
                <a:latin typeface="+mn-lt"/>
                <a:ea typeface="+mn-ea"/>
                <a:cs typeface="+mn-cs"/>
              </a:rPr>
              <a:t> et al., 1962). After this discovery, a few missions were deployed to map different areas of the sky, resolving some portions of this wavelength and leading to a conclusion that most of the X-ray detected must come from extragalactic sources.</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3</a:t>
            </a:fld>
            <a:endParaRPr lang="en-US"/>
          </a:p>
        </p:txBody>
      </p:sp>
    </p:spTree>
    <p:extLst>
      <p:ext uri="{BB962C8B-B14F-4D97-AF65-F5344CB8AC3E}">
        <p14:creationId xmlns:p14="http://schemas.microsoft.com/office/powerpoint/2010/main" val="2154823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Then in the late 60s, early 70s, Lower than 2 keV X-rays were observed in space, but the origin was actually attributed to an interstellar gas with temperatures of approximately 10^6 Kelvin. (Williamson e al., 1974). The plasma was said to be filling the Local Cavity, which is a bubble-like structure in the interstellar medium, surrounding the solar system with approximately 100 parsec of radius. </a:t>
            </a:r>
            <a:endParaRPr lang="en-US" dirty="0">
              <a:effectLst/>
            </a:endParaRPr>
          </a:p>
        </p:txBody>
      </p:sp>
      <p:sp>
        <p:nvSpPr>
          <p:cNvPr id="4" name="Slide Number Placeholder 3"/>
          <p:cNvSpPr>
            <a:spLocks noGrp="1"/>
          </p:cNvSpPr>
          <p:nvPr>
            <p:ph type="sldNum" sz="quarter" idx="10"/>
          </p:nvPr>
        </p:nvSpPr>
        <p:spPr/>
        <p:txBody>
          <a:bodyPr/>
          <a:lstStyle/>
          <a:p>
            <a:fld id="{C51F20D6-B88D-422B-8470-7D6A1C4BA840}" type="slidenum">
              <a:rPr lang="en-US" smtClean="0"/>
              <a:t>4</a:t>
            </a:fld>
            <a:endParaRPr lang="en-US"/>
          </a:p>
        </p:txBody>
      </p:sp>
    </p:spTree>
    <p:extLst>
      <p:ext uri="{BB962C8B-B14F-4D97-AF65-F5344CB8AC3E}">
        <p14:creationId xmlns:p14="http://schemas.microsoft.com/office/powerpoint/2010/main" val="3254467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Then came the early 90’s, when the ROSAT X-ray telescope made one of first all-sky surveys in the soft X-ray range, specifically from 0.1 – 2.5 keV.</a:t>
            </a:r>
            <a:endParaRPr lang="en-US" dirty="0">
              <a:effectLst/>
            </a:endParaRPr>
          </a:p>
          <a:p>
            <a:pPr rtl="0"/>
            <a:br>
              <a:rPr lang="en-US" dirty="0"/>
            </a:br>
            <a:r>
              <a:rPr lang="en-US" sz="1200" b="0" i="0" u="none" strike="noStrike" kern="1200" dirty="0">
                <a:solidFill>
                  <a:schemeClr val="tx1"/>
                </a:solidFill>
                <a:effectLst/>
                <a:latin typeface="+mn-lt"/>
                <a:ea typeface="+mn-ea"/>
                <a:cs typeface="+mn-cs"/>
              </a:rPr>
              <a:t>Then, by 1996, the telescope observed X-ray emission coming from the Comet Hyakutake  (</a:t>
            </a:r>
            <a:r>
              <a:rPr lang="en-US" sz="1200" b="0" i="0" u="none" strike="noStrike" kern="1200" dirty="0" err="1">
                <a:solidFill>
                  <a:schemeClr val="tx1"/>
                </a:solidFill>
                <a:effectLst/>
                <a:latin typeface="+mn-lt"/>
                <a:ea typeface="+mn-ea"/>
                <a:cs typeface="+mn-cs"/>
              </a:rPr>
              <a:t>Jaiakutaki</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Lisse</a:t>
            </a:r>
            <a:r>
              <a:rPr lang="en-US" sz="1200" b="0" i="0" u="none" strike="noStrike" kern="1200" dirty="0">
                <a:solidFill>
                  <a:schemeClr val="tx1"/>
                </a:solidFill>
                <a:effectLst/>
                <a:latin typeface="+mn-lt"/>
                <a:ea typeface="+mn-ea"/>
                <a:cs typeface="+mn-cs"/>
              </a:rPr>
              <a:t> et al., 1996)</a:t>
            </a:r>
            <a:endParaRPr lang="en-US" dirty="0">
              <a:effectLst/>
            </a:endParaRPr>
          </a:p>
        </p:txBody>
      </p:sp>
      <p:sp>
        <p:nvSpPr>
          <p:cNvPr id="4" name="Slide Number Placeholder 3"/>
          <p:cNvSpPr>
            <a:spLocks noGrp="1"/>
          </p:cNvSpPr>
          <p:nvPr>
            <p:ph type="sldNum" sz="quarter" idx="10"/>
          </p:nvPr>
        </p:nvSpPr>
        <p:spPr/>
        <p:txBody>
          <a:bodyPr/>
          <a:lstStyle/>
          <a:p>
            <a:fld id="{C51F20D6-B88D-422B-8470-7D6A1C4BA840}" type="slidenum">
              <a:rPr lang="en-US" smtClean="0"/>
              <a:t>5</a:t>
            </a:fld>
            <a:endParaRPr lang="en-US"/>
          </a:p>
        </p:txBody>
      </p:sp>
    </p:spTree>
    <p:extLst>
      <p:ext uri="{BB962C8B-B14F-4D97-AF65-F5344CB8AC3E}">
        <p14:creationId xmlns:p14="http://schemas.microsoft.com/office/powerpoint/2010/main" val="2431420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A year later Cravens suggested that these X-rays were caused by charge exchange. (T.E. Cravens, 1997) </a:t>
            </a:r>
            <a:endParaRPr lang="en-US" dirty="0">
              <a:effectLst/>
            </a:endParaRPr>
          </a:p>
          <a:p>
            <a:pPr rtl="0"/>
            <a:r>
              <a:rPr lang="en-US" sz="1200" b="0" i="0" u="none" strike="noStrike" kern="1200" dirty="0">
                <a:solidFill>
                  <a:schemeClr val="tx1"/>
                </a:solidFill>
                <a:effectLst/>
                <a:latin typeface="+mn-lt"/>
                <a:ea typeface="+mn-ea"/>
                <a:cs typeface="+mn-cs"/>
              </a:rPr>
              <a:t>That is, when highly ionized ions (which is the red sphere) from the solar winds capture electrons from the neutral atoms  in the comet (say Hydrogen one). The electron is typically captured into a high quantum n shell, which then decays into a lower level, emitting X-rays in the process. </a:t>
            </a:r>
            <a:endParaRPr lang="en-US" dirty="0">
              <a:effectLst/>
            </a:endParaRPr>
          </a:p>
        </p:txBody>
      </p:sp>
      <p:sp>
        <p:nvSpPr>
          <p:cNvPr id="4" name="Slide Number Placeholder 3"/>
          <p:cNvSpPr>
            <a:spLocks noGrp="1"/>
          </p:cNvSpPr>
          <p:nvPr>
            <p:ph type="sldNum" sz="quarter" idx="10"/>
          </p:nvPr>
        </p:nvSpPr>
        <p:spPr/>
        <p:txBody>
          <a:bodyPr/>
          <a:lstStyle/>
          <a:p>
            <a:fld id="{C51F20D6-B88D-422B-8470-7D6A1C4BA840}" type="slidenum">
              <a:rPr lang="en-US" smtClean="0"/>
              <a:t>6</a:t>
            </a:fld>
            <a:endParaRPr lang="en-US"/>
          </a:p>
        </p:txBody>
      </p:sp>
    </p:spTree>
    <p:extLst>
      <p:ext uri="{BB962C8B-B14F-4D97-AF65-F5344CB8AC3E}">
        <p14:creationId xmlns:p14="http://schemas.microsoft.com/office/powerpoint/2010/main" val="1932331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Then in the 2000’s, Cravens proposed that approximately ~50% percent of the diffuse soft X-ray back ground could be explained by solar winds charge exchange with neutral atoms in the Heliosphere (T. E. Cravens 2000). </a:t>
            </a:r>
            <a:endParaRPr lang="en-US" dirty="0">
              <a:effectLst/>
            </a:endParaRPr>
          </a:p>
          <a:p>
            <a:pPr rtl="0"/>
            <a:br>
              <a:rPr lang="en-US" dirty="0"/>
            </a:br>
            <a:r>
              <a:rPr lang="en-US" sz="1200" b="0" i="0" u="none" strike="noStrike" kern="1200" dirty="0">
                <a:solidFill>
                  <a:schemeClr val="tx1"/>
                </a:solidFill>
                <a:effectLst/>
                <a:latin typeface="+mn-lt"/>
                <a:ea typeface="+mn-ea"/>
                <a:cs typeface="+mn-cs"/>
              </a:rPr>
              <a:t>So, models were created to explain this idea, but they lack some atomic data.</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7</a:t>
            </a:fld>
            <a:endParaRPr lang="en-US"/>
          </a:p>
        </p:txBody>
      </p:sp>
    </p:spTree>
    <p:extLst>
      <p:ext uri="{BB962C8B-B14F-4D97-AF65-F5344CB8AC3E}">
        <p14:creationId xmlns:p14="http://schemas.microsoft.com/office/powerpoint/2010/main" val="1624037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The thing is, the total Charge exchange emission depends on the composition, density and relative velocities of the solar wind ions and the neutral donors. These previous models implemented those dependencies. </a:t>
            </a:r>
            <a:endParaRPr lang="en-US" dirty="0">
              <a:effectLst/>
            </a:endParaRPr>
          </a:p>
          <a:p>
            <a:pPr rtl="0"/>
            <a:br>
              <a:rPr lang="en-US" dirty="0"/>
            </a:br>
            <a:r>
              <a:rPr lang="en-US" sz="1200" b="0" i="0" u="none" strike="noStrike" kern="1200" dirty="0">
                <a:solidFill>
                  <a:schemeClr val="tx1"/>
                </a:solidFill>
                <a:effectLst/>
                <a:latin typeface="+mn-lt"/>
                <a:ea typeface="+mn-ea"/>
                <a:cs typeface="+mn-cs"/>
              </a:rPr>
              <a:t>But, the emission also depends on the probability of the electron to get into each possible energy state (which is the cross section) and how that electron then decays into a lower level, producing X-rays (the radiative decay). These previous models considered the first dependencies, but did not include calculations for the cross sections nor the radiative decay. </a:t>
            </a:r>
            <a:endParaRPr lang="en-US" dirty="0">
              <a:effectLst/>
            </a:endParaRPr>
          </a:p>
          <a:p>
            <a:br>
              <a:rPr lang="en-US" dirty="0"/>
            </a:br>
            <a:endParaRPr lang="en-US" dirty="0"/>
          </a:p>
        </p:txBody>
      </p:sp>
      <p:sp>
        <p:nvSpPr>
          <p:cNvPr id="4" name="Slide Number Placeholder 3"/>
          <p:cNvSpPr>
            <a:spLocks noGrp="1"/>
          </p:cNvSpPr>
          <p:nvPr>
            <p:ph type="sldNum" sz="quarter" idx="10"/>
          </p:nvPr>
        </p:nvSpPr>
        <p:spPr/>
        <p:txBody>
          <a:bodyPr/>
          <a:lstStyle/>
          <a:p>
            <a:fld id="{C51F20D6-B88D-422B-8470-7D6A1C4BA840}" type="slidenum">
              <a:rPr lang="en-US" smtClean="0"/>
              <a:t>8</a:t>
            </a:fld>
            <a:endParaRPr lang="en-US"/>
          </a:p>
        </p:txBody>
      </p:sp>
    </p:spTree>
    <p:extLst>
      <p:ext uri="{BB962C8B-B14F-4D97-AF65-F5344CB8AC3E}">
        <p14:creationId xmlns:p14="http://schemas.microsoft.com/office/powerpoint/2010/main" val="3294348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where </a:t>
            </a:r>
            <a:r>
              <a:rPr lang="en-US" dirty="0" err="1"/>
              <a:t>AtomDB</a:t>
            </a:r>
            <a:r>
              <a:rPr lang="en-US" dirty="0"/>
              <a:t> Charge Exchange model comes in. </a:t>
            </a:r>
          </a:p>
        </p:txBody>
      </p:sp>
      <p:sp>
        <p:nvSpPr>
          <p:cNvPr id="4" name="Slide Number Placeholder 3"/>
          <p:cNvSpPr>
            <a:spLocks noGrp="1"/>
          </p:cNvSpPr>
          <p:nvPr>
            <p:ph type="sldNum" sz="quarter" idx="10"/>
          </p:nvPr>
        </p:nvSpPr>
        <p:spPr/>
        <p:txBody>
          <a:bodyPr/>
          <a:lstStyle/>
          <a:p>
            <a:fld id="{C51F20D6-B88D-422B-8470-7D6A1C4BA840}" type="slidenum">
              <a:rPr lang="en-US" smtClean="0"/>
              <a:t>9</a:t>
            </a:fld>
            <a:endParaRPr lang="en-US"/>
          </a:p>
        </p:txBody>
      </p:sp>
    </p:spTree>
    <p:extLst>
      <p:ext uri="{BB962C8B-B14F-4D97-AF65-F5344CB8AC3E}">
        <p14:creationId xmlns:p14="http://schemas.microsoft.com/office/powerpoint/2010/main" val="4286077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l">
              <a:defRPr sz="6000">
                <a:solidFill>
                  <a:schemeClr val="tx2"/>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a:solidFill>
                  <a:schemeClr val="accent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665E195-C89C-4871-8AE9-903FDB8B6D9D}" type="datetimeFigureOut">
              <a:rPr lang="en-US" smtClean="0"/>
              <a:t>8/7/2018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8326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8/7/2018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6317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8/7/2018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4623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8/7/2018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70246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p>
            <a:fld id="{4665E195-C89C-4871-8AE9-903FDB8B6D9D}" type="datetimeFigureOut">
              <a:rPr lang="en-US" smtClean="0"/>
              <a:t>8/7/2018</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23361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65E195-C89C-4871-8AE9-903FDB8B6D9D}" type="datetimeFigureOut">
              <a:rPr lang="en-US" smtClean="0"/>
              <a:t>8/7/2018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52187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65E195-C89C-4871-8AE9-903FDB8B6D9D}" type="datetimeFigureOut">
              <a:rPr lang="en-US" smtClean="0"/>
              <a:t>8/7/2018</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10092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65E195-C89C-4871-8AE9-903FDB8B6D9D}" type="datetimeFigureOut">
              <a:rPr lang="en-US" smtClean="0"/>
              <a:t>8/7/2018</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91840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5E195-C89C-4871-8AE9-903FDB8B6D9D}" type="datetimeFigureOut">
              <a:rPr lang="en-US" smtClean="0"/>
              <a:t>8/7/2018</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9762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8/7/2018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943659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8/7/2018</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52229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fld id="{4665E195-C89C-4871-8AE9-903FDB8B6D9D}" type="datetimeFigureOut">
              <a:rPr lang="en-US" smtClean="0"/>
              <a:pPr/>
              <a:t>8/7/2018</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062D6987-FB6D-4DB8-81B8-AD0F35E3BB5F}" type="slidenum">
              <a:rPr lang="en-US" smtClean="0"/>
              <a:pPr/>
              <a:t>‹#›</a:t>
            </a:fld>
            <a:endParaRPr lang="en-US"/>
          </a:p>
        </p:txBody>
      </p:sp>
    </p:spTree>
    <p:extLst>
      <p:ext uri="{BB962C8B-B14F-4D97-AF65-F5344CB8AC3E}">
        <p14:creationId xmlns:p14="http://schemas.microsoft.com/office/powerpoint/2010/main" val="981562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6105" y="1559339"/>
            <a:ext cx="9144000" cy="2387600"/>
          </a:xfrm>
        </p:spPr>
        <p:txBody>
          <a:bodyPr>
            <a:noAutofit/>
          </a:bodyPr>
          <a:lstStyle/>
          <a:p>
            <a:r>
              <a:rPr lang="en-US" sz="4400" dirty="0">
                <a:solidFill>
                  <a:schemeClr val="accent1">
                    <a:lumMod val="50000"/>
                  </a:schemeClr>
                </a:solidFill>
              </a:rPr>
              <a:t>IMPROVING THE SPECTRAL FIT FOR THE DIFFUSE SOFT X-RAY BACKGROUND </a:t>
            </a:r>
            <a:br>
              <a:rPr lang="en-US" sz="4400" dirty="0">
                <a:solidFill>
                  <a:schemeClr val="tx2">
                    <a:lumMod val="75000"/>
                  </a:schemeClr>
                </a:solidFill>
              </a:rPr>
            </a:br>
            <a:r>
              <a:rPr lang="en-US" sz="2800" dirty="0">
                <a:solidFill>
                  <a:schemeClr val="tx1"/>
                </a:solidFill>
              </a:rPr>
              <a:t>USING ATOMDB CHARGE EXCHANGE MODELS</a:t>
            </a:r>
            <a:br>
              <a:rPr lang="en-US" sz="4400" dirty="0">
                <a:solidFill>
                  <a:schemeClr val="tx1"/>
                </a:solidFill>
              </a:rPr>
            </a:br>
            <a:endParaRPr lang="en-US" sz="4400" dirty="0">
              <a:solidFill>
                <a:schemeClr val="tx1"/>
              </a:solidFill>
            </a:endParaRPr>
          </a:p>
        </p:txBody>
      </p:sp>
      <p:sp>
        <p:nvSpPr>
          <p:cNvPr id="3" name="Subtitle 2"/>
          <p:cNvSpPr>
            <a:spLocks noGrp="1"/>
          </p:cNvSpPr>
          <p:nvPr>
            <p:ph type="subTitle" idx="1"/>
          </p:nvPr>
        </p:nvSpPr>
        <p:spPr>
          <a:xfrm>
            <a:off x="1529255" y="5472081"/>
            <a:ext cx="10196405" cy="1655762"/>
          </a:xfrm>
        </p:spPr>
        <p:txBody>
          <a:bodyPr>
            <a:normAutofit/>
          </a:bodyPr>
          <a:lstStyle/>
          <a:p>
            <a:pPr algn="r"/>
            <a:r>
              <a:rPr lang="en-US" dirty="0">
                <a:solidFill>
                  <a:schemeClr val="tx1"/>
                </a:solidFill>
              </a:rPr>
              <a:t>By German Vazquez Perez</a:t>
            </a:r>
            <a:endParaRPr lang="en-US" sz="2000" dirty="0">
              <a:solidFill>
                <a:schemeClr val="tx1"/>
              </a:solidFill>
            </a:endParaRPr>
          </a:p>
          <a:p>
            <a:pPr algn="r"/>
            <a:r>
              <a:rPr lang="en-US" dirty="0">
                <a:solidFill>
                  <a:schemeClr val="tx1"/>
                </a:solidFill>
              </a:rPr>
              <a:t>University of Puerto Rico, Mayagüez - Physics Department</a:t>
            </a:r>
            <a:endParaRPr lang="en-US" sz="2000" dirty="0">
              <a:solidFill>
                <a:schemeClr val="tx1"/>
              </a:solidFill>
            </a:endParaRPr>
          </a:p>
          <a:p>
            <a:pPr algn="r"/>
            <a:r>
              <a:rPr lang="en-US" dirty="0">
                <a:solidFill>
                  <a:schemeClr val="tx1"/>
                </a:solidFill>
              </a:rPr>
              <a:t>Adam Foster (Advisor) - Smithsonian Astrophysical Observatory </a:t>
            </a:r>
            <a:endParaRPr lang="en-US" sz="2000" dirty="0">
              <a:solidFill>
                <a:schemeClr val="tx1"/>
              </a:solidFill>
              <a:effectLst/>
            </a:endParaRPr>
          </a:p>
        </p:txBody>
      </p:sp>
    </p:spTree>
    <p:extLst>
      <p:ext uri="{BB962C8B-B14F-4D97-AF65-F5344CB8AC3E}">
        <p14:creationId xmlns:p14="http://schemas.microsoft.com/office/powerpoint/2010/main" val="1756136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36C3B-710D-4852-BF2F-872EEFBF9DAA}"/>
              </a:ext>
            </a:extLst>
          </p:cNvPr>
          <p:cNvSpPr>
            <a:spLocks noGrp="1"/>
          </p:cNvSpPr>
          <p:nvPr>
            <p:ph type="title"/>
          </p:nvPr>
        </p:nvSpPr>
        <p:spPr/>
        <p:txBody>
          <a:bodyPr>
            <a:normAutofit fontScale="90000"/>
          </a:bodyPr>
          <a:lstStyle/>
          <a:p>
            <a:r>
              <a:rPr lang="en-US" dirty="0" err="1"/>
              <a:t>AtomDB</a:t>
            </a:r>
            <a:r>
              <a:rPr lang="en-US" dirty="0"/>
              <a:t> Charge Exchange Model (ACX)</a:t>
            </a:r>
          </a:p>
        </p:txBody>
      </p:sp>
      <p:sp>
        <p:nvSpPr>
          <p:cNvPr id="3" name="Content Placeholder 2">
            <a:extLst>
              <a:ext uri="{FF2B5EF4-FFF2-40B4-BE49-F238E27FC236}">
                <a16:creationId xmlns:a16="http://schemas.microsoft.com/office/drawing/2014/main" id="{BE2DB78F-1512-42FC-8832-5555BFFFC4EB}"/>
              </a:ext>
            </a:extLst>
          </p:cNvPr>
          <p:cNvSpPr>
            <a:spLocks noGrp="1"/>
          </p:cNvSpPr>
          <p:nvPr>
            <p:ph idx="1"/>
          </p:nvPr>
        </p:nvSpPr>
        <p:spPr/>
        <p:txBody>
          <a:bodyPr>
            <a:normAutofit lnSpcReduction="10000"/>
          </a:bodyPr>
          <a:lstStyle/>
          <a:p>
            <a:pPr fontAlgn="base">
              <a:spcAft>
                <a:spcPts val="2400"/>
              </a:spcAft>
            </a:pPr>
            <a:r>
              <a:rPr lang="en-US" dirty="0"/>
              <a:t>ACX model, introduced in (Smith et al., 2014), used simple analytic formulae for the rates to capture an electron into each n and l shell (cross sections).</a:t>
            </a:r>
          </a:p>
          <a:p>
            <a:pPr fontAlgn="base">
              <a:spcAft>
                <a:spcPts val="2400"/>
              </a:spcAft>
            </a:pPr>
            <a:r>
              <a:rPr lang="en-US" dirty="0"/>
              <a:t>For the principal quantum number (n), they assumed that the electron always gets captured in the into the peak n’ shell (</a:t>
            </a:r>
            <a:r>
              <a:rPr lang="en-US" dirty="0" err="1"/>
              <a:t>Janev</a:t>
            </a:r>
            <a:r>
              <a:rPr lang="en-US" dirty="0"/>
              <a:t> &amp; Winter, 1985).</a:t>
            </a:r>
          </a:p>
          <a:p>
            <a:pPr fontAlgn="base">
              <a:spcAft>
                <a:spcPts val="2400"/>
              </a:spcAft>
            </a:pPr>
            <a:r>
              <a:rPr lang="en-US" dirty="0"/>
              <a:t>For the angular momentum (l) they used four distributions: Even, Statistical, Landau-Zener and Separable (</a:t>
            </a:r>
            <a:r>
              <a:rPr lang="en-US" dirty="0" err="1"/>
              <a:t>Janev</a:t>
            </a:r>
            <a:r>
              <a:rPr lang="en-US" dirty="0"/>
              <a:t>    &amp; Winter, 1985).</a:t>
            </a:r>
          </a:p>
        </p:txBody>
      </p:sp>
    </p:spTree>
    <p:extLst>
      <p:ext uri="{BB962C8B-B14F-4D97-AF65-F5344CB8AC3E}">
        <p14:creationId xmlns:p14="http://schemas.microsoft.com/office/powerpoint/2010/main" val="4110343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0FF53-22CE-4686-BCBC-F1E18D605404}"/>
              </a:ext>
            </a:extLst>
          </p:cNvPr>
          <p:cNvSpPr>
            <a:spLocks noGrp="1"/>
          </p:cNvSpPr>
          <p:nvPr>
            <p:ph type="title"/>
          </p:nvPr>
        </p:nvSpPr>
        <p:spPr/>
        <p:txBody>
          <a:bodyPr>
            <a:normAutofit fontScale="90000"/>
          </a:bodyPr>
          <a:lstStyle/>
          <a:p>
            <a:r>
              <a:rPr lang="en-US" dirty="0" err="1"/>
              <a:t>AtomDB</a:t>
            </a:r>
            <a:r>
              <a:rPr lang="en-US" dirty="0"/>
              <a:t> Charge Exchange Model (ACX)</a:t>
            </a:r>
          </a:p>
        </p:txBody>
      </p:sp>
      <p:sp>
        <p:nvSpPr>
          <p:cNvPr id="3" name="Content Placeholder 2">
            <a:extLst>
              <a:ext uri="{FF2B5EF4-FFF2-40B4-BE49-F238E27FC236}">
                <a16:creationId xmlns:a16="http://schemas.microsoft.com/office/drawing/2014/main" id="{2578FCF0-B92C-4473-BEB7-58194416E6BB}"/>
              </a:ext>
            </a:extLst>
          </p:cNvPr>
          <p:cNvSpPr>
            <a:spLocks noGrp="1"/>
          </p:cNvSpPr>
          <p:nvPr>
            <p:ph idx="1"/>
          </p:nvPr>
        </p:nvSpPr>
        <p:spPr>
          <a:xfrm>
            <a:off x="628650" y="2022475"/>
            <a:ext cx="5467350" cy="4351338"/>
          </a:xfrm>
        </p:spPr>
        <p:txBody>
          <a:bodyPr>
            <a:normAutofit fontScale="92500" lnSpcReduction="10000"/>
          </a:bodyPr>
          <a:lstStyle/>
          <a:p>
            <a:pPr>
              <a:spcAft>
                <a:spcPts val="1800"/>
              </a:spcAft>
            </a:pPr>
            <a:r>
              <a:rPr lang="en-US" dirty="0"/>
              <a:t>ACX was used to model the Diffuse soft X-ray background‘s charge exchange components (fast and the slow solar winds).</a:t>
            </a:r>
          </a:p>
          <a:p>
            <a:pPr>
              <a:spcAft>
                <a:spcPts val="1800"/>
              </a:spcAft>
            </a:pPr>
            <a:r>
              <a:rPr lang="en-US" dirty="0"/>
              <a:t>Combined with a Local Hot Bubble component.</a:t>
            </a:r>
          </a:p>
          <a:p>
            <a:pPr>
              <a:spcAft>
                <a:spcPts val="1800"/>
              </a:spcAft>
            </a:pPr>
            <a:r>
              <a:rPr lang="en-US" dirty="0"/>
              <a:t>Made a good fit for the high-resolution X-ray spectral data collected by the DXS telescope.</a:t>
            </a:r>
          </a:p>
        </p:txBody>
      </p:sp>
      <p:pic>
        <p:nvPicPr>
          <p:cNvPr id="5" name="Picture 4" descr="A picture containing outdoor, transport, ship, sky&#10;&#10;Description generated with high confidence">
            <a:extLst>
              <a:ext uri="{FF2B5EF4-FFF2-40B4-BE49-F238E27FC236}">
                <a16:creationId xmlns:a16="http://schemas.microsoft.com/office/drawing/2014/main" id="{A0E0E38E-A0BD-4C7B-909E-D973DBC062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62874" y="2324100"/>
            <a:ext cx="3415727" cy="333375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268957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C64ED-9B50-44C7-BDDE-8092BE45F7B9}"/>
              </a:ext>
            </a:extLst>
          </p:cNvPr>
          <p:cNvSpPr>
            <a:spLocks noGrp="1"/>
          </p:cNvSpPr>
          <p:nvPr>
            <p:ph type="title"/>
          </p:nvPr>
        </p:nvSpPr>
        <p:spPr>
          <a:xfrm>
            <a:off x="666750" y="2766218"/>
            <a:ext cx="10515600" cy="1325563"/>
          </a:xfrm>
        </p:spPr>
        <p:txBody>
          <a:bodyPr>
            <a:normAutofit/>
          </a:bodyPr>
          <a:lstStyle/>
          <a:p>
            <a:r>
              <a:rPr lang="en-US" b="1" dirty="0"/>
              <a:t>Now, what I actually did. Finally!</a:t>
            </a:r>
            <a:endParaRPr lang="en-US" dirty="0"/>
          </a:p>
        </p:txBody>
      </p:sp>
    </p:spTree>
    <p:extLst>
      <p:ext uri="{BB962C8B-B14F-4D97-AF65-F5344CB8AC3E}">
        <p14:creationId xmlns:p14="http://schemas.microsoft.com/office/powerpoint/2010/main" val="2623221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24E43-2DD1-4866-9FD6-D67A24A78803}"/>
              </a:ext>
            </a:extLst>
          </p:cNvPr>
          <p:cNvSpPr>
            <a:spLocks noGrp="1"/>
          </p:cNvSpPr>
          <p:nvPr>
            <p:ph type="title"/>
          </p:nvPr>
        </p:nvSpPr>
        <p:spPr/>
        <p:txBody>
          <a:bodyPr>
            <a:normAutofit fontScale="90000"/>
          </a:bodyPr>
          <a:lstStyle/>
          <a:p>
            <a:r>
              <a:rPr lang="en-US" dirty="0" err="1"/>
              <a:t>AtomDB</a:t>
            </a:r>
            <a:r>
              <a:rPr lang="en-US" dirty="0"/>
              <a:t> Charge Exchange Model (ACX):</a:t>
            </a:r>
            <a:br>
              <a:rPr lang="en-US" dirty="0"/>
            </a:br>
            <a:r>
              <a:rPr lang="en-US" dirty="0"/>
              <a:t>Latest version</a:t>
            </a:r>
          </a:p>
        </p:txBody>
      </p:sp>
      <p:sp>
        <p:nvSpPr>
          <p:cNvPr id="3" name="Content Placeholder 2">
            <a:extLst>
              <a:ext uri="{FF2B5EF4-FFF2-40B4-BE49-F238E27FC236}">
                <a16:creationId xmlns:a16="http://schemas.microsoft.com/office/drawing/2014/main" id="{D6E2BD5C-47E0-4875-BD50-FAB6F6AA0A42}"/>
              </a:ext>
            </a:extLst>
          </p:cNvPr>
          <p:cNvSpPr>
            <a:spLocks noGrp="1"/>
          </p:cNvSpPr>
          <p:nvPr>
            <p:ph idx="1"/>
          </p:nvPr>
        </p:nvSpPr>
        <p:spPr>
          <a:xfrm>
            <a:off x="838200" y="1924049"/>
            <a:ext cx="10515600" cy="4252913"/>
          </a:xfrm>
        </p:spPr>
        <p:txBody>
          <a:bodyPr/>
          <a:lstStyle/>
          <a:p>
            <a:pPr fontAlgn="base"/>
            <a:r>
              <a:rPr lang="en-US" dirty="0"/>
              <a:t>The model was updated to use more accurate and velocity-dependent calculations for the n and l quantum numbers, provided by the Kronos project (Cumbee et al., 2016 )(Mullen et al., 2017).</a:t>
            </a:r>
          </a:p>
          <a:p>
            <a:pPr fontAlgn="base"/>
            <a:endParaRPr lang="en-US" dirty="0"/>
          </a:p>
          <a:p>
            <a:pPr fontAlgn="base"/>
            <a:r>
              <a:rPr lang="en-US" dirty="0"/>
              <a:t>I used </a:t>
            </a:r>
            <a:r>
              <a:rPr lang="en-US" dirty="0" err="1"/>
              <a:t>PyXspec</a:t>
            </a:r>
            <a:r>
              <a:rPr lang="en-US" dirty="0"/>
              <a:t>, a X-ray spectral fitting package for Python, provided by NASA to reanalyze this new model and compare it to the previous version.</a:t>
            </a:r>
          </a:p>
          <a:p>
            <a:endParaRPr lang="en-US" dirty="0"/>
          </a:p>
        </p:txBody>
      </p:sp>
    </p:spTree>
    <p:extLst>
      <p:ext uri="{BB962C8B-B14F-4D97-AF65-F5344CB8AC3E}">
        <p14:creationId xmlns:p14="http://schemas.microsoft.com/office/powerpoint/2010/main" val="3111943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446A-D553-4288-B474-76FBBF77B76A}"/>
              </a:ext>
            </a:extLst>
          </p:cNvPr>
          <p:cNvSpPr>
            <a:spLocks noGrp="1"/>
          </p:cNvSpPr>
          <p:nvPr>
            <p:ph type="title"/>
          </p:nvPr>
        </p:nvSpPr>
        <p:spPr/>
        <p:txBody>
          <a:bodyPr/>
          <a:lstStyle/>
          <a:p>
            <a:r>
              <a:rPr lang="en-US" dirty="0"/>
              <a:t>Recreating the old Fit</a:t>
            </a:r>
          </a:p>
        </p:txBody>
      </p:sp>
      <p:pic>
        <p:nvPicPr>
          <p:cNvPr id="9" name="Content Placeholder 8" descr="A close up of a map&#10;&#10;Description generated with very high confidence">
            <a:extLst>
              <a:ext uri="{FF2B5EF4-FFF2-40B4-BE49-F238E27FC236}">
                <a16:creationId xmlns:a16="http://schemas.microsoft.com/office/drawing/2014/main" id="{2399D865-F7C8-4A6F-9048-B259C5CADE9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3577" t="4574" r="7155"/>
          <a:stretch/>
        </p:blipFill>
        <p:spPr>
          <a:xfrm>
            <a:off x="904875" y="1543050"/>
            <a:ext cx="10289092" cy="49498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30801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85A7B-A6DD-4FA2-B557-7EB061205AD0}"/>
              </a:ext>
            </a:extLst>
          </p:cNvPr>
          <p:cNvSpPr>
            <a:spLocks noGrp="1"/>
          </p:cNvSpPr>
          <p:nvPr>
            <p:ph type="title"/>
          </p:nvPr>
        </p:nvSpPr>
        <p:spPr/>
        <p:txBody>
          <a:bodyPr>
            <a:normAutofit/>
          </a:bodyPr>
          <a:lstStyle/>
          <a:p>
            <a:r>
              <a:rPr lang="en-US" dirty="0"/>
              <a:t>Smith’s fit (left) and my fit (right)</a:t>
            </a:r>
          </a:p>
        </p:txBody>
      </p:sp>
      <p:pic>
        <p:nvPicPr>
          <p:cNvPr id="1026" name="Picture 2" descr="https://lh6.googleusercontent.com/SqTOT2-RDiw4XOPTfrEMOgv29suDPYvePv_ut_lVTGMzachMEe02qFaTc776CvgGWYfv880zgtIkjVcz6pRNzLNJ0kKIWxZLYMWXVSnOC5GX540q6G4GqUxi4VKmq16yQDhKmbokEvU">
            <a:extLst>
              <a:ext uri="{FF2B5EF4-FFF2-40B4-BE49-F238E27FC236}">
                <a16:creationId xmlns:a16="http://schemas.microsoft.com/office/drawing/2014/main" id="{9B288161-4D45-44E3-A5CB-D9D99A569C6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120"/>
          <a:stretch/>
        </p:blipFill>
        <p:spPr bwMode="auto">
          <a:xfrm>
            <a:off x="285750" y="2293142"/>
            <a:ext cx="5581649" cy="378380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1" name="Content Placeholder 10" descr="A close up of a map&#10;&#10;Description generated with very high confidence">
            <a:extLst>
              <a:ext uri="{FF2B5EF4-FFF2-40B4-BE49-F238E27FC236}">
                <a16:creationId xmlns:a16="http://schemas.microsoft.com/office/drawing/2014/main" id="{C85DCF6A-82AE-480D-A391-4AE09BDCE728}"/>
              </a:ext>
            </a:extLst>
          </p:cNvPr>
          <p:cNvPicPr>
            <a:picLocks noGrp="1" noChangeAspect="1"/>
          </p:cNvPicPr>
          <p:nvPr>
            <p:ph idx="1"/>
          </p:nvPr>
        </p:nvPicPr>
        <p:blipFill rotWithShape="1">
          <a:blip r:embed="rId4">
            <a:extLst>
              <a:ext uri="{28A0092B-C50C-407E-A947-70E740481C1C}">
                <a14:useLocalDpi xmlns:a14="http://schemas.microsoft.com/office/drawing/2010/main" val="0"/>
              </a:ext>
            </a:extLst>
          </a:blip>
          <a:srcRect l="3371" t="5727" r="8420" b="3084"/>
          <a:stretch/>
        </p:blipFill>
        <p:spPr>
          <a:xfrm>
            <a:off x="6096000" y="2293142"/>
            <a:ext cx="5810250" cy="378380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81899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446A-D553-4288-B474-76FBBF77B76A}"/>
              </a:ext>
            </a:extLst>
          </p:cNvPr>
          <p:cNvSpPr>
            <a:spLocks noGrp="1"/>
          </p:cNvSpPr>
          <p:nvPr>
            <p:ph type="title"/>
          </p:nvPr>
        </p:nvSpPr>
        <p:spPr/>
        <p:txBody>
          <a:bodyPr/>
          <a:lstStyle/>
          <a:p>
            <a:r>
              <a:rPr lang="en-US" dirty="0"/>
              <a:t>Testing the New ACX model</a:t>
            </a:r>
          </a:p>
        </p:txBody>
      </p:sp>
      <p:pic>
        <p:nvPicPr>
          <p:cNvPr id="15" name="Content Placeholder 14" descr="A close up of a map&#10;&#10;Description generated with very high confidence">
            <a:extLst>
              <a:ext uri="{FF2B5EF4-FFF2-40B4-BE49-F238E27FC236}">
                <a16:creationId xmlns:a16="http://schemas.microsoft.com/office/drawing/2014/main" id="{3A0F6D8B-955A-44DE-9CB7-8BCED5B59653}"/>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6851" t="5764" r="8834" b="2737"/>
          <a:stretch/>
        </p:blipFill>
        <p:spPr>
          <a:xfrm>
            <a:off x="1247775" y="1680736"/>
            <a:ext cx="9696450" cy="481213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73622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CB51-3169-4879-97F9-2B042649806E}"/>
              </a:ext>
            </a:extLst>
          </p:cNvPr>
          <p:cNvSpPr>
            <a:spLocks noGrp="1"/>
          </p:cNvSpPr>
          <p:nvPr>
            <p:ph type="title"/>
          </p:nvPr>
        </p:nvSpPr>
        <p:spPr/>
        <p:txBody>
          <a:bodyPr/>
          <a:lstStyle/>
          <a:p>
            <a:r>
              <a:rPr lang="en-US" dirty="0"/>
              <a:t>Comparing ACX model versions</a:t>
            </a:r>
          </a:p>
        </p:txBody>
      </p:sp>
      <p:pic>
        <p:nvPicPr>
          <p:cNvPr id="9" name="Content Placeholder 8" descr="A close up of a map&#10;&#10;Description generated with very high confidence">
            <a:extLst>
              <a:ext uri="{FF2B5EF4-FFF2-40B4-BE49-F238E27FC236}">
                <a16:creationId xmlns:a16="http://schemas.microsoft.com/office/drawing/2014/main" id="{C83AB3E6-CD66-45B0-9F65-5BC4DCEF09B6}"/>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5690" r="7085"/>
          <a:stretch/>
        </p:blipFill>
        <p:spPr>
          <a:xfrm>
            <a:off x="1401197" y="1486473"/>
            <a:ext cx="9389606" cy="500640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76646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94E96-D3F7-41FA-8B57-ADC4588F8B9F}"/>
              </a:ext>
            </a:extLst>
          </p:cNvPr>
          <p:cNvSpPr>
            <a:spLocks noGrp="1"/>
          </p:cNvSpPr>
          <p:nvPr>
            <p:ph type="title"/>
          </p:nvPr>
        </p:nvSpPr>
        <p:spPr>
          <a:xfrm>
            <a:off x="838200" y="365125"/>
            <a:ext cx="10515600" cy="1325563"/>
          </a:xfrm>
        </p:spPr>
        <p:txBody>
          <a:bodyPr>
            <a:normAutofit/>
          </a:bodyPr>
          <a:lstStyle/>
          <a:p>
            <a:r>
              <a:rPr lang="en-US" dirty="0"/>
              <a:t>Improving Fit with the new ACX model</a:t>
            </a:r>
          </a:p>
        </p:txBody>
      </p:sp>
      <p:graphicFrame>
        <p:nvGraphicFramePr>
          <p:cNvPr id="16" name="Content Placeholder 15">
            <a:extLst>
              <a:ext uri="{FF2B5EF4-FFF2-40B4-BE49-F238E27FC236}">
                <a16:creationId xmlns:a16="http://schemas.microsoft.com/office/drawing/2014/main" id="{CACFF874-6026-4DF4-90B0-4E2D483E373F}"/>
              </a:ext>
            </a:extLst>
          </p:cNvPr>
          <p:cNvGraphicFramePr>
            <a:graphicFrameLocks noGrp="1"/>
          </p:cNvGraphicFramePr>
          <p:nvPr>
            <p:ph idx="1"/>
            <p:extLst>
              <p:ext uri="{D42A27DB-BD31-4B8C-83A1-F6EECF244321}">
                <p14:modId xmlns:p14="http://schemas.microsoft.com/office/powerpoint/2010/main" val="1822375552"/>
              </p:ext>
            </p:extLst>
          </p:nvPr>
        </p:nvGraphicFramePr>
        <p:xfrm>
          <a:off x="1276350" y="1943100"/>
          <a:ext cx="3867150" cy="4057654"/>
        </p:xfrm>
        <a:graphic>
          <a:graphicData uri="http://schemas.openxmlformats.org/drawingml/2006/table">
            <a:tbl>
              <a:tblPr/>
              <a:tblGrid>
                <a:gridCol w="1490465">
                  <a:extLst>
                    <a:ext uri="{9D8B030D-6E8A-4147-A177-3AD203B41FA5}">
                      <a16:colId xmlns:a16="http://schemas.microsoft.com/office/drawing/2014/main" val="2169299635"/>
                    </a:ext>
                  </a:extLst>
                </a:gridCol>
                <a:gridCol w="1107776">
                  <a:extLst>
                    <a:ext uri="{9D8B030D-6E8A-4147-A177-3AD203B41FA5}">
                      <a16:colId xmlns:a16="http://schemas.microsoft.com/office/drawing/2014/main" val="2020724477"/>
                    </a:ext>
                  </a:extLst>
                </a:gridCol>
                <a:gridCol w="1268909">
                  <a:extLst>
                    <a:ext uri="{9D8B030D-6E8A-4147-A177-3AD203B41FA5}">
                      <a16:colId xmlns:a16="http://schemas.microsoft.com/office/drawing/2014/main" val="1863500065"/>
                    </a:ext>
                  </a:extLst>
                </a:gridCol>
              </a:tblGrid>
              <a:tr h="676275">
                <a:tc>
                  <a:txBody>
                    <a:bodyPr/>
                    <a:lstStyle/>
                    <a:p>
                      <a:pPr rtl="0" fontAlgn="b"/>
                      <a:r>
                        <a:rPr lang="en-US" sz="2000" b="1" dirty="0">
                          <a:effectLst/>
                          <a:latin typeface="Arial Nova" panose="020B0504020202020204" pitchFamily="34" charset="0"/>
                        </a:rPr>
                        <a:t>Thermal component</a:t>
                      </a:r>
                    </a:p>
                  </a:txBody>
                  <a:tcPr marL="25181" marR="25181" marT="0" marB="0" anchor="b">
                    <a:lnL w="9525" cap="flat" cmpd="sng" algn="ctr">
                      <a:solidFill>
                        <a:srgbClr val="D84850"/>
                      </a:solidFill>
                      <a:prstDash val="solid"/>
                      <a:round/>
                      <a:headEnd type="none" w="med" len="med"/>
                      <a:tailEnd type="none" w="med" len="med"/>
                    </a:lnL>
                    <a:lnR w="9525" cap="flat" cmpd="sng" algn="ctr">
                      <a:solidFill>
                        <a:srgbClr val="384950"/>
                      </a:solidFill>
                      <a:prstDash val="solid"/>
                      <a:round/>
                      <a:headEnd type="none" w="med" len="med"/>
                      <a:tailEnd type="none" w="med" len="med"/>
                    </a:lnR>
                    <a:lnT w="9525" cap="flat" cmpd="sng" algn="ctr">
                      <a:solidFill>
                        <a:srgbClr val="D8485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CCCCC"/>
                    </a:solidFill>
                  </a:tcPr>
                </a:tc>
                <a:tc>
                  <a:txBody>
                    <a:bodyPr/>
                    <a:lstStyle/>
                    <a:p>
                      <a:pPr rtl="0" fontAlgn="b"/>
                      <a:r>
                        <a:rPr lang="en-US" sz="2000" b="1" dirty="0">
                          <a:effectLst/>
                          <a:latin typeface="Arial Nova" panose="020B0504020202020204" pitchFamily="34" charset="0"/>
                        </a:rPr>
                        <a:t>Fit (New model)</a:t>
                      </a:r>
                    </a:p>
                  </a:txBody>
                  <a:tcPr marL="25181" marR="25181" marT="0" marB="0" anchor="b">
                    <a:lnL w="9525" cap="flat" cmpd="sng" algn="ctr">
                      <a:solidFill>
                        <a:srgbClr val="384950"/>
                      </a:solidFill>
                      <a:prstDash val="solid"/>
                      <a:round/>
                      <a:headEnd type="none" w="med" len="med"/>
                      <a:tailEnd type="none" w="med" len="med"/>
                    </a:lnL>
                    <a:lnR w="9525" cap="flat" cmpd="sng" algn="ctr">
                      <a:solidFill>
                        <a:srgbClr val="585050"/>
                      </a:solidFill>
                      <a:prstDash val="solid"/>
                      <a:round/>
                      <a:headEnd type="none" w="med" len="med"/>
                      <a:tailEnd type="none" w="med" len="med"/>
                    </a:lnR>
                    <a:lnT w="9525" cap="flat" cmpd="sng" algn="ctr">
                      <a:solidFill>
                        <a:srgbClr val="38495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CCCCC"/>
                    </a:solidFill>
                  </a:tcPr>
                </a:tc>
                <a:tc>
                  <a:txBody>
                    <a:bodyPr/>
                    <a:lstStyle/>
                    <a:p>
                      <a:pPr rtl="0" fontAlgn="b"/>
                      <a:r>
                        <a:rPr lang="en-US" sz="2000" b="1" dirty="0">
                          <a:effectLst/>
                          <a:latin typeface="Arial Nova" panose="020B0504020202020204" pitchFamily="34" charset="0"/>
                        </a:rPr>
                        <a:t>Improved Fit</a:t>
                      </a:r>
                    </a:p>
                  </a:txBody>
                  <a:tcPr marL="25181" marR="25181" marT="0" marB="0" anchor="b">
                    <a:lnL w="9525" cap="flat" cmpd="sng" algn="ctr">
                      <a:solidFill>
                        <a:srgbClr val="585050"/>
                      </a:solidFill>
                      <a:prstDash val="solid"/>
                      <a:round/>
                      <a:headEnd type="none" w="med" len="med"/>
                      <a:tailEnd type="none" w="med" len="med"/>
                    </a:lnL>
                    <a:lnR w="9525" cap="flat" cmpd="sng" algn="ctr">
                      <a:solidFill>
                        <a:srgbClr val="585050"/>
                      </a:solidFill>
                      <a:prstDash val="solid"/>
                      <a:round/>
                      <a:headEnd type="none" w="med" len="med"/>
                      <a:tailEnd type="none" w="med" len="med"/>
                    </a:lnR>
                    <a:lnT w="9525" cap="flat" cmpd="sng" algn="ctr">
                      <a:solidFill>
                        <a:srgbClr val="58505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CCCCC"/>
                    </a:solidFill>
                  </a:tcPr>
                </a:tc>
                <a:extLst>
                  <a:ext uri="{0D108BD9-81ED-4DB2-BD59-A6C34878D82A}">
                    <a16:rowId xmlns:a16="http://schemas.microsoft.com/office/drawing/2014/main" val="332630136"/>
                  </a:ext>
                </a:extLst>
              </a:tr>
              <a:tr h="676275">
                <a:tc>
                  <a:txBody>
                    <a:bodyPr/>
                    <a:lstStyle/>
                    <a:p>
                      <a:pPr rtl="0" fontAlgn="b"/>
                      <a:r>
                        <a:rPr lang="en-US" sz="2000" dirty="0">
                          <a:effectLst/>
                          <a:latin typeface="Arial Nova" panose="020B0504020202020204" pitchFamily="34" charset="0"/>
                        </a:rPr>
                        <a:t>Temperature (keV)</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0.0965 </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0.100</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2622697"/>
                  </a:ext>
                </a:extLst>
              </a:tr>
              <a:tr h="338138">
                <a:tc>
                  <a:txBody>
                    <a:bodyPr/>
                    <a:lstStyle/>
                    <a:p>
                      <a:pPr rtl="0" fontAlgn="b"/>
                      <a:r>
                        <a:rPr lang="en-US" sz="2000" dirty="0">
                          <a:effectLst/>
                          <a:latin typeface="Arial Nova" panose="020B0504020202020204" pitchFamily="34" charset="0"/>
                        </a:rPr>
                        <a:t>N</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0.832</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1.00</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64870284"/>
                  </a:ext>
                </a:extLst>
              </a:tr>
              <a:tr h="338138">
                <a:tc>
                  <a:txBody>
                    <a:bodyPr/>
                    <a:lstStyle/>
                    <a:p>
                      <a:pPr rtl="0" fontAlgn="b"/>
                      <a:r>
                        <a:rPr lang="en-US" sz="2000" dirty="0">
                          <a:effectLst/>
                          <a:latin typeface="Arial Nova" panose="020B0504020202020204" pitchFamily="34" charset="0"/>
                        </a:rPr>
                        <a:t>O</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0.871</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1.00</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897300189"/>
                  </a:ext>
                </a:extLst>
              </a:tr>
              <a:tr h="338138">
                <a:tc>
                  <a:txBody>
                    <a:bodyPr/>
                    <a:lstStyle/>
                    <a:p>
                      <a:pPr rtl="0" fontAlgn="b"/>
                      <a:r>
                        <a:rPr lang="en-US" sz="2000" dirty="0">
                          <a:effectLst/>
                          <a:latin typeface="Arial Nova" panose="020B0504020202020204" pitchFamily="34" charset="0"/>
                        </a:rPr>
                        <a:t>Ne</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1.00</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1.50</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64140097"/>
                  </a:ext>
                </a:extLst>
              </a:tr>
              <a:tr h="338138">
                <a:tc>
                  <a:txBody>
                    <a:bodyPr/>
                    <a:lstStyle/>
                    <a:p>
                      <a:pPr rtl="0" fontAlgn="b"/>
                      <a:r>
                        <a:rPr lang="en-US" sz="2000" dirty="0">
                          <a:effectLst/>
                          <a:latin typeface="Arial Nova" panose="020B0504020202020204" pitchFamily="34" charset="0"/>
                        </a:rPr>
                        <a:t>Mg</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0.129</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0.600</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32858372"/>
                  </a:ext>
                </a:extLst>
              </a:tr>
              <a:tr h="338138">
                <a:tc>
                  <a:txBody>
                    <a:bodyPr/>
                    <a:lstStyle/>
                    <a:p>
                      <a:pPr rtl="0" fontAlgn="b"/>
                      <a:r>
                        <a:rPr lang="en-US" sz="2000" dirty="0">
                          <a:effectLst/>
                          <a:latin typeface="Arial Nova" panose="020B0504020202020204" pitchFamily="34" charset="0"/>
                        </a:rPr>
                        <a:t>Si</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0.295</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0.249</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70041200"/>
                  </a:ext>
                </a:extLst>
              </a:tr>
              <a:tr h="338138">
                <a:tc>
                  <a:txBody>
                    <a:bodyPr/>
                    <a:lstStyle/>
                    <a:p>
                      <a:pPr rtl="0" fontAlgn="b"/>
                      <a:r>
                        <a:rPr lang="en-US" sz="2000" dirty="0">
                          <a:effectLst/>
                          <a:latin typeface="Arial Nova" panose="020B0504020202020204" pitchFamily="34" charset="0"/>
                        </a:rPr>
                        <a:t>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1.175</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0.750</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86588105"/>
                  </a:ext>
                </a:extLst>
              </a:tr>
              <a:tr h="338138">
                <a:tc>
                  <a:txBody>
                    <a:bodyPr/>
                    <a:lstStyle/>
                    <a:p>
                      <a:pPr rtl="0" fontAlgn="b"/>
                      <a:r>
                        <a:rPr lang="en-US" sz="2000" dirty="0">
                          <a:effectLst/>
                          <a:latin typeface="Arial Nova" panose="020B0504020202020204" pitchFamily="34" charset="0"/>
                        </a:rPr>
                        <a:t>Fe</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0.0339</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0.700</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090704986"/>
                  </a:ext>
                </a:extLst>
              </a:tr>
              <a:tr h="338138">
                <a:tc>
                  <a:txBody>
                    <a:bodyPr/>
                    <a:lstStyle/>
                    <a:p>
                      <a:pPr rtl="0" fontAlgn="b"/>
                      <a:r>
                        <a:rPr lang="en-US" sz="2000" dirty="0">
                          <a:effectLst/>
                          <a:latin typeface="Arial Nova" panose="020B0504020202020204" pitchFamily="34" charset="0"/>
                        </a:rPr>
                        <a:t>Norm</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rtl="0" fontAlgn="b"/>
                      <a:r>
                        <a:rPr lang="en-US" sz="2000" dirty="0">
                          <a:effectLst/>
                          <a:latin typeface="Arial Nova" panose="020B0504020202020204" pitchFamily="34" charset="0"/>
                        </a:rPr>
                        <a:t>7.189</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2000" dirty="0">
                          <a:effectLst/>
                          <a:latin typeface="Arial Nova" panose="020B0504020202020204" pitchFamily="34" charset="0"/>
                        </a:rPr>
                        <a:t>7.4</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67565085"/>
                  </a:ext>
                </a:extLst>
              </a:tr>
            </a:tbl>
          </a:graphicData>
        </a:graphic>
      </p:graphicFrame>
      <p:graphicFrame>
        <p:nvGraphicFramePr>
          <p:cNvPr id="18" name="Content Placeholder 15">
            <a:extLst>
              <a:ext uri="{FF2B5EF4-FFF2-40B4-BE49-F238E27FC236}">
                <a16:creationId xmlns:a16="http://schemas.microsoft.com/office/drawing/2014/main" id="{B055334A-CF97-4BEF-9C0D-4AF83E113C69}"/>
              </a:ext>
            </a:extLst>
          </p:cNvPr>
          <p:cNvGraphicFramePr>
            <a:graphicFrameLocks/>
          </p:cNvGraphicFramePr>
          <p:nvPr>
            <p:extLst>
              <p:ext uri="{D42A27DB-BD31-4B8C-83A1-F6EECF244321}">
                <p14:modId xmlns:p14="http://schemas.microsoft.com/office/powerpoint/2010/main" val="2476934820"/>
              </p:ext>
            </p:extLst>
          </p:nvPr>
        </p:nvGraphicFramePr>
        <p:xfrm>
          <a:off x="6857999" y="1885950"/>
          <a:ext cx="4057651" cy="4421685"/>
        </p:xfrm>
        <a:graphic>
          <a:graphicData uri="http://schemas.openxmlformats.org/drawingml/2006/table">
            <a:tbl>
              <a:tblPr/>
              <a:tblGrid>
                <a:gridCol w="1943100">
                  <a:extLst>
                    <a:ext uri="{9D8B030D-6E8A-4147-A177-3AD203B41FA5}">
                      <a16:colId xmlns:a16="http://schemas.microsoft.com/office/drawing/2014/main" val="2169299635"/>
                    </a:ext>
                  </a:extLst>
                </a:gridCol>
                <a:gridCol w="1157028">
                  <a:extLst>
                    <a:ext uri="{9D8B030D-6E8A-4147-A177-3AD203B41FA5}">
                      <a16:colId xmlns:a16="http://schemas.microsoft.com/office/drawing/2014/main" val="2020724477"/>
                    </a:ext>
                  </a:extLst>
                </a:gridCol>
                <a:gridCol w="957523">
                  <a:extLst>
                    <a:ext uri="{9D8B030D-6E8A-4147-A177-3AD203B41FA5}">
                      <a16:colId xmlns:a16="http://schemas.microsoft.com/office/drawing/2014/main" val="1863500065"/>
                    </a:ext>
                  </a:extLst>
                </a:gridCol>
              </a:tblGrid>
              <a:tr h="884337">
                <a:tc>
                  <a:txBody>
                    <a:bodyPr/>
                    <a:lstStyle/>
                    <a:p>
                      <a:pPr rtl="0" fontAlgn="b"/>
                      <a:r>
                        <a:rPr lang="en-US" sz="1800" b="1" dirty="0">
                          <a:solidFill>
                            <a:srgbClr val="000000"/>
                          </a:solidFill>
                          <a:effectLst/>
                          <a:latin typeface="Arial Nova" panose="020B0504020202020204" pitchFamily="34" charset="0"/>
                        </a:rPr>
                        <a:t>CX component (Fast Solar Wind)</a:t>
                      </a:r>
                    </a:p>
                  </a:txBody>
                  <a:tcPr marL="0" marR="0" marT="0" marB="0" anchor="b">
                    <a:lnL w="9525" cap="flat" cmpd="sng" algn="ctr">
                      <a:solidFill>
                        <a:srgbClr val="D84850"/>
                      </a:solidFill>
                      <a:prstDash val="solid"/>
                      <a:round/>
                      <a:headEnd type="none" w="med" len="med"/>
                      <a:tailEnd type="none" w="med" len="med"/>
                    </a:lnL>
                    <a:lnR w="9525" cap="flat" cmpd="sng" algn="ctr">
                      <a:solidFill>
                        <a:srgbClr val="384950"/>
                      </a:solidFill>
                      <a:prstDash val="solid"/>
                      <a:round/>
                      <a:headEnd type="none" w="med" len="med"/>
                      <a:tailEnd type="none" w="med" len="med"/>
                    </a:lnR>
                    <a:lnT w="9525" cap="flat" cmpd="sng" algn="ctr">
                      <a:solidFill>
                        <a:srgbClr val="D8485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CCCCC"/>
                    </a:solidFill>
                  </a:tcPr>
                </a:tc>
                <a:tc>
                  <a:txBody>
                    <a:bodyPr/>
                    <a:lstStyle/>
                    <a:p>
                      <a:pPr rtl="0" fontAlgn="b"/>
                      <a:r>
                        <a:rPr lang="en-US" sz="1800" b="1" dirty="0">
                          <a:solidFill>
                            <a:srgbClr val="000000"/>
                          </a:solidFill>
                          <a:effectLst/>
                          <a:latin typeface="Arial Nova" panose="020B0504020202020204" pitchFamily="34" charset="0"/>
                        </a:rPr>
                        <a:t>Fit (New model)</a:t>
                      </a:r>
                    </a:p>
                  </a:txBody>
                  <a:tcPr marL="0" marR="0" marT="0" marB="0" anchor="b">
                    <a:lnL w="9525" cap="flat" cmpd="sng" algn="ctr">
                      <a:solidFill>
                        <a:srgbClr val="384950"/>
                      </a:solidFill>
                      <a:prstDash val="solid"/>
                      <a:round/>
                      <a:headEnd type="none" w="med" len="med"/>
                      <a:tailEnd type="none" w="med" len="med"/>
                    </a:lnL>
                    <a:lnR w="9525" cap="flat" cmpd="sng" algn="ctr">
                      <a:solidFill>
                        <a:srgbClr val="585050"/>
                      </a:solidFill>
                      <a:prstDash val="solid"/>
                      <a:round/>
                      <a:headEnd type="none" w="med" len="med"/>
                      <a:tailEnd type="none" w="med" len="med"/>
                    </a:lnR>
                    <a:lnT w="9525" cap="flat" cmpd="sng" algn="ctr">
                      <a:solidFill>
                        <a:srgbClr val="38495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CCCCC"/>
                    </a:solidFill>
                  </a:tcPr>
                </a:tc>
                <a:tc>
                  <a:txBody>
                    <a:bodyPr/>
                    <a:lstStyle/>
                    <a:p>
                      <a:pPr rtl="0" fontAlgn="b"/>
                      <a:r>
                        <a:rPr lang="en-US" sz="1800" b="1" dirty="0">
                          <a:effectLst/>
                          <a:latin typeface="Arial Nova" panose="020B0504020202020204" pitchFamily="34" charset="0"/>
                        </a:rPr>
                        <a:t>Improved Fit</a:t>
                      </a:r>
                    </a:p>
                  </a:txBody>
                  <a:tcPr marL="28575" marR="28575" marT="0" marB="0" anchor="b">
                    <a:lnL w="9525" cap="flat" cmpd="sng" algn="ctr">
                      <a:solidFill>
                        <a:srgbClr val="585050"/>
                      </a:solidFill>
                      <a:prstDash val="solid"/>
                      <a:round/>
                      <a:headEnd type="none" w="med" len="med"/>
                      <a:tailEnd type="none" w="med" len="med"/>
                    </a:lnL>
                    <a:lnR w="9525" cap="flat" cmpd="sng" algn="ctr">
                      <a:solidFill>
                        <a:srgbClr val="585050"/>
                      </a:solidFill>
                      <a:prstDash val="solid"/>
                      <a:round/>
                      <a:headEnd type="none" w="med" len="med"/>
                      <a:tailEnd type="none" w="med" len="med"/>
                    </a:lnR>
                    <a:lnT w="9525" cap="flat" cmpd="sng" algn="ctr">
                      <a:solidFill>
                        <a:srgbClr val="585050"/>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CCCCC"/>
                    </a:solidFill>
                  </a:tcPr>
                </a:tc>
                <a:extLst>
                  <a:ext uri="{0D108BD9-81ED-4DB2-BD59-A6C34878D82A}">
                    <a16:rowId xmlns:a16="http://schemas.microsoft.com/office/drawing/2014/main" val="332630136"/>
                  </a:ext>
                </a:extLst>
              </a:tr>
              <a:tr h="589558">
                <a:tc>
                  <a:txBody>
                    <a:bodyPr/>
                    <a:lstStyle/>
                    <a:p>
                      <a:pPr algn="l" rtl="0" fontAlgn="b"/>
                      <a:r>
                        <a:rPr lang="en-US" sz="1800" dirty="0">
                          <a:effectLst/>
                          <a:latin typeface="Arial Nova" panose="020B0504020202020204" pitchFamily="34" charset="0"/>
                        </a:rPr>
                        <a:t>temperature (keV)</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7.30E-02</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7.00E-02</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92622697"/>
                  </a:ext>
                </a:extLst>
              </a:tr>
              <a:tr h="589558">
                <a:tc>
                  <a:txBody>
                    <a:bodyPr/>
                    <a:lstStyle/>
                    <a:p>
                      <a:pPr algn="l" rtl="0" fontAlgn="b"/>
                      <a:r>
                        <a:rPr lang="en-US" sz="1800" dirty="0">
                          <a:effectLst/>
                          <a:latin typeface="Arial Nova" panose="020B0504020202020204" pitchFamily="34" charset="0"/>
                        </a:rPr>
                        <a:t>collisional energy (keV)</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1.83</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1.95</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13997020"/>
                  </a:ext>
                </a:extLst>
              </a:tr>
              <a:tr h="294779">
                <a:tc>
                  <a:txBody>
                    <a:bodyPr/>
                    <a:lstStyle/>
                    <a:p>
                      <a:pPr algn="l" rtl="0" fontAlgn="b"/>
                      <a:r>
                        <a:rPr lang="en-US" sz="1800" dirty="0">
                          <a:effectLst/>
                          <a:latin typeface="Arial Nova" panose="020B0504020202020204" pitchFamily="34" charset="0"/>
                        </a:rPr>
                        <a:t>C</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1.623</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2.00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897300189"/>
                  </a:ext>
                </a:extLst>
              </a:tr>
              <a:tr h="294779">
                <a:tc>
                  <a:txBody>
                    <a:bodyPr/>
                    <a:lstStyle/>
                    <a:p>
                      <a:pPr algn="l" rtl="0" fontAlgn="b"/>
                      <a:r>
                        <a:rPr lang="en-US" sz="1800" dirty="0">
                          <a:effectLst/>
                          <a:latin typeface="Arial Nova" panose="020B0504020202020204" pitchFamily="34" charset="0"/>
                        </a:rPr>
                        <a:t>N</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0.86</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1.20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64140097"/>
                  </a:ext>
                </a:extLst>
              </a:tr>
              <a:tr h="294779">
                <a:tc>
                  <a:txBody>
                    <a:bodyPr/>
                    <a:lstStyle/>
                    <a:p>
                      <a:pPr algn="l" rtl="0" fontAlgn="b"/>
                      <a:r>
                        <a:rPr lang="en-US" sz="1800" dirty="0">
                          <a:effectLst/>
                          <a:latin typeface="Arial Nova" panose="020B0504020202020204" pitchFamily="34" charset="0"/>
                        </a:rPr>
                        <a:t>O</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1.00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1.55</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532858372"/>
                  </a:ext>
                </a:extLst>
              </a:tr>
              <a:tr h="294779">
                <a:tc>
                  <a:txBody>
                    <a:bodyPr/>
                    <a:lstStyle/>
                    <a:p>
                      <a:pPr algn="l" rtl="0" fontAlgn="b"/>
                      <a:r>
                        <a:rPr lang="en-US" sz="1800">
                          <a:effectLst/>
                          <a:latin typeface="Arial Nova" panose="020B0504020202020204" pitchFamily="34" charset="0"/>
                        </a:rPr>
                        <a:t>Ne</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0.572</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0.300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70041200"/>
                  </a:ext>
                </a:extLst>
              </a:tr>
              <a:tr h="294779">
                <a:tc>
                  <a:txBody>
                    <a:bodyPr/>
                    <a:lstStyle/>
                    <a:p>
                      <a:pPr algn="l" rtl="0" fontAlgn="b"/>
                      <a:r>
                        <a:rPr lang="en-US" sz="1800">
                          <a:effectLst/>
                          <a:latin typeface="Arial Nova" panose="020B0504020202020204" pitchFamily="34" charset="0"/>
                        </a:rPr>
                        <a:t>Mg</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2.383</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2.750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86588105"/>
                  </a:ext>
                </a:extLst>
              </a:tr>
              <a:tr h="294779">
                <a:tc>
                  <a:txBody>
                    <a:bodyPr/>
                    <a:lstStyle/>
                    <a:p>
                      <a:pPr algn="l" rtl="0" fontAlgn="b"/>
                      <a:r>
                        <a:rPr lang="en-US" sz="1800" dirty="0">
                          <a:effectLst/>
                          <a:latin typeface="Arial Nova" panose="020B0504020202020204" pitchFamily="34" charset="0"/>
                        </a:rPr>
                        <a:t>Si</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2.602</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3.05</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339659873"/>
                  </a:ext>
                </a:extLst>
              </a:tr>
              <a:tr h="294779">
                <a:tc>
                  <a:txBody>
                    <a:bodyPr/>
                    <a:lstStyle/>
                    <a:p>
                      <a:pPr algn="l" rtl="0" fontAlgn="b"/>
                      <a:r>
                        <a:rPr lang="en-US" sz="1800" dirty="0">
                          <a:effectLst/>
                          <a:latin typeface="Arial Nova" panose="020B0504020202020204" pitchFamily="34" charset="0"/>
                        </a:rPr>
                        <a:t>S</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2.88</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2.00</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090704986"/>
                  </a:ext>
                </a:extLst>
              </a:tr>
              <a:tr h="294779">
                <a:tc>
                  <a:txBody>
                    <a:bodyPr/>
                    <a:lstStyle/>
                    <a:p>
                      <a:pPr algn="l" rtl="0" fontAlgn="b"/>
                      <a:r>
                        <a:rPr lang="en-US" sz="1800" dirty="0">
                          <a:effectLst/>
                          <a:latin typeface="Arial Nova" panose="020B0504020202020204" pitchFamily="34" charset="0"/>
                        </a:rPr>
                        <a:t>Fe</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1.573</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r>
                        <a:rPr lang="en-US" sz="1800" dirty="0">
                          <a:effectLst/>
                          <a:latin typeface="Arial Nova" panose="020B0504020202020204" pitchFamily="34" charset="0"/>
                        </a:rPr>
                        <a:t>1.573</a:t>
                      </a:r>
                    </a:p>
                  </a:txBody>
                  <a:tcPr marL="28575" marR="28575"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67565085"/>
                  </a:ext>
                </a:extLst>
              </a:tr>
            </a:tbl>
          </a:graphicData>
        </a:graphic>
      </p:graphicFrame>
    </p:spTree>
    <p:extLst>
      <p:ext uri="{BB962C8B-B14F-4D97-AF65-F5344CB8AC3E}">
        <p14:creationId xmlns:p14="http://schemas.microsoft.com/office/powerpoint/2010/main" val="391130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20ADE-EDE9-4879-BF6B-98319238ED01}"/>
              </a:ext>
            </a:extLst>
          </p:cNvPr>
          <p:cNvSpPr>
            <a:spLocks noGrp="1"/>
          </p:cNvSpPr>
          <p:nvPr>
            <p:ph type="title"/>
          </p:nvPr>
        </p:nvSpPr>
        <p:spPr/>
        <p:txBody>
          <a:bodyPr/>
          <a:lstStyle/>
          <a:p>
            <a:r>
              <a:rPr lang="en-US" dirty="0"/>
              <a:t>Improving Fit with the new ACX model</a:t>
            </a:r>
          </a:p>
        </p:txBody>
      </p:sp>
      <p:pic>
        <p:nvPicPr>
          <p:cNvPr id="5" name="Content Placeholder 4" descr="A close up of a map&#10;&#10;Description generated with very high confidence">
            <a:extLst>
              <a:ext uri="{FF2B5EF4-FFF2-40B4-BE49-F238E27FC236}">
                <a16:creationId xmlns:a16="http://schemas.microsoft.com/office/drawing/2014/main" id="{49AE7265-F5C3-442D-9ECD-70434B49C5D8}"/>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6026" t="5764" r="7360"/>
          <a:stretch/>
        </p:blipFill>
        <p:spPr>
          <a:xfrm>
            <a:off x="1790699" y="1764394"/>
            <a:ext cx="8610601" cy="46332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5755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1CC1D-ABF3-4F5A-85DA-C137E7A02D99}"/>
              </a:ext>
            </a:extLst>
          </p:cNvPr>
          <p:cNvSpPr>
            <a:spLocks noGrp="1"/>
          </p:cNvSpPr>
          <p:nvPr>
            <p:ph type="title"/>
          </p:nvPr>
        </p:nvSpPr>
        <p:spPr>
          <a:xfrm>
            <a:off x="1453054" y="2766218"/>
            <a:ext cx="10515600" cy="1325563"/>
          </a:xfrm>
        </p:spPr>
        <p:txBody>
          <a:bodyPr>
            <a:normAutofit/>
          </a:bodyPr>
          <a:lstStyle/>
          <a:p>
            <a:r>
              <a:rPr lang="en-US" b="1" dirty="0"/>
              <a:t>The diffuse Soft X-ray Background </a:t>
            </a:r>
          </a:p>
        </p:txBody>
      </p:sp>
    </p:spTree>
    <p:extLst>
      <p:ext uri="{BB962C8B-B14F-4D97-AF65-F5344CB8AC3E}">
        <p14:creationId xmlns:p14="http://schemas.microsoft.com/office/powerpoint/2010/main" val="1307859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5091D-F4EF-4FC6-BCF2-100E5DE8B64C}"/>
              </a:ext>
            </a:extLst>
          </p:cNvPr>
          <p:cNvSpPr>
            <a:spLocks noGrp="1"/>
          </p:cNvSpPr>
          <p:nvPr>
            <p:ph type="title"/>
          </p:nvPr>
        </p:nvSpPr>
        <p:spPr/>
        <p:txBody>
          <a:bodyPr/>
          <a:lstStyle/>
          <a:p>
            <a:r>
              <a:rPr lang="en-US" dirty="0">
                <a:latin typeface="Garamond" panose="02020404030301010803" pitchFamily="18" charset="0"/>
              </a:rPr>
              <a:t>Conclusion</a:t>
            </a:r>
          </a:p>
        </p:txBody>
      </p:sp>
      <p:sp>
        <p:nvSpPr>
          <p:cNvPr id="3" name="Content Placeholder 2">
            <a:extLst>
              <a:ext uri="{FF2B5EF4-FFF2-40B4-BE49-F238E27FC236}">
                <a16:creationId xmlns:a16="http://schemas.microsoft.com/office/drawing/2014/main" id="{A20A338B-34A2-4314-9662-A3608214C460}"/>
              </a:ext>
            </a:extLst>
          </p:cNvPr>
          <p:cNvSpPr>
            <a:spLocks noGrp="1"/>
          </p:cNvSpPr>
          <p:nvPr>
            <p:ph idx="1"/>
          </p:nvPr>
        </p:nvSpPr>
        <p:spPr/>
        <p:txBody>
          <a:bodyPr>
            <a:normAutofit fontScale="92500" lnSpcReduction="10000"/>
          </a:bodyPr>
          <a:lstStyle/>
          <a:p>
            <a:pPr fontAlgn="base">
              <a:spcAft>
                <a:spcPts val="1200"/>
              </a:spcAft>
            </a:pPr>
            <a:r>
              <a:rPr lang="en-US" dirty="0"/>
              <a:t>New ACX model proves to be consistent and provides a slightly better fit than the previous version.</a:t>
            </a:r>
          </a:p>
          <a:p>
            <a:pPr fontAlgn="base">
              <a:spcAft>
                <a:spcPts val="1200"/>
              </a:spcAft>
            </a:pPr>
            <a:r>
              <a:rPr lang="en-US" dirty="0"/>
              <a:t>The new and more accurate calculations make a notable correction in the  spectrum, especially in the oxygen lines.</a:t>
            </a:r>
          </a:p>
          <a:p>
            <a:pPr fontAlgn="base">
              <a:spcAft>
                <a:spcPts val="1200"/>
              </a:spcAft>
            </a:pPr>
            <a:r>
              <a:rPr lang="en-US" dirty="0"/>
              <a:t>A more improved fit for the DXS data implies slight adjustments to the temperature and elemental abundances for the three components and to the collisional energy parameters from the solar wind components.</a:t>
            </a:r>
          </a:p>
          <a:p>
            <a:pPr fontAlgn="base">
              <a:spcAft>
                <a:spcPts val="1200"/>
              </a:spcAft>
            </a:pPr>
            <a:r>
              <a:rPr lang="en-US" dirty="0"/>
              <a:t>This model could still need more development and to be implemented in other X-ray data.</a:t>
            </a:r>
          </a:p>
        </p:txBody>
      </p:sp>
    </p:spTree>
    <p:extLst>
      <p:ext uri="{BB962C8B-B14F-4D97-AF65-F5344CB8AC3E}">
        <p14:creationId xmlns:p14="http://schemas.microsoft.com/office/powerpoint/2010/main" val="877964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F53EF-CC84-48A6-BBF3-C6B3FA6FC8D7}"/>
              </a:ext>
            </a:extLst>
          </p:cNvPr>
          <p:cNvSpPr>
            <a:spLocks noGrp="1"/>
          </p:cNvSpPr>
          <p:nvPr>
            <p:ph type="title"/>
          </p:nvPr>
        </p:nvSpPr>
        <p:spPr>
          <a:xfrm>
            <a:off x="381000" y="1981201"/>
            <a:ext cx="12839700" cy="2438400"/>
          </a:xfrm>
        </p:spPr>
        <p:txBody>
          <a:bodyPr>
            <a:normAutofit/>
          </a:bodyPr>
          <a:lstStyle/>
          <a:p>
            <a:r>
              <a:rPr lang="en-US" sz="5400" b="1" dirty="0"/>
              <a:t>Questions</a:t>
            </a:r>
          </a:p>
        </p:txBody>
      </p:sp>
    </p:spTree>
    <p:extLst>
      <p:ext uri="{BB962C8B-B14F-4D97-AF65-F5344CB8AC3E}">
        <p14:creationId xmlns:p14="http://schemas.microsoft.com/office/powerpoint/2010/main" val="68797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F4033-F12A-4F7C-93F8-BC162AA47F3B}"/>
              </a:ext>
            </a:extLst>
          </p:cNvPr>
          <p:cNvSpPr>
            <a:spLocks noGrp="1"/>
          </p:cNvSpPr>
          <p:nvPr>
            <p:ph type="title"/>
          </p:nvPr>
        </p:nvSpPr>
        <p:spPr/>
        <p:txBody>
          <a:bodyPr/>
          <a:lstStyle/>
          <a:p>
            <a:r>
              <a:rPr lang="en-US" dirty="0"/>
              <a:t>Acknowledgements</a:t>
            </a:r>
          </a:p>
        </p:txBody>
      </p:sp>
      <p:sp>
        <p:nvSpPr>
          <p:cNvPr id="4" name="Rectangle 3">
            <a:extLst>
              <a:ext uri="{FF2B5EF4-FFF2-40B4-BE49-F238E27FC236}">
                <a16:creationId xmlns:a16="http://schemas.microsoft.com/office/drawing/2014/main" id="{07587F8F-78DE-4F4A-9661-300E8B6BCA4C}"/>
              </a:ext>
            </a:extLst>
          </p:cNvPr>
          <p:cNvSpPr/>
          <p:nvPr/>
        </p:nvSpPr>
        <p:spPr>
          <a:xfrm>
            <a:off x="2676525" y="2619286"/>
            <a:ext cx="6838950" cy="1938992"/>
          </a:xfrm>
          <a:prstGeom prst="rect">
            <a:avLst/>
          </a:prstGeom>
        </p:spPr>
        <p:txBody>
          <a:bodyPr wrap="square">
            <a:spAutoFit/>
          </a:bodyPr>
          <a:lstStyle/>
          <a:p>
            <a:r>
              <a:rPr lang="en-US" sz="2400" dirty="0">
                <a:solidFill>
                  <a:srgbClr val="000000"/>
                </a:solidFill>
              </a:rPr>
              <a:t>Special thanks to everyone that helped me make this project possible. Including, but not limiting to: Adam Foster, Randall Smith, Amy Gall, Katharine Reeves and the Smithsonian Minority Awards Internship program.</a:t>
            </a:r>
            <a:endParaRPr lang="en-US" sz="2400" dirty="0"/>
          </a:p>
        </p:txBody>
      </p:sp>
    </p:spTree>
    <p:extLst>
      <p:ext uri="{BB962C8B-B14F-4D97-AF65-F5344CB8AC3E}">
        <p14:creationId xmlns:p14="http://schemas.microsoft.com/office/powerpoint/2010/main" val="2317039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C283E-4E85-431D-A634-B289DE4972FE}"/>
              </a:ext>
            </a:extLst>
          </p:cNvPr>
          <p:cNvSpPr>
            <a:spLocks noGrp="1"/>
          </p:cNvSpPr>
          <p:nvPr>
            <p:ph type="title"/>
          </p:nvPr>
        </p:nvSpPr>
        <p:spPr>
          <a:xfrm>
            <a:off x="285750" y="-130175"/>
            <a:ext cx="10515600" cy="1325563"/>
          </a:xfrm>
        </p:spPr>
        <p:txBody>
          <a:bodyPr/>
          <a:lstStyle/>
          <a:p>
            <a:r>
              <a:rPr lang="en-US" sz="4000" dirty="0"/>
              <a:t>References</a:t>
            </a:r>
            <a:r>
              <a:rPr lang="en-US" dirty="0"/>
              <a:t> </a:t>
            </a:r>
            <a:endParaRPr lang="en-US" dirty="0">
              <a:effectLst/>
            </a:endParaRPr>
          </a:p>
        </p:txBody>
      </p:sp>
      <p:sp>
        <p:nvSpPr>
          <p:cNvPr id="3" name="Content Placeholder 2">
            <a:extLst>
              <a:ext uri="{FF2B5EF4-FFF2-40B4-BE49-F238E27FC236}">
                <a16:creationId xmlns:a16="http://schemas.microsoft.com/office/drawing/2014/main" id="{158207A1-D4D5-43C5-AEAE-CB01F0DFEE12}"/>
              </a:ext>
            </a:extLst>
          </p:cNvPr>
          <p:cNvSpPr>
            <a:spLocks noGrp="1"/>
          </p:cNvSpPr>
          <p:nvPr>
            <p:ph idx="1"/>
          </p:nvPr>
        </p:nvSpPr>
        <p:spPr>
          <a:xfrm>
            <a:off x="1028700" y="1028700"/>
            <a:ext cx="9982200" cy="5695950"/>
          </a:xfrm>
        </p:spPr>
        <p:txBody>
          <a:bodyPr numCol="2">
            <a:normAutofit/>
          </a:bodyPr>
          <a:lstStyle/>
          <a:p>
            <a:pPr>
              <a:spcAft>
                <a:spcPts val="600"/>
              </a:spcAft>
            </a:pPr>
            <a:r>
              <a:rPr lang="en-US" sz="1800" dirty="0"/>
              <a:t>Cravens, T. (1997). Comet Hyakutake x-ray source: Charge transfer of solar wind heavy ions. </a:t>
            </a:r>
            <a:r>
              <a:rPr lang="en-US" sz="1800" i="1" dirty="0"/>
              <a:t>Geophysical Research Letters</a:t>
            </a:r>
            <a:r>
              <a:rPr lang="en-US" sz="1800" dirty="0"/>
              <a:t>, 24(1), pp.105-108.</a:t>
            </a:r>
          </a:p>
          <a:p>
            <a:pPr>
              <a:spcAft>
                <a:spcPts val="600"/>
              </a:spcAft>
            </a:pPr>
            <a:r>
              <a:rPr lang="en-US" sz="1800" dirty="0"/>
              <a:t>Cravens, T. (2000). </a:t>
            </a:r>
            <a:r>
              <a:rPr lang="en-US" sz="1800" dirty="0" err="1"/>
              <a:t>Heliospheric</a:t>
            </a:r>
            <a:r>
              <a:rPr lang="en-US" sz="1800" dirty="0"/>
              <a:t> X-ray Emission Associated with Charge Transfer of the Solar Wind with Interstellar Neutrals. </a:t>
            </a:r>
            <a:r>
              <a:rPr lang="en-US" sz="1800" i="1" dirty="0"/>
              <a:t>The Astrophysical Journal</a:t>
            </a:r>
            <a:r>
              <a:rPr lang="en-US" sz="1800" dirty="0"/>
              <a:t>, 532(2), pp.L153-L156.</a:t>
            </a:r>
          </a:p>
          <a:p>
            <a:pPr>
              <a:spcAft>
                <a:spcPts val="600"/>
              </a:spcAft>
            </a:pPr>
            <a:r>
              <a:rPr lang="en-US" sz="1800" dirty="0"/>
              <a:t>Cumbee, R., Liu, L., Lyons, D., Schultz, D., Stancil, P., Wang, J. and Ali, R. (2016). Ne x X-ray emission due to charge exchange in M82. </a:t>
            </a:r>
            <a:r>
              <a:rPr lang="en-US" sz="1800" i="1" dirty="0"/>
              <a:t>Monthly Notices of the Royal Astronomical Society</a:t>
            </a:r>
            <a:r>
              <a:rPr lang="en-US" sz="1800" dirty="0"/>
              <a:t>, 458(4), pp.3554-3560.</a:t>
            </a:r>
          </a:p>
          <a:p>
            <a:pPr>
              <a:spcAft>
                <a:spcPts val="600"/>
              </a:spcAft>
            </a:pPr>
            <a:r>
              <a:rPr lang="en-US" sz="1800" dirty="0"/>
              <a:t>D. </a:t>
            </a:r>
            <a:r>
              <a:rPr lang="en-US" sz="1800" dirty="0" err="1"/>
              <a:t>Bodewits</a:t>
            </a:r>
            <a:r>
              <a:rPr lang="en-US" sz="1800" dirty="0"/>
              <a:t>, The charge exchange process. [image] Available at: https://www2.le.ac.uk/departments/physics/research/xroa/astrophysics-1/SWCX </a:t>
            </a:r>
          </a:p>
          <a:p>
            <a:pPr>
              <a:spcAft>
                <a:spcPts val="600"/>
              </a:spcAft>
            </a:pPr>
            <a:endParaRPr lang="en-US" sz="1800" dirty="0"/>
          </a:p>
          <a:p>
            <a:pPr>
              <a:spcAft>
                <a:spcPts val="600"/>
              </a:spcAft>
            </a:pPr>
            <a:r>
              <a:rPr lang="en-US" sz="1800" dirty="0" err="1"/>
              <a:t>Giacconi</a:t>
            </a:r>
            <a:r>
              <a:rPr lang="en-US" sz="1800" dirty="0"/>
              <a:t>, R., </a:t>
            </a:r>
            <a:r>
              <a:rPr lang="en-US" sz="1800" dirty="0" err="1"/>
              <a:t>Gursky</a:t>
            </a:r>
            <a:r>
              <a:rPr lang="en-US" sz="1800" dirty="0"/>
              <a:t>, H., </a:t>
            </a:r>
            <a:r>
              <a:rPr lang="en-US" sz="1800" dirty="0" err="1"/>
              <a:t>Paolini</a:t>
            </a:r>
            <a:r>
              <a:rPr lang="en-US" sz="1800" dirty="0"/>
              <a:t>, F. and Rossi, B. (1962). Evidence for x Rays From Sources Outside the Solar System. </a:t>
            </a:r>
            <a:r>
              <a:rPr lang="en-US" sz="1800" i="1" dirty="0"/>
              <a:t>Physical Review Letters</a:t>
            </a:r>
            <a:r>
              <a:rPr lang="en-US" sz="1800" dirty="0"/>
              <a:t>, 9(11), pp.439-443.</a:t>
            </a:r>
          </a:p>
          <a:p>
            <a:pPr>
              <a:spcAft>
                <a:spcPts val="600"/>
              </a:spcAft>
            </a:pPr>
            <a:r>
              <a:rPr lang="en-US" sz="1800" dirty="0" err="1"/>
              <a:t>Janev</a:t>
            </a:r>
            <a:r>
              <a:rPr lang="en-US" sz="1800" dirty="0"/>
              <a:t>, R. and Winter, H. (1985). State-selective electron capture in atom-highly charged ion collisions. </a:t>
            </a:r>
            <a:r>
              <a:rPr lang="en-US" sz="1800" i="1" dirty="0"/>
              <a:t>Physics Reports</a:t>
            </a:r>
            <a:r>
              <a:rPr lang="en-US" sz="1800" dirty="0"/>
              <a:t>, 117(5-6), pp.265-387.</a:t>
            </a:r>
          </a:p>
          <a:p>
            <a:pPr>
              <a:spcAft>
                <a:spcPts val="600"/>
              </a:spcAft>
            </a:pPr>
            <a:r>
              <a:rPr lang="en-US" sz="1800" dirty="0" err="1"/>
              <a:t>Lisse</a:t>
            </a:r>
            <a:r>
              <a:rPr lang="en-US" sz="1800" dirty="0"/>
              <a:t>, C., </a:t>
            </a:r>
            <a:r>
              <a:rPr lang="en-US" sz="1800" dirty="0" err="1"/>
              <a:t>Dennerl</a:t>
            </a:r>
            <a:r>
              <a:rPr lang="en-US" sz="1800" dirty="0"/>
              <a:t>, K., </a:t>
            </a:r>
            <a:r>
              <a:rPr lang="en-US" sz="1800" dirty="0" err="1"/>
              <a:t>Englhauser</a:t>
            </a:r>
            <a:r>
              <a:rPr lang="en-US" sz="1800" dirty="0"/>
              <a:t>, J., Harden, M., Marshall, F., Mumma, M., </a:t>
            </a:r>
            <a:r>
              <a:rPr lang="en-US" sz="1800" dirty="0" err="1"/>
              <a:t>Petre</a:t>
            </a:r>
            <a:r>
              <a:rPr lang="en-US" sz="1800" dirty="0"/>
              <a:t>, R., </a:t>
            </a:r>
            <a:r>
              <a:rPr lang="en-US" sz="1800" dirty="0" err="1"/>
              <a:t>Pye</a:t>
            </a:r>
            <a:r>
              <a:rPr lang="en-US" sz="1800" dirty="0"/>
              <a:t>, J., Ricketts, M., Schmitt, J., </a:t>
            </a:r>
            <a:r>
              <a:rPr lang="en-US" sz="1800" dirty="0" err="1"/>
              <a:t>Trumper</a:t>
            </a:r>
            <a:r>
              <a:rPr lang="en-US" sz="1800" dirty="0"/>
              <a:t>, J. and West, R. (1996). Discovery of X-ray and Extreme Ultraviolet Emission from Comet C/Hyakutake 1996 B2. </a:t>
            </a:r>
            <a:r>
              <a:rPr lang="en-US" sz="1800" i="1" dirty="0"/>
              <a:t>Science</a:t>
            </a:r>
            <a:r>
              <a:rPr lang="en-US" sz="1800" dirty="0"/>
              <a:t>, 274(5285), pp.205-209.</a:t>
            </a:r>
          </a:p>
          <a:p>
            <a:pPr>
              <a:spcAft>
                <a:spcPts val="600"/>
              </a:spcAft>
            </a:pPr>
            <a:r>
              <a:rPr lang="en-US" sz="1800" dirty="0"/>
              <a:t>McCammon, D. (1990). The Soft X-Ray Background And Its Origins. </a:t>
            </a:r>
            <a:r>
              <a:rPr lang="en-US" sz="1800" i="1" dirty="0"/>
              <a:t>Annual Review of Astronomy and Astrophysics</a:t>
            </a:r>
            <a:r>
              <a:rPr lang="en-US" sz="1800" dirty="0"/>
              <a:t>, 28(1), pp.657-688.</a:t>
            </a:r>
          </a:p>
        </p:txBody>
      </p:sp>
    </p:spTree>
    <p:extLst>
      <p:ext uri="{BB962C8B-B14F-4D97-AF65-F5344CB8AC3E}">
        <p14:creationId xmlns:p14="http://schemas.microsoft.com/office/powerpoint/2010/main" val="2081802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203845-A6D2-44B7-A56E-FA91E3399DEC}"/>
              </a:ext>
            </a:extLst>
          </p:cNvPr>
          <p:cNvSpPr>
            <a:spLocks noGrp="1"/>
          </p:cNvSpPr>
          <p:nvPr>
            <p:ph idx="1"/>
          </p:nvPr>
        </p:nvSpPr>
        <p:spPr>
          <a:xfrm>
            <a:off x="838200" y="559593"/>
            <a:ext cx="10972800" cy="5936457"/>
          </a:xfrm>
        </p:spPr>
        <p:txBody>
          <a:bodyPr numCol="2">
            <a:normAutofit/>
          </a:bodyPr>
          <a:lstStyle/>
          <a:p>
            <a:pPr>
              <a:spcAft>
                <a:spcPts val="600"/>
              </a:spcAft>
            </a:pPr>
            <a:r>
              <a:rPr lang="en-US" sz="1900" dirty="0"/>
              <a:t>Mullen, P., </a:t>
            </a:r>
            <a:r>
              <a:rPr lang="en-US" sz="1900" dirty="0" err="1"/>
              <a:t>Cumbee</a:t>
            </a:r>
            <a:r>
              <a:rPr lang="en-US" sz="1900" dirty="0"/>
              <a:t>, R., Lyons, D., Gu, L., </a:t>
            </a:r>
            <a:r>
              <a:rPr lang="en-US" sz="1900" dirty="0" err="1"/>
              <a:t>Kaastra</a:t>
            </a:r>
            <a:r>
              <a:rPr lang="en-US" sz="1900" dirty="0"/>
              <a:t>, J., Shelton, R. and Stancil, P. (2017). Line Ratios for Solar Wind Charge Exchange with Comets. </a:t>
            </a:r>
            <a:r>
              <a:rPr lang="en-US" sz="1900" i="1" dirty="0"/>
              <a:t>The Astrophysical Journal</a:t>
            </a:r>
            <a:r>
              <a:rPr lang="en-US" sz="1900" dirty="0"/>
              <a:t>, 844(1), p.7.</a:t>
            </a:r>
          </a:p>
          <a:p>
            <a:pPr>
              <a:spcAft>
                <a:spcPts val="600"/>
              </a:spcAft>
            </a:pPr>
            <a:r>
              <a:rPr lang="en-US" sz="1900" dirty="0"/>
              <a:t>NASA/Rick Scott &amp; Joe Orman. </a:t>
            </a:r>
            <a:r>
              <a:rPr lang="en-US" sz="1900" i="1" dirty="0"/>
              <a:t>Hyakutake Comet</a:t>
            </a:r>
            <a:r>
              <a:rPr lang="en-US" sz="1900" dirty="0"/>
              <a:t>. [image] Available at: https://www.space.com/20016-comet-hyakutake.htm.</a:t>
            </a:r>
          </a:p>
          <a:p>
            <a:pPr>
              <a:spcAft>
                <a:spcPts val="600"/>
              </a:spcAft>
            </a:pPr>
            <a:r>
              <a:rPr lang="en-US" sz="1900" dirty="0"/>
              <a:t>NASA CHIPS. </a:t>
            </a:r>
            <a:r>
              <a:rPr lang="en-US" sz="1900" i="1" dirty="0"/>
              <a:t>The Local Bubble</a:t>
            </a:r>
            <a:r>
              <a:rPr lang="en-US" sz="1900" dirty="0"/>
              <a:t>. [image] Available at: https://www.skyandtelescope.com/astronomy-news/local-hot-bubble-07282014/ </a:t>
            </a:r>
          </a:p>
          <a:p>
            <a:pPr>
              <a:spcAft>
                <a:spcPts val="600"/>
              </a:spcAft>
            </a:pPr>
            <a:r>
              <a:rPr lang="en-US" sz="1900" dirty="0"/>
              <a:t>NASA HEASARC. </a:t>
            </a:r>
            <a:r>
              <a:rPr lang="en-US" sz="1900" i="1" dirty="0"/>
              <a:t>Diffuse soft X-ray Spectrometer</a:t>
            </a:r>
            <a:r>
              <a:rPr lang="en-US" sz="1900" dirty="0"/>
              <a:t>. [image] Available at: https://heasarc.gsfc.nasa.gov/docs/dxs/dxs_images.htm</a:t>
            </a:r>
          </a:p>
          <a:p>
            <a:pPr>
              <a:spcAft>
                <a:spcPts val="600"/>
              </a:spcAft>
            </a:pPr>
            <a:endParaRPr lang="en-US" sz="1900" dirty="0"/>
          </a:p>
          <a:p>
            <a:pPr>
              <a:spcAft>
                <a:spcPts val="600"/>
              </a:spcAft>
            </a:pPr>
            <a:endParaRPr lang="en-US" sz="1900" dirty="0"/>
          </a:p>
          <a:p>
            <a:pPr>
              <a:spcAft>
                <a:spcPts val="600"/>
              </a:spcAft>
            </a:pPr>
            <a:r>
              <a:rPr lang="en-US" sz="1900" dirty="0"/>
              <a:t>Pradhan, A. and Nahar, S. (2015). </a:t>
            </a:r>
            <a:r>
              <a:rPr lang="en-US" sz="1900" i="1" dirty="0"/>
              <a:t>Atomic astrophysics and spectroscopy</a:t>
            </a:r>
            <a:r>
              <a:rPr lang="en-US" sz="1900" dirty="0"/>
              <a:t>. Cambridge: Cambridge University Press.</a:t>
            </a:r>
          </a:p>
          <a:p>
            <a:pPr>
              <a:spcAft>
                <a:spcPts val="600"/>
              </a:spcAft>
            </a:pPr>
            <a:r>
              <a:rPr lang="en-US" sz="1900" dirty="0"/>
              <a:t>Smith, R., Foster, A., Edgar, R. and Brickhouse, N. (2014). Resolving the Origin of the Diffuse Soft X-ray Background. </a:t>
            </a:r>
            <a:r>
              <a:rPr lang="en-US" sz="1900" i="1" dirty="0"/>
              <a:t>The Astrophysical Journal</a:t>
            </a:r>
            <a:r>
              <a:rPr lang="en-US" sz="1900" dirty="0"/>
              <a:t>, 787(1), p.77.</a:t>
            </a:r>
          </a:p>
          <a:p>
            <a:pPr>
              <a:spcAft>
                <a:spcPts val="600"/>
              </a:spcAft>
            </a:pPr>
            <a:r>
              <a:rPr lang="en-US" sz="1900" dirty="0"/>
              <a:t>Williamson, F., Sanders, W., </a:t>
            </a:r>
            <a:r>
              <a:rPr lang="en-US" sz="1900" dirty="0" err="1"/>
              <a:t>Kraushaar</a:t>
            </a:r>
            <a:r>
              <a:rPr lang="en-US" sz="1900" dirty="0"/>
              <a:t>, W., McCammon, D., </a:t>
            </a:r>
            <a:r>
              <a:rPr lang="en-US" sz="1900" dirty="0" err="1"/>
              <a:t>Borken</a:t>
            </a:r>
            <a:r>
              <a:rPr lang="en-US" sz="1900" dirty="0"/>
              <a:t>, R. and </a:t>
            </a:r>
            <a:r>
              <a:rPr lang="en-US" sz="1900" dirty="0" err="1"/>
              <a:t>Bunner</a:t>
            </a:r>
            <a:r>
              <a:rPr lang="en-US" sz="1900" dirty="0"/>
              <a:t>, A. (1974). Observation of features in the soft X-ray background flux. </a:t>
            </a:r>
            <a:r>
              <a:rPr lang="en-US" sz="1900" i="1" dirty="0"/>
              <a:t>The Astrophysical Journal</a:t>
            </a:r>
            <a:r>
              <a:rPr lang="en-US" sz="1900" dirty="0"/>
              <a:t>, 193, p.L133.</a:t>
            </a:r>
            <a:br>
              <a:rPr lang="en-US" sz="3800" dirty="0"/>
            </a:br>
            <a:endParaRPr lang="en-US" sz="3800" dirty="0"/>
          </a:p>
          <a:p>
            <a:endParaRPr lang="en-US" dirty="0"/>
          </a:p>
        </p:txBody>
      </p:sp>
    </p:spTree>
    <p:extLst>
      <p:ext uri="{BB962C8B-B14F-4D97-AF65-F5344CB8AC3E}">
        <p14:creationId xmlns:p14="http://schemas.microsoft.com/office/powerpoint/2010/main" val="2518934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64C27-A1D1-49AE-A651-A9A7AEF82F5B}"/>
              </a:ext>
            </a:extLst>
          </p:cNvPr>
          <p:cNvSpPr>
            <a:spLocks noGrp="1"/>
          </p:cNvSpPr>
          <p:nvPr>
            <p:ph type="title"/>
          </p:nvPr>
        </p:nvSpPr>
        <p:spPr/>
        <p:txBody>
          <a:bodyPr/>
          <a:lstStyle/>
          <a:p>
            <a:r>
              <a:rPr lang="en-US" dirty="0"/>
              <a:t>The diffuse Soft X-ray Background </a:t>
            </a:r>
          </a:p>
        </p:txBody>
      </p:sp>
      <p:sp>
        <p:nvSpPr>
          <p:cNvPr id="3" name="Content Placeholder 2">
            <a:extLst>
              <a:ext uri="{FF2B5EF4-FFF2-40B4-BE49-F238E27FC236}">
                <a16:creationId xmlns:a16="http://schemas.microsoft.com/office/drawing/2014/main" id="{6607F83B-B38F-40BF-97D9-21FBC24DE81E}"/>
              </a:ext>
            </a:extLst>
          </p:cNvPr>
          <p:cNvSpPr>
            <a:spLocks noGrp="1"/>
          </p:cNvSpPr>
          <p:nvPr>
            <p:ph idx="1"/>
          </p:nvPr>
        </p:nvSpPr>
        <p:spPr>
          <a:xfrm>
            <a:off x="838200" y="2222939"/>
            <a:ext cx="10515600" cy="3954024"/>
          </a:xfrm>
        </p:spPr>
        <p:txBody>
          <a:bodyPr/>
          <a:lstStyle/>
          <a:p>
            <a:pPr marL="0" indent="0">
              <a:buNone/>
            </a:pPr>
            <a:r>
              <a:rPr lang="en-US" b="1" dirty="0"/>
              <a:t>1960’s</a:t>
            </a:r>
          </a:p>
          <a:p>
            <a:r>
              <a:rPr lang="en-US" dirty="0"/>
              <a:t>The first cosmic soft X-rays (2-6 keV) were observed using a sounding rocket (</a:t>
            </a:r>
            <a:r>
              <a:rPr lang="en-US" dirty="0" err="1"/>
              <a:t>Giacconi</a:t>
            </a:r>
            <a:r>
              <a:rPr lang="en-US" dirty="0"/>
              <a:t> et al., 1962).</a:t>
            </a:r>
          </a:p>
          <a:p>
            <a:endParaRPr lang="en-US" dirty="0"/>
          </a:p>
          <a:p>
            <a:r>
              <a:rPr lang="en-US" dirty="0"/>
              <a:t>Most of this X-ray emission must be due to extragalactic sources.</a:t>
            </a:r>
          </a:p>
        </p:txBody>
      </p:sp>
    </p:spTree>
    <p:extLst>
      <p:ext uri="{BB962C8B-B14F-4D97-AF65-F5344CB8AC3E}">
        <p14:creationId xmlns:p14="http://schemas.microsoft.com/office/powerpoint/2010/main" val="2673642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4D925-20D8-4CB7-AD52-85F8F461F911}"/>
              </a:ext>
            </a:extLst>
          </p:cNvPr>
          <p:cNvSpPr>
            <a:spLocks noGrp="1"/>
          </p:cNvSpPr>
          <p:nvPr>
            <p:ph type="title"/>
          </p:nvPr>
        </p:nvSpPr>
        <p:spPr/>
        <p:txBody>
          <a:bodyPr/>
          <a:lstStyle/>
          <a:p>
            <a:r>
              <a:rPr lang="en-US" dirty="0"/>
              <a:t>The diffuse Soft X-ray Background </a:t>
            </a:r>
          </a:p>
        </p:txBody>
      </p:sp>
      <p:sp>
        <p:nvSpPr>
          <p:cNvPr id="3" name="Content Placeholder 2">
            <a:extLst>
              <a:ext uri="{FF2B5EF4-FFF2-40B4-BE49-F238E27FC236}">
                <a16:creationId xmlns:a16="http://schemas.microsoft.com/office/drawing/2014/main" id="{C32F84E8-84F3-4D08-88C5-B6655D20E5D1}"/>
              </a:ext>
            </a:extLst>
          </p:cNvPr>
          <p:cNvSpPr>
            <a:spLocks noGrp="1"/>
          </p:cNvSpPr>
          <p:nvPr>
            <p:ph idx="1"/>
          </p:nvPr>
        </p:nvSpPr>
        <p:spPr>
          <a:xfrm>
            <a:off x="838199" y="1690688"/>
            <a:ext cx="5058103" cy="4802187"/>
          </a:xfrm>
        </p:spPr>
        <p:txBody>
          <a:bodyPr>
            <a:normAutofit lnSpcReduction="10000"/>
          </a:bodyPr>
          <a:lstStyle/>
          <a:p>
            <a:pPr marL="0" indent="0">
              <a:buNone/>
            </a:pPr>
            <a:r>
              <a:rPr lang="en-US" b="1" dirty="0"/>
              <a:t>Late 1960’s – early 1970’s</a:t>
            </a:r>
          </a:p>
          <a:p>
            <a:pPr>
              <a:spcAft>
                <a:spcPts val="1200"/>
              </a:spcAft>
            </a:pPr>
            <a:r>
              <a:rPr lang="en-US" dirty="0"/>
              <a:t>Lower than 2 keV X-rays were observed in space.</a:t>
            </a:r>
          </a:p>
          <a:p>
            <a:pPr>
              <a:spcAft>
                <a:spcPts val="1200"/>
              </a:spcAft>
            </a:pPr>
            <a:r>
              <a:rPr lang="en-US" dirty="0"/>
              <a:t>Their origin was attributed to an interstellar gas with temperatures of approximately 10</a:t>
            </a:r>
            <a:r>
              <a:rPr lang="en-US" baseline="30000" dirty="0"/>
              <a:t>6 </a:t>
            </a:r>
            <a:r>
              <a:rPr lang="en-US" dirty="0"/>
              <a:t>K (Williamson et al., 1974).</a:t>
            </a:r>
          </a:p>
          <a:p>
            <a:pPr>
              <a:spcAft>
                <a:spcPts val="1200"/>
              </a:spcAft>
            </a:pPr>
            <a:r>
              <a:rPr lang="en-US" dirty="0"/>
              <a:t>The plasma was filling the Local Cavity (Local Bubble).</a:t>
            </a:r>
          </a:p>
        </p:txBody>
      </p:sp>
      <p:pic>
        <p:nvPicPr>
          <p:cNvPr id="5" name="Picture 4">
            <a:extLst>
              <a:ext uri="{FF2B5EF4-FFF2-40B4-BE49-F238E27FC236}">
                <a16:creationId xmlns:a16="http://schemas.microsoft.com/office/drawing/2014/main" id="{BA7CA6E9-AEDB-49FB-BB25-C6D0493EA4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0345" y="2082582"/>
            <a:ext cx="4653455" cy="4238132"/>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126913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35700-9C46-4AC5-9EE9-89B4EA7F97F0}"/>
              </a:ext>
            </a:extLst>
          </p:cNvPr>
          <p:cNvSpPr>
            <a:spLocks noGrp="1"/>
          </p:cNvSpPr>
          <p:nvPr>
            <p:ph type="title"/>
          </p:nvPr>
        </p:nvSpPr>
        <p:spPr/>
        <p:txBody>
          <a:bodyPr/>
          <a:lstStyle/>
          <a:p>
            <a:r>
              <a:rPr lang="en-US" dirty="0"/>
              <a:t>The diffuse Soft X-ray Background </a:t>
            </a:r>
          </a:p>
        </p:txBody>
      </p:sp>
      <p:sp>
        <p:nvSpPr>
          <p:cNvPr id="3" name="Content Placeholder 2">
            <a:extLst>
              <a:ext uri="{FF2B5EF4-FFF2-40B4-BE49-F238E27FC236}">
                <a16:creationId xmlns:a16="http://schemas.microsoft.com/office/drawing/2014/main" id="{60CAC2A3-EEEA-4648-8A42-8A28689C09B3}"/>
              </a:ext>
            </a:extLst>
          </p:cNvPr>
          <p:cNvSpPr>
            <a:spLocks noGrp="1"/>
          </p:cNvSpPr>
          <p:nvPr>
            <p:ph idx="1"/>
          </p:nvPr>
        </p:nvSpPr>
        <p:spPr>
          <a:xfrm>
            <a:off x="6096000" y="2050722"/>
            <a:ext cx="5672959" cy="4351338"/>
          </a:xfrm>
        </p:spPr>
        <p:txBody>
          <a:bodyPr>
            <a:normAutofit fontScale="92500"/>
          </a:bodyPr>
          <a:lstStyle/>
          <a:p>
            <a:pPr marL="0" indent="0">
              <a:buNone/>
            </a:pPr>
            <a:r>
              <a:rPr lang="en-US" b="1" dirty="0"/>
              <a:t>1990’s</a:t>
            </a:r>
          </a:p>
          <a:p>
            <a:r>
              <a:rPr lang="en-US" dirty="0"/>
              <a:t>ROSAT X-ray telescope made one of first all-sky surveys in the soft X-ray range from 0.1 – 2.5 keV.</a:t>
            </a:r>
          </a:p>
          <a:p>
            <a:endParaRPr lang="en-US" dirty="0"/>
          </a:p>
          <a:p>
            <a:pPr marL="0" indent="0">
              <a:buNone/>
            </a:pPr>
            <a:r>
              <a:rPr lang="en-US" b="1" dirty="0"/>
              <a:t>1996</a:t>
            </a:r>
          </a:p>
          <a:p>
            <a:r>
              <a:rPr lang="en-US" dirty="0"/>
              <a:t>ROSAT observed X-ray emission coming from the Comet Hyakutake. (</a:t>
            </a:r>
            <a:r>
              <a:rPr lang="en-US" dirty="0" err="1"/>
              <a:t>Lisse</a:t>
            </a:r>
            <a:r>
              <a:rPr lang="en-US" dirty="0"/>
              <a:t> et al., 1996)</a:t>
            </a:r>
          </a:p>
          <a:p>
            <a:endParaRPr lang="en-US" b="1" dirty="0"/>
          </a:p>
          <a:p>
            <a:pPr marL="0" indent="0">
              <a:buNone/>
            </a:pPr>
            <a:endParaRPr lang="en-US" b="1" dirty="0"/>
          </a:p>
          <a:p>
            <a:pPr marL="0" indent="0">
              <a:buNone/>
            </a:pPr>
            <a:endParaRPr lang="en-US" dirty="0"/>
          </a:p>
          <a:p>
            <a:pPr marL="0" indent="0">
              <a:buNone/>
            </a:pPr>
            <a:endParaRPr lang="en-US" dirty="0"/>
          </a:p>
        </p:txBody>
      </p:sp>
      <p:pic>
        <p:nvPicPr>
          <p:cNvPr id="7" name="Picture 6" descr="Comet Hyakutake with its long glowing tail&#10;&#10;Credit: NASA/Rick Scott and Joe Orman ">
            <a:extLst>
              <a:ext uri="{FF2B5EF4-FFF2-40B4-BE49-F238E27FC236}">
                <a16:creationId xmlns:a16="http://schemas.microsoft.com/office/drawing/2014/main" id="{CCF57D53-E19D-4F8B-8B41-FCDFBB555D0D}"/>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697" y="2272780"/>
            <a:ext cx="4905704" cy="3584741"/>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731311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54CFE-9D83-474D-AFA9-F3A43F91C760}"/>
              </a:ext>
            </a:extLst>
          </p:cNvPr>
          <p:cNvSpPr>
            <a:spLocks noGrp="1"/>
          </p:cNvSpPr>
          <p:nvPr>
            <p:ph type="title"/>
          </p:nvPr>
        </p:nvSpPr>
        <p:spPr/>
        <p:txBody>
          <a:bodyPr/>
          <a:lstStyle/>
          <a:p>
            <a:r>
              <a:rPr lang="en-US" dirty="0"/>
              <a:t>The diffuse Soft X-ray Background </a:t>
            </a:r>
          </a:p>
        </p:txBody>
      </p:sp>
      <p:sp>
        <p:nvSpPr>
          <p:cNvPr id="3" name="Content Placeholder 2">
            <a:extLst>
              <a:ext uri="{FF2B5EF4-FFF2-40B4-BE49-F238E27FC236}">
                <a16:creationId xmlns:a16="http://schemas.microsoft.com/office/drawing/2014/main" id="{9868F062-22E0-4DC6-9DF7-C9F6C40E0E13}"/>
              </a:ext>
            </a:extLst>
          </p:cNvPr>
          <p:cNvSpPr>
            <a:spLocks noGrp="1"/>
          </p:cNvSpPr>
          <p:nvPr>
            <p:ph idx="1"/>
          </p:nvPr>
        </p:nvSpPr>
        <p:spPr>
          <a:xfrm>
            <a:off x="838200" y="1692275"/>
            <a:ext cx="10515600" cy="1721616"/>
          </a:xfrm>
        </p:spPr>
        <p:txBody>
          <a:bodyPr/>
          <a:lstStyle/>
          <a:p>
            <a:pPr marL="0" indent="0">
              <a:buNone/>
            </a:pPr>
            <a:r>
              <a:rPr lang="en-US" b="1" dirty="0"/>
              <a:t>1997</a:t>
            </a:r>
          </a:p>
          <a:p>
            <a:r>
              <a:rPr lang="en-US" dirty="0"/>
              <a:t>X-rays from comets are due to charge exchange (T.E. Cravens, 1997)</a:t>
            </a:r>
            <a:endParaRPr lang="en-US" b="1" dirty="0"/>
          </a:p>
        </p:txBody>
      </p:sp>
      <p:sp>
        <p:nvSpPr>
          <p:cNvPr id="4" name="TextBox 3">
            <a:extLst>
              <a:ext uri="{FF2B5EF4-FFF2-40B4-BE49-F238E27FC236}">
                <a16:creationId xmlns:a16="http://schemas.microsoft.com/office/drawing/2014/main" id="{F251264D-7A5F-4383-B347-3BF10465BA95}"/>
              </a:ext>
            </a:extLst>
          </p:cNvPr>
          <p:cNvSpPr txBox="1"/>
          <p:nvPr/>
        </p:nvSpPr>
        <p:spPr>
          <a:xfrm>
            <a:off x="7031420" y="4489747"/>
            <a:ext cx="6400801" cy="923330"/>
          </a:xfrm>
          <a:prstGeom prst="rect">
            <a:avLst/>
          </a:prstGeom>
          <a:noFill/>
        </p:spPr>
        <p:txBody>
          <a:bodyPr wrap="square" rtlCol="0">
            <a:spAutoFit/>
          </a:bodyPr>
          <a:lstStyle/>
          <a:p>
            <a:r>
              <a:rPr lang="es-PR" sz="3600" dirty="0">
                <a:latin typeface="Sitka Small" panose="02000505000000020004" pitchFamily="2" charset="0"/>
                <a:cs typeface="Angsana New" panose="020B0502040204020203" pitchFamily="18" charset="-34"/>
              </a:rPr>
              <a:t>q</a:t>
            </a:r>
            <a:r>
              <a:rPr lang="es-PR" sz="3600" baseline="30000" dirty="0">
                <a:latin typeface="Sitka Small" panose="02000505000000020004" pitchFamily="2" charset="0"/>
                <a:cs typeface="Angsana New" panose="020B0502040204020203" pitchFamily="18" charset="-34"/>
              </a:rPr>
              <a:t>+ </a:t>
            </a:r>
            <a:r>
              <a:rPr lang="es-PR" sz="3600" dirty="0">
                <a:latin typeface="Sitka Small" panose="02000505000000020004" pitchFamily="2" charset="0"/>
                <a:cs typeface="Angsana New" panose="020B0502040204020203" pitchFamily="18" charset="-34"/>
              </a:rPr>
              <a:t>+ H   → (q-1)</a:t>
            </a:r>
            <a:r>
              <a:rPr lang="es-PR" sz="3600" baseline="30000" dirty="0">
                <a:latin typeface="Sitka Small" panose="02000505000000020004" pitchFamily="2" charset="0"/>
                <a:cs typeface="Angsana New" panose="020B0502040204020203" pitchFamily="18" charset="-34"/>
              </a:rPr>
              <a:t>+</a:t>
            </a:r>
            <a:r>
              <a:rPr lang="es-PR" sz="3600" dirty="0">
                <a:latin typeface="Sitka Small" panose="02000505000000020004" pitchFamily="2" charset="0"/>
                <a:cs typeface="Angsana New" panose="020B0502040204020203" pitchFamily="18" charset="-34"/>
              </a:rPr>
              <a:t> + H</a:t>
            </a:r>
            <a:r>
              <a:rPr lang="es-PR" sz="3600" baseline="30000" dirty="0">
                <a:latin typeface="Sitka Small" panose="02000505000000020004" pitchFamily="2" charset="0"/>
                <a:cs typeface="Angsana New" panose="020B0502040204020203" pitchFamily="18" charset="-34"/>
              </a:rPr>
              <a:t>+</a:t>
            </a:r>
            <a:endParaRPr lang="en-US" sz="3600" dirty="0">
              <a:latin typeface="Sitka Small" panose="02000505000000020004" pitchFamily="2" charset="0"/>
              <a:cs typeface="Angsana New" panose="020B0502040204020203" pitchFamily="18" charset="-34"/>
            </a:endParaRPr>
          </a:p>
          <a:p>
            <a:endParaRPr lang="en-US" dirty="0"/>
          </a:p>
        </p:txBody>
      </p:sp>
      <p:pic>
        <p:nvPicPr>
          <p:cNvPr id="6" name="Picture 5">
            <a:extLst>
              <a:ext uri="{FF2B5EF4-FFF2-40B4-BE49-F238E27FC236}">
                <a16:creationId xmlns:a16="http://schemas.microsoft.com/office/drawing/2014/main" id="{5FD2A8FF-4994-4DFF-97D8-4E248E9E38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3581400"/>
            <a:ext cx="5465380" cy="2740025"/>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711653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113CF-0E62-444D-8766-5320FDEE6533}"/>
              </a:ext>
            </a:extLst>
          </p:cNvPr>
          <p:cNvSpPr>
            <a:spLocks noGrp="1"/>
          </p:cNvSpPr>
          <p:nvPr>
            <p:ph type="title"/>
          </p:nvPr>
        </p:nvSpPr>
        <p:spPr/>
        <p:txBody>
          <a:bodyPr/>
          <a:lstStyle/>
          <a:p>
            <a:r>
              <a:rPr lang="en-US" dirty="0"/>
              <a:t>The diffuse Soft X-ray Background </a:t>
            </a:r>
          </a:p>
        </p:txBody>
      </p:sp>
      <p:sp>
        <p:nvSpPr>
          <p:cNvPr id="3" name="Content Placeholder 2">
            <a:extLst>
              <a:ext uri="{FF2B5EF4-FFF2-40B4-BE49-F238E27FC236}">
                <a16:creationId xmlns:a16="http://schemas.microsoft.com/office/drawing/2014/main" id="{1B5D92B1-5F75-4EE5-A77D-DB166E055804}"/>
              </a:ext>
            </a:extLst>
          </p:cNvPr>
          <p:cNvSpPr>
            <a:spLocks noGrp="1"/>
          </p:cNvSpPr>
          <p:nvPr>
            <p:ph idx="1"/>
          </p:nvPr>
        </p:nvSpPr>
        <p:spPr/>
        <p:txBody>
          <a:bodyPr>
            <a:normAutofit/>
          </a:bodyPr>
          <a:lstStyle/>
          <a:p>
            <a:pPr marL="0" indent="0">
              <a:buNone/>
            </a:pPr>
            <a:r>
              <a:rPr lang="en-US" b="1" dirty="0"/>
              <a:t>2000’s</a:t>
            </a:r>
          </a:p>
          <a:p>
            <a:pPr>
              <a:lnSpc>
                <a:spcPct val="110000"/>
              </a:lnSpc>
              <a:spcAft>
                <a:spcPts val="2400"/>
              </a:spcAft>
            </a:pPr>
            <a:r>
              <a:rPr lang="en-US" dirty="0"/>
              <a:t>Cravens proposed that approximately ~50% percent of the diffuse soft X-ray background could be explained by solar wind charge exchange (T. E. Cravens 2000). </a:t>
            </a:r>
            <a:endParaRPr lang="en-US" b="1" dirty="0"/>
          </a:p>
          <a:p>
            <a:pPr>
              <a:lnSpc>
                <a:spcPct val="110000"/>
              </a:lnSpc>
              <a:spcAft>
                <a:spcPts val="2400"/>
              </a:spcAft>
            </a:pPr>
            <a:r>
              <a:rPr lang="en-US" dirty="0"/>
              <a:t>Models were created to explain this idea, but they lacked some atomic data.</a:t>
            </a:r>
          </a:p>
          <a:p>
            <a:endParaRPr lang="en-US" b="1" dirty="0"/>
          </a:p>
          <a:p>
            <a:endParaRPr lang="en-US" dirty="0"/>
          </a:p>
        </p:txBody>
      </p:sp>
    </p:spTree>
    <p:extLst>
      <p:ext uri="{BB962C8B-B14F-4D97-AF65-F5344CB8AC3E}">
        <p14:creationId xmlns:p14="http://schemas.microsoft.com/office/powerpoint/2010/main" val="3852624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083D1-ABC7-425A-A1A3-505466C00EC4}"/>
              </a:ext>
            </a:extLst>
          </p:cNvPr>
          <p:cNvSpPr>
            <a:spLocks noGrp="1"/>
          </p:cNvSpPr>
          <p:nvPr>
            <p:ph type="title"/>
          </p:nvPr>
        </p:nvSpPr>
        <p:spPr/>
        <p:txBody>
          <a:bodyPr/>
          <a:lstStyle/>
          <a:p>
            <a:r>
              <a:rPr lang="en-US" dirty="0"/>
              <a:t>The diffuse Soft X-ray Background </a:t>
            </a:r>
          </a:p>
        </p:txBody>
      </p:sp>
      <p:sp>
        <p:nvSpPr>
          <p:cNvPr id="3" name="Content Placeholder 2">
            <a:extLst>
              <a:ext uri="{FF2B5EF4-FFF2-40B4-BE49-F238E27FC236}">
                <a16:creationId xmlns:a16="http://schemas.microsoft.com/office/drawing/2014/main" id="{13DA7EF3-0E4F-43A1-91C0-5962E81FA565}"/>
              </a:ext>
            </a:extLst>
          </p:cNvPr>
          <p:cNvSpPr>
            <a:spLocks noGrp="1"/>
          </p:cNvSpPr>
          <p:nvPr>
            <p:ph idx="1"/>
          </p:nvPr>
        </p:nvSpPr>
        <p:spPr/>
        <p:txBody>
          <a:bodyPr>
            <a:normAutofit lnSpcReduction="10000"/>
          </a:bodyPr>
          <a:lstStyle/>
          <a:p>
            <a:r>
              <a:rPr lang="en-US" dirty="0"/>
              <a:t>Charge exchange emission depends on the composition, density and relative velocities of the solar wind ions and the neutral donors, which these models implemented.</a:t>
            </a:r>
          </a:p>
          <a:p>
            <a:endParaRPr lang="en-US" dirty="0"/>
          </a:p>
          <a:p>
            <a:r>
              <a:rPr lang="en-US" dirty="0"/>
              <a:t>Also depends on the cross sections for all possible energy states and the radiative decay.</a:t>
            </a:r>
          </a:p>
          <a:p>
            <a:endParaRPr lang="en-US" dirty="0"/>
          </a:p>
          <a:p>
            <a:r>
              <a:rPr lang="en-US" dirty="0"/>
              <a:t>The models the first dependencies, but they did not include calculations for the cross sections nor the radiative decay. </a:t>
            </a:r>
          </a:p>
          <a:p>
            <a:endParaRPr lang="en-US" dirty="0"/>
          </a:p>
          <a:p>
            <a:endParaRPr lang="en-US" dirty="0"/>
          </a:p>
        </p:txBody>
      </p:sp>
    </p:spTree>
    <p:extLst>
      <p:ext uri="{BB962C8B-B14F-4D97-AF65-F5344CB8AC3E}">
        <p14:creationId xmlns:p14="http://schemas.microsoft.com/office/powerpoint/2010/main" val="4192532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2536825"/>
            <a:ext cx="10515600" cy="1325563"/>
          </a:xfrm>
        </p:spPr>
        <p:txBody>
          <a:bodyPr>
            <a:normAutofit fontScale="90000"/>
          </a:bodyPr>
          <a:lstStyle/>
          <a:p>
            <a:r>
              <a:rPr lang="en-US" b="1" dirty="0" err="1"/>
              <a:t>AtomDB</a:t>
            </a:r>
            <a:r>
              <a:rPr lang="en-US" b="1" dirty="0"/>
              <a:t> Charge Exchange Model (ACX)</a:t>
            </a:r>
          </a:p>
        </p:txBody>
      </p:sp>
      <p:sp>
        <p:nvSpPr>
          <p:cNvPr id="4" name="Content Placeholder 2">
            <a:extLst>
              <a:ext uri="{FF2B5EF4-FFF2-40B4-BE49-F238E27FC236}">
                <a16:creationId xmlns:a16="http://schemas.microsoft.com/office/drawing/2014/main" id="{808B4289-783C-4C28-B131-EFE2615A126F}"/>
              </a:ext>
            </a:extLst>
          </p:cNvPr>
          <p:cNvSpPr txBox="1">
            <a:spLocks/>
          </p:cNvSpPr>
          <p:nvPr/>
        </p:nvSpPr>
        <p:spPr>
          <a:xfrm>
            <a:off x="674915" y="1926568"/>
            <a:ext cx="10515600" cy="35283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US" dirty="0"/>
          </a:p>
          <a:p>
            <a:endParaRPr lang="en-US" dirty="0"/>
          </a:p>
        </p:txBody>
      </p:sp>
    </p:spTree>
    <p:extLst>
      <p:ext uri="{BB962C8B-B14F-4D97-AF65-F5344CB8AC3E}">
        <p14:creationId xmlns:p14="http://schemas.microsoft.com/office/powerpoint/2010/main" val="3432416375"/>
      </p:ext>
    </p:extLst>
  </p:cSld>
  <p:clrMapOvr>
    <a:masterClrMapping/>
  </p:clrMapOvr>
</p:sld>
</file>

<file path=ppt/theme/theme1.xml><?xml version="1.0" encoding="utf-8"?>
<a:theme xmlns:a="http://schemas.openxmlformats.org/drawingml/2006/main" name="Melancholy abstract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lancholy abstract design slides.potx" id="{0C631111-0761-4095-80FF-907E1270642A}" vid="{4C722CC6-EA24-4B9B-A48E-3EC5DC6964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Melancholy abstract design slides</Template>
  <TotalTime>2248</TotalTime>
  <Words>1925</Words>
  <Application>Microsoft Office PowerPoint</Application>
  <PresentationFormat>Widescreen</PresentationFormat>
  <Paragraphs>213</Paragraphs>
  <Slides>24</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Angsana New</vt:lpstr>
      <vt:lpstr>Arial</vt:lpstr>
      <vt:lpstr>Arial Nova</vt:lpstr>
      <vt:lpstr>Calibri</vt:lpstr>
      <vt:lpstr>Century Gothic</vt:lpstr>
      <vt:lpstr>Garamond</vt:lpstr>
      <vt:lpstr>Sitka Small</vt:lpstr>
      <vt:lpstr>Melancholy abstract design template</vt:lpstr>
      <vt:lpstr>IMPROVING THE SPECTRAL FIT FOR THE DIFFUSE SOFT X-RAY BACKGROUND  USING ATOMDB CHARGE EXCHANGE MODELS </vt:lpstr>
      <vt:lpstr>The diffuse Soft X-ray Background </vt:lpstr>
      <vt:lpstr>The diffuse Soft X-ray Background </vt:lpstr>
      <vt:lpstr>The diffuse Soft X-ray Background </vt:lpstr>
      <vt:lpstr>The diffuse Soft X-ray Background </vt:lpstr>
      <vt:lpstr>The diffuse Soft X-ray Background </vt:lpstr>
      <vt:lpstr>The diffuse Soft X-ray Background </vt:lpstr>
      <vt:lpstr>The diffuse Soft X-ray Background </vt:lpstr>
      <vt:lpstr>AtomDB Charge Exchange Model (ACX)</vt:lpstr>
      <vt:lpstr>AtomDB Charge Exchange Model (ACX)</vt:lpstr>
      <vt:lpstr>AtomDB Charge Exchange Model (ACX)</vt:lpstr>
      <vt:lpstr>Now, what I actually did. Finally!</vt:lpstr>
      <vt:lpstr>AtomDB Charge Exchange Model (ACX): Latest version</vt:lpstr>
      <vt:lpstr>Recreating the old Fit</vt:lpstr>
      <vt:lpstr>Smith’s fit (left) and my fit (right)</vt:lpstr>
      <vt:lpstr>Testing the New ACX model</vt:lpstr>
      <vt:lpstr>Comparing ACX model versions</vt:lpstr>
      <vt:lpstr>Improving Fit with the new ACX model</vt:lpstr>
      <vt:lpstr>Improving Fit with the new ACX model</vt:lpstr>
      <vt:lpstr>Conclusion</vt:lpstr>
      <vt:lpstr>Questions</vt:lpstr>
      <vt:lpstr>Acknowledgements</vt:lpstr>
      <vt:lpstr>References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German Vazquez Perez</dc:creator>
  <cp:lastModifiedBy>German Vazquez Perez</cp:lastModifiedBy>
  <cp:revision>130</cp:revision>
  <dcterms:created xsi:type="dcterms:W3CDTF">2018-07-29T17:51:43Z</dcterms:created>
  <dcterms:modified xsi:type="dcterms:W3CDTF">2018-08-07T20:22:47Z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