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4760575" cy="6858000"/>
  <p:notesSz cx="12192000" cy="6858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4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14" y="210"/>
      </p:cViewPr>
      <p:guideLst>
        <p:guide orient="horz" pos="2160"/>
        <p:guide pos="3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845072" y="1122363"/>
            <a:ext cx="1107043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845072" y="3602038"/>
            <a:ext cx="1107043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1" indent="0" algn="ctr">
              <a:buNone/>
              <a:defRPr sz="2000"/>
            </a:lvl2pPr>
            <a:lvl3pPr marL="914443" indent="0" algn="ctr">
              <a:buNone/>
              <a:defRPr sz="1800"/>
            </a:lvl3pPr>
            <a:lvl4pPr marL="1371664" indent="0" algn="ctr">
              <a:buNone/>
              <a:defRPr sz="1600"/>
            </a:lvl4pPr>
            <a:lvl5pPr marL="1828887" indent="0" algn="ctr">
              <a:buNone/>
              <a:defRPr sz="1600"/>
            </a:lvl5pPr>
            <a:lvl6pPr marL="2286108" indent="0" algn="ctr">
              <a:buNone/>
              <a:defRPr sz="1600"/>
            </a:lvl6pPr>
            <a:lvl7pPr marL="2743330" indent="0" algn="ctr">
              <a:buNone/>
              <a:defRPr sz="1600"/>
            </a:lvl7pPr>
            <a:lvl8pPr marL="3200551" indent="0" algn="ctr">
              <a:buNone/>
              <a:defRPr sz="1600"/>
            </a:lvl8pPr>
            <a:lvl9pPr marL="3657772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10563037" y="365125"/>
            <a:ext cx="3182749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1014790" y="365125"/>
            <a:ext cx="936374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1007103" y="1709742"/>
            <a:ext cx="12730996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007103" y="4589467"/>
            <a:ext cx="1273099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1014792" y="1825625"/>
            <a:ext cx="6273244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7472541" y="1825625"/>
            <a:ext cx="6273244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1016713" y="365129"/>
            <a:ext cx="12730996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016714" y="1681163"/>
            <a:ext cx="624441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1" indent="0">
              <a:buNone/>
              <a:defRPr sz="2000" b="1"/>
            </a:lvl2pPr>
            <a:lvl3pPr marL="914443" indent="0">
              <a:buNone/>
              <a:defRPr sz="1800" b="1"/>
            </a:lvl3pPr>
            <a:lvl4pPr marL="1371664" indent="0">
              <a:buNone/>
              <a:defRPr sz="1600" b="1"/>
            </a:lvl4pPr>
            <a:lvl5pPr marL="1828887" indent="0">
              <a:buNone/>
              <a:defRPr sz="1600" b="1"/>
            </a:lvl5pPr>
            <a:lvl6pPr marL="2286108" indent="0">
              <a:buNone/>
              <a:defRPr sz="1600" b="1"/>
            </a:lvl6pPr>
            <a:lvl7pPr marL="2743330" indent="0">
              <a:buNone/>
              <a:defRPr sz="1600" b="1"/>
            </a:lvl7pPr>
            <a:lvl8pPr marL="3200551" indent="0">
              <a:buNone/>
              <a:defRPr sz="1600" b="1"/>
            </a:lvl8pPr>
            <a:lvl9pPr marL="3657772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1016714" y="2505074"/>
            <a:ext cx="6244414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7472541" y="1681163"/>
            <a:ext cx="627516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1" indent="0">
              <a:buNone/>
              <a:defRPr sz="2000" b="1"/>
            </a:lvl2pPr>
            <a:lvl3pPr marL="914443" indent="0">
              <a:buNone/>
              <a:defRPr sz="1800" b="1"/>
            </a:lvl3pPr>
            <a:lvl4pPr marL="1371664" indent="0">
              <a:buNone/>
              <a:defRPr sz="1600" b="1"/>
            </a:lvl4pPr>
            <a:lvl5pPr marL="1828887" indent="0">
              <a:buNone/>
              <a:defRPr sz="1600" b="1"/>
            </a:lvl5pPr>
            <a:lvl6pPr marL="2286108" indent="0">
              <a:buNone/>
              <a:defRPr sz="1600" b="1"/>
            </a:lvl6pPr>
            <a:lvl7pPr marL="2743330" indent="0">
              <a:buNone/>
              <a:defRPr sz="1600" b="1"/>
            </a:lvl7pPr>
            <a:lvl8pPr marL="3200551" indent="0">
              <a:buNone/>
              <a:defRPr sz="1600" b="1"/>
            </a:lvl8pPr>
            <a:lvl9pPr marL="3657772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7472541" y="2505074"/>
            <a:ext cx="627516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1016715" y="457200"/>
            <a:ext cx="4760669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6275168" y="987429"/>
            <a:ext cx="747254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1016715" y="2057400"/>
            <a:ext cx="476066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1" indent="0">
              <a:buNone/>
              <a:defRPr sz="1400"/>
            </a:lvl2pPr>
            <a:lvl3pPr marL="914443" indent="0">
              <a:buNone/>
              <a:defRPr sz="1200"/>
            </a:lvl3pPr>
            <a:lvl4pPr marL="1371664" indent="0">
              <a:buNone/>
              <a:defRPr sz="1000"/>
            </a:lvl4pPr>
            <a:lvl5pPr marL="1828887" indent="0">
              <a:buNone/>
              <a:defRPr sz="1000"/>
            </a:lvl5pPr>
            <a:lvl6pPr marL="2286108" indent="0">
              <a:buNone/>
              <a:defRPr sz="1000"/>
            </a:lvl6pPr>
            <a:lvl7pPr marL="2743330" indent="0">
              <a:buNone/>
              <a:defRPr sz="1000"/>
            </a:lvl7pPr>
            <a:lvl8pPr marL="3200551" indent="0">
              <a:buNone/>
              <a:defRPr sz="1000"/>
            </a:lvl8pPr>
            <a:lvl9pPr marL="3657772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1016715" y="457200"/>
            <a:ext cx="4760669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6275168" y="987429"/>
            <a:ext cx="747254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1" indent="0">
              <a:buNone/>
              <a:defRPr sz="2800"/>
            </a:lvl2pPr>
            <a:lvl3pPr marL="914443" indent="0">
              <a:buNone/>
              <a:defRPr sz="2400"/>
            </a:lvl3pPr>
            <a:lvl4pPr marL="1371664" indent="0">
              <a:buNone/>
              <a:defRPr sz="2000"/>
            </a:lvl4pPr>
            <a:lvl5pPr marL="1828887" indent="0">
              <a:buNone/>
              <a:defRPr sz="2000"/>
            </a:lvl5pPr>
            <a:lvl6pPr marL="2286108" indent="0">
              <a:buNone/>
              <a:defRPr sz="2000"/>
            </a:lvl6pPr>
            <a:lvl7pPr marL="2743330" indent="0">
              <a:buNone/>
              <a:defRPr sz="2000"/>
            </a:lvl7pPr>
            <a:lvl8pPr marL="3200551" indent="0">
              <a:buNone/>
              <a:defRPr sz="2000"/>
            </a:lvl8pPr>
            <a:lvl9pPr marL="3657772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1016715" y="2057400"/>
            <a:ext cx="476066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1" indent="0">
              <a:buNone/>
              <a:defRPr sz="1400"/>
            </a:lvl2pPr>
            <a:lvl3pPr marL="914443" indent="0">
              <a:buNone/>
              <a:defRPr sz="1200"/>
            </a:lvl3pPr>
            <a:lvl4pPr marL="1371664" indent="0">
              <a:buNone/>
              <a:defRPr sz="1000"/>
            </a:lvl4pPr>
            <a:lvl5pPr marL="1828887" indent="0">
              <a:buNone/>
              <a:defRPr sz="1000"/>
            </a:lvl5pPr>
            <a:lvl6pPr marL="2286108" indent="0">
              <a:buNone/>
              <a:defRPr sz="1000"/>
            </a:lvl6pPr>
            <a:lvl7pPr marL="2743330" indent="0">
              <a:buNone/>
              <a:defRPr sz="1000"/>
            </a:lvl7pPr>
            <a:lvl8pPr marL="3200551" indent="0">
              <a:buNone/>
              <a:defRPr sz="1000"/>
            </a:lvl8pPr>
            <a:lvl9pPr marL="3657772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1014791" y="365129"/>
            <a:ext cx="127309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014791" y="1825625"/>
            <a:ext cx="1273099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1014791" y="6356354"/>
            <a:ext cx="33211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75153E-BD10-4A4A-A855-AC4B57CE44C4}" type="datetimeFigureOut">
              <a:rPr lang="de-DE"/>
              <a:t>09.09.2021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889442" y="6356354"/>
            <a:ext cx="49816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10424656" y="6356354"/>
            <a:ext cx="33211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45F258-29CD-4507-A403-85D8FE7A1AC3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43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3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33" indent="-228611" algn="l" defTabSz="914443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54" indent="-228611" algn="l" defTabSz="914443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75" indent="-228611" algn="l" defTabSz="914443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97" indent="-228611" algn="l" defTabSz="914443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718" indent="-228611" algn="l" defTabSz="914443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941" indent="-228611" algn="l" defTabSz="914443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162" indent="-228611" algn="l" defTabSz="914443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384" indent="-228611" algn="l" defTabSz="914443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43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21" algn="l" defTabSz="914443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43" algn="l" defTabSz="914443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64" algn="l" defTabSz="914443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87" algn="l" defTabSz="914443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108" algn="l" defTabSz="914443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330" algn="l" defTabSz="914443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551" algn="l" defTabSz="914443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772" algn="l" defTabSz="914443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2"/>
          <p:cNvPicPr>
            <a:picLocks noChangeAspect="1"/>
          </p:cNvPicPr>
          <p:nvPr/>
        </p:nvPicPr>
        <p:blipFill>
          <a:blip r:embed="rId2"/>
          <a:srcRect t="-54" b="-54"/>
          <a:stretch/>
        </p:blipFill>
        <p:spPr bwMode="auto">
          <a:xfrm>
            <a:off x="35471" y="1124746"/>
            <a:ext cx="3097745" cy="4678181"/>
          </a:xfrm>
          <a:prstGeom prst="rect">
            <a:avLst/>
          </a:prstGeom>
        </p:spPr>
      </p:pic>
      <p:sp>
        <p:nvSpPr>
          <p:cNvPr id="5" name="Rechteck: abgerundete Ecken 4"/>
          <p:cNvSpPr/>
          <p:nvPr/>
        </p:nvSpPr>
        <p:spPr bwMode="auto">
          <a:xfrm>
            <a:off x="2005810" y="1671197"/>
            <a:ext cx="1142837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Düngemittel</a:t>
            </a:r>
            <a:endParaRPr sz="1400" dirty="0"/>
          </a:p>
        </p:txBody>
      </p:sp>
      <p:sp>
        <p:nvSpPr>
          <p:cNvPr id="6" name="Rechteck 1"/>
          <p:cNvSpPr/>
          <p:nvPr/>
        </p:nvSpPr>
        <p:spPr bwMode="auto">
          <a:xfrm>
            <a:off x="140756" y="6207953"/>
            <a:ext cx="6159411" cy="543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1400" dirty="0">
                <a:latin typeface="Calibri"/>
                <a:ea typeface="Calibri"/>
                <a:cs typeface="Times New Roman"/>
              </a:rPr>
              <a:t>*</a:t>
            </a:r>
            <a:r>
              <a:rPr lang="de-DE" sz="1400" dirty="0">
                <a:ea typeface="Calibri"/>
                <a:cs typeface="Times New Roman"/>
              </a:rPr>
              <a:t>Sehr wahrscheinlich in Form von Ammoniak oder E-</a:t>
            </a:r>
            <a:r>
              <a:rPr lang="de-DE" sz="1400" dirty="0" err="1">
                <a:ea typeface="Calibri"/>
                <a:cs typeface="Times New Roman"/>
              </a:rPr>
              <a:t>Fuels</a:t>
            </a:r>
            <a:r>
              <a:rPr lang="de-DE" sz="1400" dirty="0">
                <a:ea typeface="Calibri"/>
                <a:cs typeface="Times New Roman"/>
              </a:rPr>
              <a:t>, </a:t>
            </a:r>
            <a:br>
              <a:rPr lang="de-DE" sz="1400" dirty="0">
                <a:ea typeface="Calibri"/>
                <a:cs typeface="Times New Roman"/>
              </a:rPr>
            </a:br>
            <a:r>
              <a:rPr lang="de-DE" sz="1400" dirty="0">
                <a:ea typeface="Calibri"/>
                <a:cs typeface="Times New Roman"/>
              </a:rPr>
              <a:t>nicht als gasförmiger oder flüssiger Wasserstoff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181C7E70-C3D8-4689-BD96-959CDA045EAE}"/>
              </a:ext>
            </a:extLst>
          </p:cNvPr>
          <p:cNvSpPr/>
          <p:nvPr/>
        </p:nvSpPr>
        <p:spPr bwMode="auto">
          <a:xfrm>
            <a:off x="3232096" y="1671197"/>
            <a:ext cx="1002789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Hydrierung</a:t>
            </a:r>
            <a:endParaRPr sz="1400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07471F50-023A-4907-BED9-47A510A29FDA}"/>
              </a:ext>
            </a:extLst>
          </p:cNvPr>
          <p:cNvSpPr/>
          <p:nvPr/>
        </p:nvSpPr>
        <p:spPr bwMode="auto">
          <a:xfrm>
            <a:off x="2213231" y="2166415"/>
            <a:ext cx="1018862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Schifffahrt*</a:t>
            </a:r>
            <a:endParaRPr sz="1400" dirty="0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BE5EAA94-2687-4F97-B0C8-D5E3B328389B}"/>
              </a:ext>
            </a:extLst>
          </p:cNvPr>
          <p:cNvSpPr/>
          <p:nvPr/>
        </p:nvSpPr>
        <p:spPr bwMode="auto">
          <a:xfrm>
            <a:off x="4318332" y="1671197"/>
            <a:ext cx="891941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Methanol</a:t>
            </a:r>
            <a:endParaRPr sz="1400" dirty="0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2AE8E171-2A8E-45C9-B9A7-BC688763B207}"/>
              </a:ext>
            </a:extLst>
          </p:cNvPr>
          <p:cNvSpPr/>
          <p:nvPr/>
        </p:nvSpPr>
        <p:spPr bwMode="auto">
          <a:xfrm>
            <a:off x="3325099" y="2158830"/>
            <a:ext cx="2422285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Mobile Maschinen und Geräte</a:t>
            </a:r>
            <a:endParaRPr sz="1400" dirty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E43DF707-3075-47D8-B4BF-E18D465A07B2}"/>
              </a:ext>
            </a:extLst>
          </p:cNvPr>
          <p:cNvSpPr/>
          <p:nvPr/>
        </p:nvSpPr>
        <p:spPr bwMode="auto">
          <a:xfrm>
            <a:off x="5841304" y="2165934"/>
            <a:ext cx="1713780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Chemischer Rohstoff</a:t>
            </a:r>
            <a:endParaRPr sz="1400" dirty="0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865CBD8C-0F4B-4493-B1A7-739D2A02B057}"/>
              </a:ext>
            </a:extLst>
          </p:cNvPr>
          <p:cNvSpPr/>
          <p:nvPr/>
        </p:nvSpPr>
        <p:spPr bwMode="auto">
          <a:xfrm>
            <a:off x="6577717" y="1671196"/>
            <a:ext cx="1370069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Entschwefelung</a:t>
            </a:r>
            <a:endParaRPr sz="1400" dirty="0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C9CA9765-723C-437A-8294-B734255E49E7}"/>
              </a:ext>
            </a:extLst>
          </p:cNvPr>
          <p:cNvSpPr/>
          <p:nvPr/>
        </p:nvSpPr>
        <p:spPr bwMode="auto">
          <a:xfrm>
            <a:off x="5298610" y="1671197"/>
            <a:ext cx="1190771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Hydrocracken</a:t>
            </a:r>
            <a:endParaRPr sz="1400" dirty="0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15178002-FBA9-4E64-8D1E-73D941DAE56F}"/>
              </a:ext>
            </a:extLst>
          </p:cNvPr>
          <p:cNvSpPr/>
          <p:nvPr/>
        </p:nvSpPr>
        <p:spPr bwMode="auto">
          <a:xfrm>
            <a:off x="7649007" y="2165933"/>
            <a:ext cx="524861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Stahl</a:t>
            </a:r>
            <a:endParaRPr sz="1400" dirty="0"/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8DD19F4C-F61E-4E26-B2BD-C427D8F5318C}"/>
              </a:ext>
            </a:extLst>
          </p:cNvPr>
          <p:cNvSpPr/>
          <p:nvPr/>
        </p:nvSpPr>
        <p:spPr bwMode="auto">
          <a:xfrm>
            <a:off x="8284627" y="2158828"/>
            <a:ext cx="1954977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Langfrist-Stromspeicher</a:t>
            </a:r>
            <a:endParaRPr sz="1400" dirty="0"/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7B6D13E9-D8D4-49A8-8AF0-710C29C37103}"/>
              </a:ext>
            </a:extLst>
          </p:cNvPr>
          <p:cNvSpPr/>
          <p:nvPr/>
        </p:nvSpPr>
        <p:spPr bwMode="auto">
          <a:xfrm>
            <a:off x="2422195" y="2677527"/>
            <a:ext cx="1553914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Langstreckenflüge*</a:t>
            </a:r>
            <a:endParaRPr sz="1400" dirty="0"/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07AD88CE-789D-44BB-A5D0-75F71CDD4925}"/>
              </a:ext>
            </a:extLst>
          </p:cNvPr>
          <p:cNvSpPr/>
          <p:nvPr/>
        </p:nvSpPr>
        <p:spPr bwMode="auto">
          <a:xfrm>
            <a:off x="4064694" y="2677527"/>
            <a:ext cx="2330870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Küsten- </a:t>
            </a:r>
            <a:r>
              <a:rPr lang="de-DE" sz="1400">
                <a:solidFill>
                  <a:schemeClr val="tx1"/>
                </a:solidFill>
              </a:rPr>
              <a:t>und Binnenschifffahrt</a:t>
            </a:r>
            <a:endParaRPr sz="1400" dirty="0"/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519F7C2E-DD72-4501-A5DD-7B8045BF4768}"/>
              </a:ext>
            </a:extLst>
          </p:cNvPr>
          <p:cNvSpPr/>
          <p:nvPr/>
        </p:nvSpPr>
        <p:spPr bwMode="auto">
          <a:xfrm>
            <a:off x="6484149" y="2677527"/>
            <a:ext cx="1808555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Entlegener Zugverkehr</a:t>
            </a:r>
            <a:endParaRPr sz="1400" dirty="0"/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0A28CD30-45F4-44E6-96B1-09E7BA40A1FC}"/>
              </a:ext>
            </a:extLst>
          </p:cNvPr>
          <p:cNvSpPr/>
          <p:nvPr/>
        </p:nvSpPr>
        <p:spPr bwMode="auto">
          <a:xfrm>
            <a:off x="8380617" y="2677526"/>
            <a:ext cx="1718932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Oldtimer-Fahrzeuge*</a:t>
            </a:r>
            <a:endParaRPr sz="1400" dirty="0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7BAE4660-35D4-491C-917A-603521558BF5}"/>
              </a:ext>
            </a:extLst>
          </p:cNvPr>
          <p:cNvSpPr/>
          <p:nvPr/>
        </p:nvSpPr>
        <p:spPr bwMode="auto">
          <a:xfrm>
            <a:off x="10187464" y="2677526"/>
            <a:ext cx="2089367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Dezentrale Methanisierung</a:t>
            </a:r>
            <a:endParaRPr sz="1400" dirty="0"/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6A00F4C5-8A9F-4F0E-A7F9-8D58241BB169}"/>
              </a:ext>
            </a:extLst>
          </p:cNvPr>
          <p:cNvSpPr/>
          <p:nvPr/>
        </p:nvSpPr>
        <p:spPr bwMode="auto">
          <a:xfrm>
            <a:off x="2589566" y="3177610"/>
            <a:ext cx="1645316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Mittelstreckenflüge*</a:t>
            </a:r>
            <a:endParaRPr sz="1400" dirty="0"/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DCB514C8-3FC7-4F8E-8A18-2377948EB587}"/>
              </a:ext>
            </a:extLst>
          </p:cNvPr>
          <p:cNvSpPr/>
          <p:nvPr/>
        </p:nvSpPr>
        <p:spPr bwMode="auto">
          <a:xfrm>
            <a:off x="4318329" y="3177610"/>
            <a:ext cx="2470650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Fernverkehr-Lkw und Reisebusse</a:t>
            </a:r>
            <a:endParaRPr sz="1400" dirty="0"/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FE11CA90-05CB-49C8-826E-E7D1623F0BB8}"/>
              </a:ext>
            </a:extLst>
          </p:cNvPr>
          <p:cNvSpPr/>
          <p:nvPr/>
        </p:nvSpPr>
        <p:spPr bwMode="auto">
          <a:xfrm>
            <a:off x="6876620" y="3173355"/>
            <a:ext cx="2735915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Industrielle Hochtemperatur-Wärme</a:t>
            </a:r>
            <a:endParaRPr sz="1400" dirty="0"/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C9694BA7-9D87-41B0-9F45-AB9B6F6534A9}"/>
              </a:ext>
            </a:extLst>
          </p:cNvPr>
          <p:cNvSpPr/>
          <p:nvPr/>
        </p:nvSpPr>
        <p:spPr bwMode="auto">
          <a:xfrm>
            <a:off x="9700172" y="3167772"/>
            <a:ext cx="1280515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Stromerzeugung</a:t>
            </a:r>
            <a:endParaRPr sz="1400" dirty="0"/>
          </a:p>
        </p:txBody>
      </p:sp>
      <p:sp>
        <p:nvSpPr>
          <p:cNvPr id="25" name="Rechteck: abgerundete Ecken 24">
            <a:extLst>
              <a:ext uri="{FF2B5EF4-FFF2-40B4-BE49-F238E27FC236}">
                <a16:creationId xmlns:a16="http://schemas.microsoft.com/office/drawing/2014/main" id="{B84EB660-8587-477A-82AE-7A092082EACF}"/>
              </a:ext>
            </a:extLst>
          </p:cNvPr>
          <p:cNvSpPr/>
          <p:nvPr/>
        </p:nvSpPr>
        <p:spPr bwMode="auto">
          <a:xfrm>
            <a:off x="2771968" y="3683855"/>
            <a:ext cx="1367959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Kurzstreckenflüge</a:t>
            </a:r>
            <a:endParaRPr sz="1400" dirty="0"/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FDD9470-B307-42B5-A8B6-48E6385D487F}"/>
              </a:ext>
            </a:extLst>
          </p:cNvPr>
          <p:cNvSpPr/>
          <p:nvPr/>
        </p:nvSpPr>
        <p:spPr bwMode="auto">
          <a:xfrm>
            <a:off x="4234885" y="3688710"/>
            <a:ext cx="1129179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Lokale Fähren</a:t>
            </a:r>
            <a:endParaRPr sz="1400" dirty="0"/>
          </a:p>
        </p:txBody>
      </p:sp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69B0F83C-5A39-48CD-B246-AC385FECDC85}"/>
              </a:ext>
            </a:extLst>
          </p:cNvPr>
          <p:cNvSpPr/>
          <p:nvPr/>
        </p:nvSpPr>
        <p:spPr bwMode="auto">
          <a:xfrm>
            <a:off x="5459021" y="3688710"/>
            <a:ext cx="1986721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Gewerbliche Raumwärme</a:t>
            </a:r>
            <a:endParaRPr sz="1400" dirty="0"/>
          </a:p>
        </p:txBody>
      </p: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6110D886-09BD-484C-BAB6-913C6B308B6E}"/>
              </a:ext>
            </a:extLst>
          </p:cNvPr>
          <p:cNvSpPr/>
          <p:nvPr/>
        </p:nvSpPr>
        <p:spPr bwMode="auto">
          <a:xfrm>
            <a:off x="7540697" y="3679184"/>
            <a:ext cx="839920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Inselnetze</a:t>
            </a:r>
            <a:endParaRPr sz="1400" dirty="0"/>
          </a:p>
        </p:txBody>
      </p:sp>
      <p:sp>
        <p:nvSpPr>
          <p:cNvPr id="29" name="Rechteck: abgerundete Ecken 28">
            <a:extLst>
              <a:ext uri="{FF2B5EF4-FFF2-40B4-BE49-F238E27FC236}">
                <a16:creationId xmlns:a16="http://schemas.microsoft.com/office/drawing/2014/main" id="{B67F1B42-4A7E-43E5-B790-FF11D8D851D0}"/>
              </a:ext>
            </a:extLst>
          </p:cNvPr>
          <p:cNvSpPr/>
          <p:nvPr/>
        </p:nvSpPr>
        <p:spPr bwMode="auto">
          <a:xfrm>
            <a:off x="8475214" y="3693655"/>
            <a:ext cx="1624337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Grüner Stromimport</a:t>
            </a:r>
            <a:endParaRPr sz="1400" dirty="0"/>
          </a:p>
        </p:txBody>
      </p:sp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CAA07616-0DC3-4B2E-A7EF-3968B27DF027}"/>
              </a:ext>
            </a:extLst>
          </p:cNvPr>
          <p:cNvSpPr/>
          <p:nvPr/>
        </p:nvSpPr>
        <p:spPr bwMode="auto">
          <a:xfrm>
            <a:off x="10194148" y="3693081"/>
            <a:ext cx="2929744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Unterbrechungsfreie Stromversorgung</a:t>
            </a:r>
            <a:endParaRPr sz="1400" dirty="0"/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7844ED-4BDB-45BC-A17F-11306A752228}"/>
              </a:ext>
            </a:extLst>
          </p:cNvPr>
          <p:cNvSpPr/>
          <p:nvPr/>
        </p:nvSpPr>
        <p:spPr bwMode="auto">
          <a:xfrm>
            <a:off x="3022387" y="4182335"/>
            <a:ext cx="1295942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Leicht-Flugzeuge</a:t>
            </a:r>
            <a:endParaRPr sz="1400" dirty="0"/>
          </a:p>
        </p:txBody>
      </p: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20FAC9C6-6566-426E-875D-77EE32E5213A}"/>
              </a:ext>
            </a:extLst>
          </p:cNvPr>
          <p:cNvSpPr/>
          <p:nvPr/>
        </p:nvSpPr>
        <p:spPr bwMode="auto">
          <a:xfrm>
            <a:off x="4412979" y="4177776"/>
            <a:ext cx="1707155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Ländlicher Zugverkehr</a:t>
            </a:r>
            <a:endParaRPr sz="1400" dirty="0"/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9EC6AC56-3F92-4475-85F0-5DD54356602C}"/>
              </a:ext>
            </a:extLst>
          </p:cNvPr>
          <p:cNvSpPr/>
          <p:nvPr/>
        </p:nvSpPr>
        <p:spPr bwMode="auto">
          <a:xfrm>
            <a:off x="6214781" y="4182335"/>
            <a:ext cx="1669563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Verteilerverkehr-Lkw</a:t>
            </a:r>
            <a:endParaRPr sz="1400" dirty="0"/>
          </a:p>
        </p:txBody>
      </p:sp>
      <p:sp>
        <p:nvSpPr>
          <p:cNvPr id="34" name="Rechteck: abgerundete Ecken 33">
            <a:extLst>
              <a:ext uri="{FF2B5EF4-FFF2-40B4-BE49-F238E27FC236}">
                <a16:creationId xmlns:a16="http://schemas.microsoft.com/office/drawing/2014/main" id="{13D89E62-6EDF-4C2F-AFF7-3B8E1B83EE7E}"/>
              </a:ext>
            </a:extLst>
          </p:cNvPr>
          <p:cNvSpPr/>
          <p:nvPr/>
        </p:nvSpPr>
        <p:spPr bwMode="auto">
          <a:xfrm>
            <a:off x="7982038" y="4182299"/>
            <a:ext cx="2857681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Industrielle Niedertemperatur-Wärme</a:t>
            </a:r>
            <a:endParaRPr sz="1400" dirty="0"/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2CCAAD38-E1D6-4AD4-B184-B00CEF710EDE}"/>
              </a:ext>
            </a:extLst>
          </p:cNvPr>
          <p:cNvSpPr/>
          <p:nvPr/>
        </p:nvSpPr>
        <p:spPr bwMode="auto">
          <a:xfrm>
            <a:off x="10931319" y="4181956"/>
            <a:ext cx="1417521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Wohnraumwärme</a:t>
            </a:r>
            <a:endParaRPr sz="1400" dirty="0"/>
          </a:p>
        </p:txBody>
      </p:sp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19EFF7B5-D2AB-4558-ADD7-BFCA02FEB5D6}"/>
              </a:ext>
            </a:extLst>
          </p:cNvPr>
          <p:cNvSpPr/>
          <p:nvPr/>
        </p:nvSpPr>
        <p:spPr bwMode="auto">
          <a:xfrm>
            <a:off x="3148645" y="4704949"/>
            <a:ext cx="1999392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U-Bahnen und Stadtbusse</a:t>
            </a:r>
            <a:endParaRPr sz="1400" dirty="0"/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C33A53EC-7D4A-4223-8DB3-E22302439D46}"/>
              </a:ext>
            </a:extLst>
          </p:cNvPr>
          <p:cNvSpPr/>
          <p:nvPr/>
        </p:nvSpPr>
        <p:spPr bwMode="auto">
          <a:xfrm>
            <a:off x="5230130" y="4704949"/>
            <a:ext cx="1646489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Brennstoffzellen-Pkw</a:t>
            </a:r>
            <a:endParaRPr sz="1400" dirty="0"/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9B1FDDEE-62D7-45B5-BBC3-FC4C693BF5B8}"/>
              </a:ext>
            </a:extLst>
          </p:cNvPr>
          <p:cNvSpPr/>
          <p:nvPr/>
        </p:nvSpPr>
        <p:spPr bwMode="auto">
          <a:xfrm>
            <a:off x="6958709" y="4701632"/>
            <a:ext cx="1325916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Stadtlieferwägen</a:t>
            </a:r>
            <a:endParaRPr sz="1400" dirty="0"/>
          </a:p>
        </p:txBody>
      </p:sp>
      <p:sp>
        <p:nvSpPr>
          <p:cNvPr id="39" name="Rechteck: abgerundete Ecken 38">
            <a:extLst>
              <a:ext uri="{FF2B5EF4-FFF2-40B4-BE49-F238E27FC236}">
                <a16:creationId xmlns:a16="http://schemas.microsoft.com/office/drawing/2014/main" id="{FB27EFE6-1480-41BC-9AA5-D7283CDF53BC}"/>
              </a:ext>
            </a:extLst>
          </p:cNvPr>
          <p:cNvSpPr/>
          <p:nvPr/>
        </p:nvSpPr>
        <p:spPr bwMode="auto">
          <a:xfrm>
            <a:off x="8366717" y="4701632"/>
            <a:ext cx="1605856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Zwei- und Dreiräder</a:t>
            </a:r>
            <a:endParaRPr sz="1400" dirty="0"/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D1CE4081-CF6F-494A-8503-1C75D5847ADB}"/>
              </a:ext>
            </a:extLst>
          </p:cNvPr>
          <p:cNvSpPr/>
          <p:nvPr/>
        </p:nvSpPr>
        <p:spPr bwMode="auto">
          <a:xfrm>
            <a:off x="10054665" y="4701632"/>
            <a:ext cx="2366180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Massenproduktion von E-</a:t>
            </a:r>
            <a:r>
              <a:rPr lang="de-DE" sz="1400" dirty="0" err="1">
                <a:solidFill>
                  <a:schemeClr val="tx1"/>
                </a:solidFill>
              </a:rPr>
              <a:t>Fuels</a:t>
            </a:r>
            <a:endParaRPr sz="1400" dirty="0"/>
          </a:p>
        </p:txBody>
      </p:sp>
      <p:sp>
        <p:nvSpPr>
          <p:cNvPr id="41" name="Rechteck: abgerundete Ecken 40">
            <a:extLst>
              <a:ext uri="{FF2B5EF4-FFF2-40B4-BE49-F238E27FC236}">
                <a16:creationId xmlns:a16="http://schemas.microsoft.com/office/drawing/2014/main" id="{90D29C36-775A-43DC-9F0B-59271DC6CEAD}"/>
              </a:ext>
            </a:extLst>
          </p:cNvPr>
          <p:cNvSpPr/>
          <p:nvPr/>
        </p:nvSpPr>
        <p:spPr bwMode="auto">
          <a:xfrm>
            <a:off x="12502937" y="4701632"/>
            <a:ext cx="1070038" cy="411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de-DE" sz="1400" dirty="0">
                <a:solidFill>
                  <a:schemeClr val="tx1"/>
                </a:solidFill>
              </a:rPr>
              <a:t>Regelleistung</a:t>
            </a:r>
            <a:endParaRPr sz="14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8AA7CFD-5C69-47F9-A381-26E1A7B16431}"/>
              </a:ext>
            </a:extLst>
          </p:cNvPr>
          <p:cNvSpPr txBox="1"/>
          <p:nvPr/>
        </p:nvSpPr>
        <p:spPr>
          <a:xfrm>
            <a:off x="117522" y="36521"/>
            <a:ext cx="75248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Leiter der Einsatzbereiche sauberen Wasserstoffs</a:t>
            </a:r>
            <a:endParaRPr lang="en-US" sz="2800" b="1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B5E866F5-E797-4039-B47C-B904B976736E}"/>
              </a:ext>
            </a:extLst>
          </p:cNvPr>
          <p:cNvSpPr/>
          <p:nvPr/>
        </p:nvSpPr>
        <p:spPr>
          <a:xfrm>
            <a:off x="252196" y="705474"/>
            <a:ext cx="1771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Alternativlos</a:t>
            </a:r>
            <a:endParaRPr lang="en-US" sz="2400" dirty="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49E7B30D-761A-4107-A5AF-C3CB65617403}"/>
              </a:ext>
            </a:extLst>
          </p:cNvPr>
          <p:cNvSpPr/>
          <p:nvPr/>
        </p:nvSpPr>
        <p:spPr bwMode="auto">
          <a:xfrm>
            <a:off x="1638660" y="5728278"/>
            <a:ext cx="2233304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Unwirtschaftlich</a:t>
            </a:r>
            <a:endParaRPr lang="en-US" sz="2400" dirty="0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2D11BFB5-AA50-45E1-9C3F-C0E661CB421F}"/>
              </a:ext>
            </a:extLst>
          </p:cNvPr>
          <p:cNvSpPr/>
          <p:nvPr/>
        </p:nvSpPr>
        <p:spPr>
          <a:xfrm>
            <a:off x="7555084" y="5959110"/>
            <a:ext cx="68296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/>
              <a:t>Quelle: Michael </a:t>
            </a:r>
            <a:r>
              <a:rPr lang="en-US" sz="1400" dirty="0" err="1"/>
              <a:t>Liebreich</a:t>
            </a:r>
            <a:r>
              <a:rPr lang="en-US" sz="1400" dirty="0"/>
              <a:t>/</a:t>
            </a:r>
            <a:r>
              <a:rPr lang="en-US" sz="1400" dirty="0" err="1"/>
              <a:t>Liebreich</a:t>
            </a:r>
            <a:r>
              <a:rPr lang="en-US" sz="1400" dirty="0"/>
              <a:t> Associates, </a:t>
            </a:r>
            <a:r>
              <a:rPr lang="en-US" sz="1400" u="sng" dirty="0"/>
              <a:t>Clean Hydrogen Ladder, Version 4.1, 2021</a:t>
            </a:r>
            <a:r>
              <a:rPr lang="en-US" sz="1400" dirty="0"/>
              <a:t>. Concept credit: Adrian </a:t>
            </a:r>
            <a:r>
              <a:rPr lang="en-US" sz="1400" dirty="0" err="1"/>
              <a:t>Hiel</a:t>
            </a:r>
            <a:r>
              <a:rPr lang="en-US" sz="1400" dirty="0"/>
              <a:t>, </a:t>
            </a:r>
            <a:r>
              <a:rPr lang="en-US" sz="1400"/>
              <a:t>Energy Cities. </a:t>
            </a:r>
            <a:r>
              <a:rPr lang="en-US" sz="1400" u="sng" dirty="0"/>
              <a:t>CC-BY 3.0</a:t>
            </a:r>
          </a:p>
          <a:p>
            <a:pPr algn="r"/>
            <a:r>
              <a:rPr lang="en-US" sz="1400" dirty="0" err="1"/>
              <a:t>Übersetzung</a:t>
            </a:r>
            <a:r>
              <a:rPr lang="en-US" sz="1400" dirty="0"/>
              <a:t>: Wolf-Peter </a:t>
            </a:r>
            <a:r>
              <a:rPr lang="en-US" sz="1400" dirty="0" err="1"/>
              <a:t>Schill</a:t>
            </a:r>
            <a:r>
              <a:rPr lang="en-US" sz="1400" dirty="0"/>
              <a:t> @</a:t>
            </a:r>
            <a:r>
              <a:rPr lang="en-US" sz="1400" dirty="0" err="1"/>
              <a:t>WPSchill</a:t>
            </a:r>
            <a:r>
              <a:rPr lang="en-US" sz="1400" dirty="0"/>
              <a:t> und Martin Kittel @</a:t>
            </a:r>
            <a:r>
              <a:rPr lang="en-US" sz="1400" dirty="0" err="1"/>
              <a:t>mkittel</a:t>
            </a:r>
            <a:r>
              <a:rPr lang="en-US" sz="1400" dirty="0"/>
              <a:t>, 9 September 2021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</Words>
  <Application>Microsoft Office PowerPoint</Application>
  <DocSecurity>0</DocSecurity>
  <PresentationFormat>Benutzerdefiniert</PresentationFormat>
  <Paragraphs>42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Schill, Wolf-Peter</dc:creator>
  <cp:keywords/>
  <dc:description/>
  <cp:lastModifiedBy>Schill, Wolf-Peter</cp:lastModifiedBy>
  <cp:revision>15</cp:revision>
  <dcterms:created xsi:type="dcterms:W3CDTF">2021-09-07T22:02:33Z</dcterms:created>
  <dcterms:modified xsi:type="dcterms:W3CDTF">2021-09-09T14:56:08Z</dcterms:modified>
  <cp:category/>
  <dc:identifier/>
  <cp:contentStatus/>
  <dc:language/>
  <cp:version/>
</cp:coreProperties>
</file>