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>
        <p:scale>
          <a:sx n="85" d="100"/>
          <a:sy n="85" d="100"/>
        </p:scale>
        <p:origin x="48" y="2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8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3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8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81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2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00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460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01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3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1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3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9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829215-4F1C-45DF-B68B-E372C0EE7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45AC87-02F1-4E6D-B538-D2A7D6CF67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7000"/>
          </a:blip>
          <a:srcRect t="24063" r="-1" b="918"/>
          <a:stretch/>
        </p:blipFill>
        <p:spPr>
          <a:xfrm>
            <a:off x="3069" y="-353409"/>
            <a:ext cx="12188931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64D4509-EFC8-4812-861A-783863BFC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70902" y="1823454"/>
            <a:ext cx="5531319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81AC87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9C3E9-285B-42FC-A7DB-34E344494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0073" y="3198886"/>
            <a:ext cx="4672976" cy="13993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200" dirty="0"/>
              <a:t>Ancient Hebrew – Amharic Translation and </a:t>
            </a:r>
            <a:br>
              <a:rPr lang="en-US" sz="5200" dirty="0"/>
            </a:br>
            <a:r>
              <a:rPr lang="en-US" sz="5200" dirty="0"/>
              <a:t>PhD Research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0D719-95C7-472E-8A9C-C25173049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4433" y="4453706"/>
            <a:ext cx="3287436" cy="1399369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Zetseat Fekadu</a:t>
            </a:r>
          </a:p>
          <a:p>
            <a:pPr algn="ctr"/>
            <a:r>
              <a:rPr lang="en-US" dirty="0"/>
              <a:t>Lorenz Workshop </a:t>
            </a:r>
          </a:p>
          <a:p>
            <a:pPr algn="ctr"/>
            <a:r>
              <a:rPr lang="en-US" dirty="0"/>
              <a:t>20 Feb 2020</a:t>
            </a:r>
          </a:p>
        </p:txBody>
      </p:sp>
    </p:spTree>
    <p:extLst>
      <p:ext uri="{BB962C8B-B14F-4D97-AF65-F5344CB8AC3E}">
        <p14:creationId xmlns:p14="http://schemas.microsoft.com/office/powerpoint/2010/main" val="4208825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3B9E-F4D4-471D-A2EC-EDB569F62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Bible Online learner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DC770-A569-4BF7-8FE3-1FDAF54F9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Amharic is an Ethiopic Semitic language keeping roots with three </a:t>
            </a:r>
            <a:r>
              <a:rPr lang="en-US" dirty="0" err="1"/>
              <a:t>consontants</a:t>
            </a:r>
            <a:endParaRPr lang="en-US" dirty="0"/>
          </a:p>
          <a:p>
            <a:pPr lvl="1"/>
            <a:r>
              <a:rPr lang="gez-Ethi-ET" dirty="0"/>
              <a:t>ሰበረ </a:t>
            </a:r>
            <a:r>
              <a:rPr lang="he-IL" dirty="0"/>
              <a:t>שָׁבַר</a:t>
            </a:r>
            <a:endParaRPr lang="en-US" dirty="0"/>
          </a:p>
          <a:p>
            <a:r>
              <a:rPr lang="en-US" dirty="0"/>
              <a:t>Has Semantic relation</a:t>
            </a:r>
          </a:p>
          <a:p>
            <a:r>
              <a:rPr lang="en-US" dirty="0"/>
              <a:t>Grammatical relation</a:t>
            </a:r>
          </a:p>
          <a:p>
            <a:pPr lvl="1"/>
            <a:r>
              <a:rPr lang="en-US" dirty="0"/>
              <a:t>Six out of the seven </a:t>
            </a:r>
            <a:r>
              <a:rPr lang="en-US" dirty="0" err="1"/>
              <a:t>beniyanim</a:t>
            </a:r>
            <a:r>
              <a:rPr lang="en-US" dirty="0"/>
              <a:t> have equivalent</a:t>
            </a:r>
            <a:endParaRPr lang="gez-Ethi-ET" dirty="0"/>
          </a:p>
          <a:p>
            <a:pPr lvl="1"/>
            <a:r>
              <a:rPr lang="gez-Ethi-ET" dirty="0"/>
              <a:t>ሰባበረ</a:t>
            </a:r>
            <a:r>
              <a:rPr lang="en-US" dirty="0"/>
              <a:t> </a:t>
            </a:r>
            <a:r>
              <a:rPr lang="he-IL" dirty="0"/>
              <a:t>שִׁבֵּר</a:t>
            </a:r>
            <a:r>
              <a:rPr lang="en-US" dirty="0"/>
              <a:t> doubling of the middle consonants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21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183CC-AAFF-4AD9-A6C8-8C72ECD9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00941" cy="504396"/>
          </a:xfrm>
        </p:spPr>
        <p:txBody>
          <a:bodyPr>
            <a:normAutofit fontScale="90000"/>
          </a:bodyPr>
          <a:lstStyle/>
          <a:p>
            <a:r>
              <a:rPr lang="en-US" dirty="0"/>
              <a:t>Amharic Alphabet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B19D50-8BDD-4400-A0AA-CA4477A202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035" y="461462"/>
            <a:ext cx="3806163" cy="569811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164A63-3DC5-472F-B882-DB143B10CB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87" y="1279729"/>
            <a:ext cx="4838934" cy="54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8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4FB79-71ED-4519-9CE1-D98D97F86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 list…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40F977-77F0-4CDE-BBB9-9872D43089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359219"/>
              </p:ext>
            </p:extLst>
          </p:nvPr>
        </p:nvGraphicFramePr>
        <p:xfrm>
          <a:off x="598420" y="1935388"/>
          <a:ext cx="2736320" cy="3809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7582">
                  <a:extLst>
                    <a:ext uri="{9D8B030D-6E8A-4147-A177-3AD203B41FA5}">
                      <a16:colId xmlns:a16="http://schemas.microsoft.com/office/drawing/2014/main" val="2411785976"/>
                    </a:ext>
                  </a:extLst>
                </a:gridCol>
                <a:gridCol w="1298738">
                  <a:extLst>
                    <a:ext uri="{9D8B030D-6E8A-4147-A177-3AD203B41FA5}">
                      <a16:colId xmlns:a16="http://schemas.microsoft.com/office/drawing/2014/main" val="3817903311"/>
                    </a:ext>
                  </a:extLst>
                </a:gridCol>
              </a:tblGrid>
              <a:tr h="7239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חַטָאת</a:t>
                      </a:r>
                      <a:endParaRPr lang="en-US" sz="9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חָטַא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ኃጢያት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extLst>
                  <a:ext uri="{0D108BD9-81ED-4DB2-BD59-A6C34878D82A}">
                    <a16:rowId xmlns:a16="http://schemas.microsoft.com/office/drawing/2014/main" val="1437140753"/>
                  </a:ext>
                </a:extLst>
              </a:tr>
              <a:tr h="5643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כָּרַת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ቆረጠ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extLst>
                  <a:ext uri="{0D108BD9-81ED-4DB2-BD59-A6C34878D82A}">
                    <a16:rowId xmlns:a16="http://schemas.microsoft.com/office/drawing/2014/main" val="1966904428"/>
                  </a:ext>
                </a:extLst>
              </a:tr>
              <a:tr h="3439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מַלֵא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ሞላ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extLst>
                  <a:ext uri="{0D108BD9-81ED-4DB2-BD59-A6C34878D82A}">
                    <a16:rowId xmlns:a16="http://schemas.microsoft.com/office/drawing/2014/main" val="3490360511"/>
                  </a:ext>
                </a:extLst>
              </a:tr>
              <a:tr h="3439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עֵץ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እጽ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extLst>
                  <a:ext uri="{0D108BD9-81ED-4DB2-BD59-A6C34878D82A}">
                    <a16:rowId xmlns:a16="http://schemas.microsoft.com/office/drawing/2014/main" val="523081855"/>
                  </a:ext>
                </a:extLst>
              </a:tr>
              <a:tr h="14891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קָרַב</a:t>
                      </a:r>
                      <a:endParaRPr lang="en-US" sz="9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קָרְבָּן</a:t>
                      </a:r>
                      <a:endParaRPr lang="en-US" sz="9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קֶרֶב</a:t>
                      </a:r>
                      <a:endParaRPr lang="en-US" sz="9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בְּקֶרֶב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ቅርብ</a:t>
                      </a:r>
                      <a:endParaRPr lang="en-US" sz="9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ቁርባን</a:t>
                      </a:r>
                      <a:endParaRPr lang="en-US" sz="9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extLst>
                  <a:ext uri="{0D108BD9-81ED-4DB2-BD59-A6C34878D82A}">
                    <a16:rowId xmlns:a16="http://schemas.microsoft.com/office/drawing/2014/main" val="1858328259"/>
                  </a:ext>
                </a:extLst>
              </a:tr>
              <a:tr h="3439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יָרַשׁ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ወራሽ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430" marR="54430" marT="0" marB="0"/>
                </a:tc>
                <a:extLst>
                  <a:ext uri="{0D108BD9-81ED-4DB2-BD59-A6C34878D82A}">
                    <a16:rowId xmlns:a16="http://schemas.microsoft.com/office/drawing/2014/main" val="390114125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07C7692-A5F8-4C5C-9A66-5228111DD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891453"/>
              </p:ext>
            </p:extLst>
          </p:nvPr>
        </p:nvGraphicFramePr>
        <p:xfrm>
          <a:off x="5993325" y="920497"/>
          <a:ext cx="3504094" cy="5379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0948">
                  <a:extLst>
                    <a:ext uri="{9D8B030D-6E8A-4147-A177-3AD203B41FA5}">
                      <a16:colId xmlns:a16="http://schemas.microsoft.com/office/drawing/2014/main" val="2447858822"/>
                    </a:ext>
                  </a:extLst>
                </a:gridCol>
                <a:gridCol w="1663146">
                  <a:extLst>
                    <a:ext uri="{9D8B030D-6E8A-4147-A177-3AD203B41FA5}">
                      <a16:colId xmlns:a16="http://schemas.microsoft.com/office/drawing/2014/main" val="3200751992"/>
                    </a:ext>
                  </a:extLst>
                </a:gridCol>
              </a:tblGrid>
              <a:tr h="474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מָשָׁל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ምሳሌ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3639289"/>
                  </a:ext>
                </a:extLst>
              </a:tr>
              <a:tr h="474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שַׂחַק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ሳቀ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2862798"/>
                  </a:ext>
                </a:extLst>
              </a:tr>
              <a:tr h="474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תוֹלֵדוֹת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ትውልድ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7199678"/>
                  </a:ext>
                </a:extLst>
              </a:tr>
              <a:tr h="10023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קָנָא</a:t>
                      </a:r>
                      <a:endParaRPr lang="en-US" sz="11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קִנְאָה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ቀና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ቅናት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1517588"/>
                  </a:ext>
                </a:extLst>
              </a:tr>
              <a:tr h="474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טַל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ጠል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2705699"/>
                  </a:ext>
                </a:extLst>
              </a:tr>
              <a:tr h="474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רִמוֹן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ሮማን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6625075"/>
                  </a:ext>
                </a:extLst>
              </a:tr>
              <a:tr h="10023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פָּרָה</a:t>
                      </a:r>
                      <a:endParaRPr lang="en-US" sz="11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פְּרִי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አፈራ</a:t>
                      </a:r>
                      <a:endParaRPr lang="en-US" sz="11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ፍሬ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8634524"/>
                  </a:ext>
                </a:extLst>
              </a:tr>
              <a:tr h="10023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בָּשַׁל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מְבַשֵׁל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በሰለ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ማብሰል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264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05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AD5D7-5D79-4174-AF56-4FE2FC97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EB829-3350-4486-950B-1E641D3FF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“</a:t>
            </a:r>
            <a:r>
              <a:rPr lang="en-GB" dirty="0"/>
              <a:t>Worship” in the Book of Exodus: A Cognitive Linguistic Analysis of </a:t>
            </a:r>
            <a:r>
              <a:rPr lang="he-IL" dirty="0"/>
              <a:t>עבד</a:t>
            </a:r>
            <a:endParaRPr lang="en-US" dirty="0"/>
          </a:p>
          <a:p>
            <a:r>
              <a:rPr lang="en-US" dirty="0"/>
              <a:t>Problem: </a:t>
            </a:r>
            <a:r>
              <a:rPr lang="he-IL" dirty="0"/>
              <a:t>עבד</a:t>
            </a:r>
            <a:r>
              <a:rPr lang="en-US" dirty="0"/>
              <a:t> is translated in a wide rage especially in a religious and non-religious context. </a:t>
            </a:r>
          </a:p>
          <a:p>
            <a:r>
              <a:rPr lang="en-US" dirty="0"/>
              <a:t>The research tries to closely see the sematic field of the word in various context.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2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AD5D7-5D79-4174-AF56-4FE2FC97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 in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EB829-3350-4486-950B-1E641D3FF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YHWH, Pharaoh, Egypt, Israel …</a:t>
            </a:r>
          </a:p>
          <a:p>
            <a:pPr lvl="1"/>
            <a:r>
              <a:rPr lang="en-GB" dirty="0"/>
              <a:t>With YHWH Frequency 16</a:t>
            </a:r>
            <a:endParaRPr lang="en-US" sz="2000" dirty="0"/>
          </a:p>
          <a:p>
            <a:pPr lvl="1"/>
            <a:r>
              <a:rPr lang="en-US" dirty="0"/>
              <a:t>with Israel frequency 7</a:t>
            </a:r>
            <a:endParaRPr lang="en-US" sz="1600" dirty="0"/>
          </a:p>
          <a:p>
            <a:pPr lvl="1"/>
            <a:r>
              <a:rPr lang="en-US" dirty="0"/>
              <a:t>With send/let go frequency 11</a:t>
            </a:r>
          </a:p>
          <a:p>
            <a:pPr lvl="1"/>
            <a:r>
              <a:rPr lang="en-US" dirty="0"/>
              <a:t>With Egypt frequency 13</a:t>
            </a:r>
          </a:p>
          <a:p>
            <a:pPr lvl="1"/>
            <a:r>
              <a:rPr lang="en-US" dirty="0"/>
              <a:t>With Elohim frequency 9</a:t>
            </a:r>
          </a:p>
          <a:p>
            <a:pPr lvl="1"/>
            <a:r>
              <a:rPr lang="en-US" dirty="0"/>
              <a:t>With Pharaoh Frequency 16</a:t>
            </a:r>
          </a:p>
          <a:p>
            <a:pPr lvl="1"/>
            <a:r>
              <a:rPr lang="en-US" dirty="0"/>
              <a:t>with </a:t>
            </a:r>
            <a:r>
              <a:rPr lang="he-IL" dirty="0"/>
              <a:t>לא</a:t>
            </a:r>
            <a:r>
              <a:rPr lang="en-US" dirty="0"/>
              <a:t> frequency 11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0695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242A41"/>
      </a:dk2>
      <a:lt2>
        <a:srgbClr val="E8E2E7"/>
      </a:lt2>
      <a:accent1>
        <a:srgbClr val="81AC87"/>
      </a:accent1>
      <a:accent2>
        <a:srgbClr val="75AB92"/>
      </a:accent2>
      <a:accent3>
        <a:srgbClr val="80A9A8"/>
      </a:accent3>
      <a:accent4>
        <a:srgbClr val="7FA3BA"/>
      </a:accent4>
      <a:accent5>
        <a:srgbClr val="96A0C6"/>
      </a:accent5>
      <a:accent6>
        <a:srgbClr val="8C7FBA"/>
      </a:accent6>
      <a:hlink>
        <a:srgbClr val="AE69A5"/>
      </a:hlink>
      <a:folHlink>
        <a:srgbClr val="7F7F7F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193</Words>
  <Application>Microsoft Office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The Hand Bold</vt:lpstr>
      <vt:lpstr>The Serif Hand Black</vt:lpstr>
      <vt:lpstr>SketchyVTI</vt:lpstr>
      <vt:lpstr>Ancient Hebrew – Amharic Translation and  PhD Research Project</vt:lpstr>
      <vt:lpstr>Translating Bible Online learner</vt:lpstr>
      <vt:lpstr>Amharic Alphabet</vt:lpstr>
      <vt:lpstr>World list… </vt:lpstr>
      <vt:lpstr>Research </vt:lpstr>
      <vt:lpstr>Key word in Context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Hebrew – Amharic Translation</dc:title>
  <dc:creator>Zetseat Fekadu</dc:creator>
  <cp:lastModifiedBy>Zetseat Fekadu</cp:lastModifiedBy>
  <cp:revision>5</cp:revision>
  <dcterms:created xsi:type="dcterms:W3CDTF">2020-02-21T04:58:44Z</dcterms:created>
  <dcterms:modified xsi:type="dcterms:W3CDTF">2020-02-21T05:38:43Z</dcterms:modified>
</cp:coreProperties>
</file>