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sldIdLst>
    <p:sldId id="256" r:id="rId3"/>
    <p:sldId id="299" r:id="rId4"/>
    <p:sldId id="286" r:id="rId5"/>
    <p:sldId id="284" r:id="rId6"/>
    <p:sldId id="259" r:id="rId7"/>
    <p:sldId id="263" r:id="rId8"/>
    <p:sldId id="301" r:id="rId9"/>
    <p:sldId id="260" r:id="rId10"/>
    <p:sldId id="302" r:id="rId11"/>
    <p:sldId id="307" r:id="rId12"/>
    <p:sldId id="279" r:id="rId13"/>
    <p:sldId id="303" r:id="rId14"/>
    <p:sldId id="304" r:id="rId15"/>
    <p:sldId id="261" r:id="rId16"/>
    <p:sldId id="288" r:id="rId17"/>
    <p:sldId id="262" r:id="rId18"/>
    <p:sldId id="298" r:id="rId19"/>
    <p:sldId id="306" r:id="rId20"/>
    <p:sldId id="289" r:id="rId21"/>
    <p:sldId id="290" r:id="rId2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CCDA4981-3B25-4550-88A2-838CF88E48B2}">
          <p14:sldIdLst>
            <p14:sldId id="256"/>
          </p14:sldIdLst>
        </p14:section>
        <p14:section name="The Data " id="{090C83C7-1BBB-4C66-997F-CD480A3E82F2}">
          <p14:sldIdLst>
            <p14:sldId id="299"/>
            <p14:sldId id="286"/>
            <p14:sldId id="284"/>
          </p14:sldIdLst>
        </p14:section>
        <p14:section name="Fuzzy Matching" id="{25BB43F9-E926-4BAA-9296-1CC443E48FC2}">
          <p14:sldIdLst>
            <p14:sldId id="259"/>
          </p14:sldIdLst>
        </p14:section>
        <p14:section name="Word Embeddings" id="{A096DBB7-5F93-4E84-BFE5-B1630F25AB54}">
          <p14:sldIdLst>
            <p14:sldId id="263"/>
            <p14:sldId id="301"/>
          </p14:sldIdLst>
        </p14:section>
        <p14:section name="Label Propagation" id="{E98DA78A-47D7-413B-B4B9-36E2B502E8D7}">
          <p14:sldIdLst>
            <p14:sldId id="260"/>
            <p14:sldId id="302"/>
            <p14:sldId id="307"/>
            <p14:sldId id="279"/>
            <p14:sldId id="303"/>
            <p14:sldId id="304"/>
          </p14:sldIdLst>
        </p14:section>
        <p14:section name="Train a classifier" id="{D8335FC2-A961-4F63-A2E2-8108F051C357}">
          <p14:sldIdLst>
            <p14:sldId id="261"/>
            <p14:sldId id="288"/>
          </p14:sldIdLst>
        </p14:section>
        <p14:section name="Quality Checks" id="{30FBE410-8D12-40DE-9739-FAD94F96A985}">
          <p14:sldIdLst>
            <p14:sldId id="262"/>
            <p14:sldId id="298"/>
            <p14:sldId id="306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>
        <p:scale>
          <a:sx n="86" d="100"/>
          <a:sy n="86" d="100"/>
        </p:scale>
        <p:origin x="87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BIG%20DISK:ONS_Final%20Logos%20Folder%2028.02.08:NEW%20ONS%20Logos:JPEG%20HI:ONS_WhiteOnBlue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124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4196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58952D-1718-43AA-A9E2-C686F8A7E8EB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3081" name="Picture 9" descr="BIG DISK:ONS_Final Logos Folder 28.02.08:NEW ONS Logos:JPEG HI:ONS_WhiteOnBlue.jpg"/>
          <p:cNvPicPr>
            <a:picLocks noChangeAspect="1" noChangeArrowheads="1"/>
          </p:cNvPicPr>
          <p:nvPr/>
        </p:nvPicPr>
        <p:blipFill>
          <a:blip r:embed="rId2" r:link="rId3" cstate="print"/>
          <a:srcRect l="10001" t="19984" r="10001" b="19984"/>
          <a:stretch>
            <a:fillRect/>
          </a:stretch>
        </p:blipFill>
        <p:spPr bwMode="auto">
          <a:xfrm>
            <a:off x="152400" y="228600"/>
            <a:ext cx="3810000" cy="143033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612A9-1F06-4436-8F40-9D60C831F021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ED61D-C32A-4ADB-9AB0-82C89160568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B73F3-07C8-434C-8489-F5FE0EED088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E6502-71D4-4FBD-B714-4744F4FB26FD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3C632-8111-434B-9D58-2A2EBD71F74F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B2BE2-64EB-449F-AC77-2187039364AF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2CDD2-975F-4630-897E-B5415EF83251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5A551-F510-4B05-8003-49A65977C5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B79F1-B75A-4E7A-A0B5-01080B005BA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C02BA-1D01-4152-993E-A48D052F9EE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F79C8-2286-4CDC-97AE-A72B4B247FB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597CF-11C7-4739-8123-E0D71DF250D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66817-A09D-47DF-B76F-4976CCD70725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D5C23-A704-4B5D-9F86-AF551B1180A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8B48C-7EB6-4C65-8351-281C7D28E8C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F7BE1-D9B4-4129-BF48-D492026D500D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96476-324F-42BD-B884-6BFD6DE2657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A0BD0-8CD4-4831-A2F2-45F6D9F8E73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1B02A-33B2-49E5-93A2-F809115955D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95800-B047-422B-9E23-08D78CE0351D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03B92-CB53-44BA-98FE-60F4EBB9251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9557823-00A9-4DD2-9701-88977177613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1143000"/>
            <a:ext cx="8458200" cy="0"/>
          </a:xfrm>
          <a:prstGeom prst="line">
            <a:avLst/>
          </a:prstGeom>
          <a:noFill/>
          <a:ln w="9525">
            <a:solidFill>
              <a:srgbClr val="9BA9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2D46"/>
          </a:solidFill>
          <a:latin typeface="+mn-lt"/>
          <a:ea typeface="+mn-ea"/>
          <a:cs typeface="+mn-cs"/>
        </a:defRPr>
      </a:lvl1pPr>
      <a:lvl2pPr marL="763588" indent="-28575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2D46"/>
          </a:solidFill>
          <a:latin typeface="+mn-lt"/>
          <a:ea typeface="+mn-ea"/>
        </a:defRPr>
      </a:lvl2pPr>
      <a:lvl3pPr marL="11826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2D46"/>
          </a:solidFill>
          <a:latin typeface="+mn-lt"/>
          <a:ea typeface="+mn-ea"/>
        </a:defRPr>
      </a:lvl3pPr>
      <a:lvl4pPr marL="1619250" indent="-246063" algn="l" rtl="0" eaLnBrk="1" fontAlgn="base" hangingPunct="1">
        <a:spcBef>
          <a:spcPct val="20000"/>
        </a:spcBef>
        <a:spcAft>
          <a:spcPct val="0"/>
        </a:spcAft>
        <a:defRPr>
          <a:solidFill>
            <a:srgbClr val="002D46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2D46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2D46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2D46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2D46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2D4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3" name="Picture 13" descr="DKblue_blank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dirty="0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BF926E-F879-4D2E-9F7E-34266C25E4F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381000" y="1143000"/>
            <a:ext cx="8458200" cy="0"/>
          </a:xfrm>
          <a:prstGeom prst="line">
            <a:avLst/>
          </a:prstGeom>
          <a:noFill/>
          <a:ln w="9525">
            <a:solidFill>
              <a:srgbClr val="9BA9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slide" Target="slide16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slide" Target="slide14.xml"/><Relationship Id="rId5" Type="http://schemas.openxmlformats.org/officeDocument/2006/relationships/slide" Target="slide5.xm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slide" Target="slide8.xml"/><Relationship Id="rId14" Type="http://schemas.openxmlformats.org/officeDocument/2006/relationships/hyperlink" Target="mailto:Hazel.Martindale@ons.gov.u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1655C3DE-A525-423E-A8D5-E3A8F6FC400E}"/>
              </a:ext>
            </a:extLst>
          </p:cNvPr>
          <p:cNvSpPr/>
          <p:nvPr/>
        </p:nvSpPr>
        <p:spPr bwMode="auto">
          <a:xfrm>
            <a:off x="884889" y="3954261"/>
            <a:ext cx="7065218" cy="1858468"/>
          </a:xfrm>
          <a:custGeom>
            <a:avLst/>
            <a:gdLst>
              <a:gd name="connsiteX0" fmla="*/ 0 w 6958149"/>
              <a:gd name="connsiteY0" fmla="*/ 88798 h 1787085"/>
              <a:gd name="connsiteX1" fmla="*/ 1184366 w 6958149"/>
              <a:gd name="connsiteY1" fmla="*/ 1786969 h 1787085"/>
              <a:gd name="connsiteX2" fmla="*/ 2603863 w 6958149"/>
              <a:gd name="connsiteY2" fmla="*/ 19129 h 1787085"/>
              <a:gd name="connsiteX3" fmla="*/ 4093029 w 6958149"/>
              <a:gd name="connsiteY3" fmla="*/ 1726009 h 1787085"/>
              <a:gd name="connsiteX4" fmla="*/ 5808617 w 6958149"/>
              <a:gd name="connsiteY4" fmla="*/ 19129 h 1787085"/>
              <a:gd name="connsiteX5" fmla="*/ 6958149 w 6958149"/>
              <a:gd name="connsiteY5" fmla="*/ 959655 h 1787085"/>
              <a:gd name="connsiteX0" fmla="*/ 0 w 6958149"/>
              <a:gd name="connsiteY0" fmla="*/ 88798 h 1804500"/>
              <a:gd name="connsiteX1" fmla="*/ 1261456 w 6958149"/>
              <a:gd name="connsiteY1" fmla="*/ 1804386 h 1804500"/>
              <a:gd name="connsiteX2" fmla="*/ 2603863 w 6958149"/>
              <a:gd name="connsiteY2" fmla="*/ 19129 h 1804500"/>
              <a:gd name="connsiteX3" fmla="*/ 4093029 w 6958149"/>
              <a:gd name="connsiteY3" fmla="*/ 1726009 h 1804500"/>
              <a:gd name="connsiteX4" fmla="*/ 5808617 w 6958149"/>
              <a:gd name="connsiteY4" fmla="*/ 19129 h 1804500"/>
              <a:gd name="connsiteX5" fmla="*/ 6958149 w 6958149"/>
              <a:gd name="connsiteY5" fmla="*/ 959655 h 1804500"/>
              <a:gd name="connsiteX0" fmla="*/ 0 w 6958149"/>
              <a:gd name="connsiteY0" fmla="*/ 88798 h 1804473"/>
              <a:gd name="connsiteX1" fmla="*/ 1261456 w 6958149"/>
              <a:gd name="connsiteY1" fmla="*/ 1804386 h 1804473"/>
              <a:gd name="connsiteX2" fmla="*/ 2603863 w 6958149"/>
              <a:gd name="connsiteY2" fmla="*/ 19129 h 1804473"/>
              <a:gd name="connsiteX3" fmla="*/ 4093029 w 6958149"/>
              <a:gd name="connsiteY3" fmla="*/ 1726009 h 1804473"/>
              <a:gd name="connsiteX4" fmla="*/ 5808617 w 6958149"/>
              <a:gd name="connsiteY4" fmla="*/ 19129 h 1804473"/>
              <a:gd name="connsiteX5" fmla="*/ 6958149 w 6958149"/>
              <a:gd name="connsiteY5" fmla="*/ 959655 h 1804473"/>
              <a:gd name="connsiteX0" fmla="*/ 0 w 6958149"/>
              <a:gd name="connsiteY0" fmla="*/ 88798 h 1804473"/>
              <a:gd name="connsiteX1" fmla="*/ 1261456 w 6958149"/>
              <a:gd name="connsiteY1" fmla="*/ 1804386 h 1804473"/>
              <a:gd name="connsiteX2" fmla="*/ 2603863 w 6958149"/>
              <a:gd name="connsiteY2" fmla="*/ 19129 h 1804473"/>
              <a:gd name="connsiteX3" fmla="*/ 4093029 w 6958149"/>
              <a:gd name="connsiteY3" fmla="*/ 1726009 h 1804473"/>
              <a:gd name="connsiteX4" fmla="*/ 5808617 w 6958149"/>
              <a:gd name="connsiteY4" fmla="*/ 19129 h 1804473"/>
              <a:gd name="connsiteX5" fmla="*/ 6958149 w 6958149"/>
              <a:gd name="connsiteY5" fmla="*/ 959655 h 1804473"/>
              <a:gd name="connsiteX0" fmla="*/ 0 w 6958149"/>
              <a:gd name="connsiteY0" fmla="*/ 88798 h 1804500"/>
              <a:gd name="connsiteX1" fmla="*/ 1261456 w 6958149"/>
              <a:gd name="connsiteY1" fmla="*/ 1804386 h 1804500"/>
              <a:gd name="connsiteX2" fmla="*/ 2569602 w 6958149"/>
              <a:gd name="connsiteY2" fmla="*/ 19129 h 1804500"/>
              <a:gd name="connsiteX3" fmla="*/ 4093029 w 6958149"/>
              <a:gd name="connsiteY3" fmla="*/ 1726009 h 1804500"/>
              <a:gd name="connsiteX4" fmla="*/ 5808617 w 6958149"/>
              <a:gd name="connsiteY4" fmla="*/ 19129 h 1804500"/>
              <a:gd name="connsiteX5" fmla="*/ 6958149 w 6958149"/>
              <a:gd name="connsiteY5" fmla="*/ 959655 h 1804500"/>
              <a:gd name="connsiteX0" fmla="*/ 0 w 6958149"/>
              <a:gd name="connsiteY0" fmla="*/ 148140 h 1863842"/>
              <a:gd name="connsiteX1" fmla="*/ 1261456 w 6958149"/>
              <a:gd name="connsiteY1" fmla="*/ 1863728 h 1863842"/>
              <a:gd name="connsiteX2" fmla="*/ 2569602 w 6958149"/>
              <a:gd name="connsiteY2" fmla="*/ 78471 h 1863842"/>
              <a:gd name="connsiteX3" fmla="*/ 4093029 w 6958149"/>
              <a:gd name="connsiteY3" fmla="*/ 1785351 h 1863842"/>
              <a:gd name="connsiteX4" fmla="*/ 5825748 w 6958149"/>
              <a:gd name="connsiteY4" fmla="*/ 17511 h 1863842"/>
              <a:gd name="connsiteX5" fmla="*/ 6958149 w 6958149"/>
              <a:gd name="connsiteY5" fmla="*/ 1018997 h 1863842"/>
              <a:gd name="connsiteX0" fmla="*/ 0 w 6958149"/>
              <a:gd name="connsiteY0" fmla="*/ 130633 h 1846335"/>
              <a:gd name="connsiteX1" fmla="*/ 1261456 w 6958149"/>
              <a:gd name="connsiteY1" fmla="*/ 1846221 h 1846335"/>
              <a:gd name="connsiteX2" fmla="*/ 2569602 w 6958149"/>
              <a:gd name="connsiteY2" fmla="*/ 60964 h 1846335"/>
              <a:gd name="connsiteX3" fmla="*/ 4093029 w 6958149"/>
              <a:gd name="connsiteY3" fmla="*/ 1767844 h 1846335"/>
              <a:gd name="connsiteX4" fmla="*/ 5825748 w 6958149"/>
              <a:gd name="connsiteY4" fmla="*/ 4 h 1846335"/>
              <a:gd name="connsiteX5" fmla="*/ 6958149 w 6958149"/>
              <a:gd name="connsiteY5" fmla="*/ 1001490 h 1846335"/>
              <a:gd name="connsiteX0" fmla="*/ 0 w 6855364"/>
              <a:gd name="connsiteY0" fmla="*/ 142483 h 1858185"/>
              <a:gd name="connsiteX1" fmla="*/ 1261456 w 6855364"/>
              <a:gd name="connsiteY1" fmla="*/ 1858071 h 1858185"/>
              <a:gd name="connsiteX2" fmla="*/ 2569602 w 6855364"/>
              <a:gd name="connsiteY2" fmla="*/ 72814 h 1858185"/>
              <a:gd name="connsiteX3" fmla="*/ 4093029 w 6855364"/>
              <a:gd name="connsiteY3" fmla="*/ 1779694 h 1858185"/>
              <a:gd name="connsiteX4" fmla="*/ 5825748 w 6855364"/>
              <a:gd name="connsiteY4" fmla="*/ 11854 h 1858185"/>
              <a:gd name="connsiteX5" fmla="*/ 6855364 w 6855364"/>
              <a:gd name="connsiteY5" fmla="*/ 1117843 h 1858185"/>
              <a:gd name="connsiteX0" fmla="*/ 0 w 6949048"/>
              <a:gd name="connsiteY0" fmla="*/ 142341 h 1858043"/>
              <a:gd name="connsiteX1" fmla="*/ 1261456 w 6949048"/>
              <a:gd name="connsiteY1" fmla="*/ 1857929 h 1858043"/>
              <a:gd name="connsiteX2" fmla="*/ 2569602 w 6949048"/>
              <a:gd name="connsiteY2" fmla="*/ 72672 h 1858043"/>
              <a:gd name="connsiteX3" fmla="*/ 4093029 w 6949048"/>
              <a:gd name="connsiteY3" fmla="*/ 1779552 h 1858043"/>
              <a:gd name="connsiteX4" fmla="*/ 5825748 w 6949048"/>
              <a:gd name="connsiteY4" fmla="*/ 11712 h 1858043"/>
              <a:gd name="connsiteX5" fmla="*/ 6949048 w 6949048"/>
              <a:gd name="connsiteY5" fmla="*/ 1127226 h 1858043"/>
              <a:gd name="connsiteX0" fmla="*/ 0 w 6949048"/>
              <a:gd name="connsiteY0" fmla="*/ 142766 h 1858468"/>
              <a:gd name="connsiteX1" fmla="*/ 1261456 w 6949048"/>
              <a:gd name="connsiteY1" fmla="*/ 1858354 h 1858468"/>
              <a:gd name="connsiteX2" fmla="*/ 2569602 w 6949048"/>
              <a:gd name="connsiteY2" fmla="*/ 73097 h 1858468"/>
              <a:gd name="connsiteX3" fmla="*/ 4093029 w 6949048"/>
              <a:gd name="connsiteY3" fmla="*/ 1779977 h 1858468"/>
              <a:gd name="connsiteX4" fmla="*/ 5825748 w 6949048"/>
              <a:gd name="connsiteY4" fmla="*/ 12137 h 1858468"/>
              <a:gd name="connsiteX5" fmla="*/ 6949048 w 6949048"/>
              <a:gd name="connsiteY5" fmla="*/ 1127651 h 1858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49048" h="1858468">
                <a:moveTo>
                  <a:pt x="0" y="142766"/>
                </a:moveTo>
                <a:cubicBezTo>
                  <a:pt x="375194" y="997657"/>
                  <a:pt x="833189" y="1869966"/>
                  <a:pt x="1261456" y="1858354"/>
                </a:cubicBezTo>
                <a:cubicBezTo>
                  <a:pt x="1689723" y="1846743"/>
                  <a:pt x="2114805" y="68743"/>
                  <a:pt x="2569602" y="73097"/>
                </a:cubicBezTo>
                <a:cubicBezTo>
                  <a:pt x="3024399" y="77451"/>
                  <a:pt x="3550338" y="1790137"/>
                  <a:pt x="4093029" y="1779977"/>
                </a:cubicBezTo>
                <a:cubicBezTo>
                  <a:pt x="4635720" y="1769817"/>
                  <a:pt x="5365359" y="122445"/>
                  <a:pt x="5825748" y="12137"/>
                </a:cubicBezTo>
                <a:cubicBezTo>
                  <a:pt x="6286137" y="-98171"/>
                  <a:pt x="6725463" y="564950"/>
                  <a:pt x="6949048" y="1127651"/>
                </a:cubicBezTo>
              </a:path>
            </a:pathLst>
          </a:custGeom>
          <a:noFill/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76946" y="1391786"/>
            <a:ext cx="8055494" cy="99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GB" sz="3200" b="1" dirty="0">
                <a:solidFill>
                  <a:schemeClr val="bg1"/>
                </a:solidFill>
              </a:rPr>
              <a:t>Semi-Supervised Machine Learning with Word Embeddings for Price Statistics</a:t>
            </a:r>
            <a:endParaRPr lang="en-GB" sz="3200" b="1" dirty="0">
              <a:solidFill>
                <a:srgbClr val="002D46"/>
              </a:solidFill>
            </a:endParaRPr>
          </a:p>
        </p:txBody>
      </p:sp>
      <mc:AlternateContent xmlns:mc="http://schemas.openxmlformats.org/markup-compatibility/2006">
        <mc:Choice xmlns:psez="http://schemas.microsoft.com/office/powerpoint/2016/sectionzoom" Requires="psez">
          <p:graphicFrame>
            <p:nvGraphicFramePr>
              <p:cNvPr id="14" name="Section Zoom 13">
                <a:extLst>
                  <a:ext uri="{FF2B5EF4-FFF2-40B4-BE49-F238E27FC236}">
                    <a16:creationId xmlns:a16="http://schemas.microsoft.com/office/drawing/2014/main" id="{483A7ECB-B216-46CC-9368-70255F59643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6647115"/>
                  </p:ext>
                </p:extLst>
              </p:nvPr>
            </p:nvGraphicFramePr>
            <p:xfrm>
              <a:off x="251519" y="3522518"/>
              <a:ext cx="1327147" cy="995992"/>
            </p:xfrm>
            <a:graphic>
              <a:graphicData uri="http://schemas.microsoft.com/office/powerpoint/2016/sectionzoom">
                <psez:sectionZm>
                  <psez:sectionZmObj sectionId="{090C83C7-1BBB-4C66-997F-CD480A3E82F2}">
                    <psez:zmPr id="{25FBF1BC-A153-4243-9D03-3B3A350D9B2F}" imageType="cover" transitionDur="1000">
                      <p166:blipFill xmlns:p166="http://schemas.microsoft.com/office/powerpoint/2016/6/main">
                        <a:blip r:embed="rId2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7147" cy="9959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ez:zmPr>
                  </psez:sectionZmObj>
                </psez:sectionZm>
              </a:graphicData>
            </a:graphic>
          </p:graphicFrame>
        </mc:Choice>
        <mc:Fallback>
          <p:pic>
            <p:nvPicPr>
              <p:cNvPr id="14" name="Section Zoom 1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83A7ECB-B216-46CC-9368-70255F59643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519" y="3522518"/>
                <a:ext cx="1327147" cy="99599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ez="http://schemas.microsoft.com/office/powerpoint/2016/sectionzoom" Requires="psez">
          <p:graphicFrame>
            <p:nvGraphicFramePr>
              <p:cNvPr id="16" name="Section Zoom 15">
                <a:extLst>
                  <a:ext uri="{FF2B5EF4-FFF2-40B4-BE49-F238E27FC236}">
                    <a16:creationId xmlns:a16="http://schemas.microsoft.com/office/drawing/2014/main" id="{27C5A815-96B2-46A2-9931-0A3194791D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44419716"/>
                  </p:ext>
                </p:extLst>
              </p:nvPr>
            </p:nvGraphicFramePr>
            <p:xfrm>
              <a:off x="1470474" y="5141528"/>
              <a:ext cx="1327147" cy="995359"/>
            </p:xfrm>
            <a:graphic>
              <a:graphicData uri="http://schemas.microsoft.com/office/powerpoint/2016/sectionzoom">
                <psez:sectionZm>
                  <psez:sectionZmObj sectionId="{25BB43F9-E926-4BAA-9296-1CC443E48FC2}">
                    <psez:zmPr id="{BA93FE51-8239-4E4A-855D-BAA8B47D15B0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7147" cy="995359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ez:zmPr>
                  </psez:sectionZmObj>
                </psez:sectionZm>
              </a:graphicData>
            </a:graphic>
          </p:graphicFrame>
        </mc:Choice>
        <mc:Fallback>
          <p:pic>
            <p:nvPicPr>
              <p:cNvPr id="16" name="Section Zoom 15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27C5A815-96B2-46A2-9931-0A3194791D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70474" y="5141528"/>
                <a:ext cx="1327147" cy="995359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ez="http://schemas.microsoft.com/office/powerpoint/2016/sectionzoom" Requires="psez">
          <p:graphicFrame>
            <p:nvGraphicFramePr>
              <p:cNvPr id="18" name="Section Zoom 17">
                <a:extLst>
                  <a:ext uri="{FF2B5EF4-FFF2-40B4-BE49-F238E27FC236}">
                    <a16:creationId xmlns:a16="http://schemas.microsoft.com/office/drawing/2014/main" id="{54614B89-5CB5-44A8-8C83-2DAA20197EC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67760915"/>
                  </p:ext>
                </p:extLst>
              </p:nvPr>
            </p:nvGraphicFramePr>
            <p:xfrm>
              <a:off x="2747385" y="3484486"/>
              <a:ext cx="1327147" cy="995359"/>
            </p:xfrm>
            <a:graphic>
              <a:graphicData uri="http://schemas.microsoft.com/office/powerpoint/2016/sectionzoom">
                <psez:sectionZm>
                  <psez:sectionZmObj sectionId="{A096DBB7-5F93-4E84-BFE5-B1630F25AB54}">
                    <psez:zmPr id="{EC18EB06-0C20-45F3-9891-6C24BA4F961D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7147" cy="995359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ez:zmPr>
                  </psez:sectionZmObj>
                </psez:sectionZm>
              </a:graphicData>
            </a:graphic>
          </p:graphicFrame>
        </mc:Choice>
        <mc:Fallback>
          <p:pic>
            <p:nvPicPr>
              <p:cNvPr id="18" name="Section Zoom 17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54614B89-5CB5-44A8-8C83-2DAA20197EC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47385" y="3484486"/>
                <a:ext cx="1327147" cy="995359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ez="http://schemas.microsoft.com/office/powerpoint/2016/sectionzoom" Requires="psez">
          <p:graphicFrame>
            <p:nvGraphicFramePr>
              <p:cNvPr id="20" name="Section Zoom 19">
                <a:extLst>
                  <a:ext uri="{FF2B5EF4-FFF2-40B4-BE49-F238E27FC236}">
                    <a16:creationId xmlns:a16="http://schemas.microsoft.com/office/drawing/2014/main" id="{96057E92-445B-40E4-B8E6-10F7F120E40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90793106"/>
                  </p:ext>
                </p:extLst>
              </p:nvPr>
            </p:nvGraphicFramePr>
            <p:xfrm>
              <a:off x="4402658" y="5145784"/>
              <a:ext cx="1321470" cy="991103"/>
            </p:xfrm>
            <a:graphic>
              <a:graphicData uri="http://schemas.microsoft.com/office/powerpoint/2016/sectionzoom">
                <psez:sectionZm>
                  <psez:sectionZmObj sectionId="{E98DA78A-47D7-413B-B4B9-36E2B502E8D7}">
                    <psez:zmPr id="{CF17B70B-E170-409D-ABB9-7C6683284D4A}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1470" cy="991103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ez:zmPr>
                  </psez:sectionZmObj>
                </psez:sectionZm>
              </a:graphicData>
            </a:graphic>
          </p:graphicFrame>
        </mc:Choice>
        <mc:Fallback>
          <p:pic>
            <p:nvPicPr>
              <p:cNvPr id="20" name="Section Zoom 19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96057E92-445B-40E4-B8E6-10F7F120E40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02658" y="5145784"/>
                <a:ext cx="1321470" cy="991103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ez="http://schemas.microsoft.com/office/powerpoint/2016/sectionzoom" Requires="psez">
          <p:graphicFrame>
            <p:nvGraphicFramePr>
              <p:cNvPr id="22" name="Section Zoom 21">
                <a:extLst>
                  <a:ext uri="{FF2B5EF4-FFF2-40B4-BE49-F238E27FC236}">
                    <a16:creationId xmlns:a16="http://schemas.microsoft.com/office/drawing/2014/main" id="{A4A4AAAC-66EF-479B-B9D2-ED03EB2658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8476840"/>
                  </p:ext>
                </p:extLst>
              </p:nvPr>
            </p:nvGraphicFramePr>
            <p:xfrm>
              <a:off x="6156176" y="3484486"/>
              <a:ext cx="1327147" cy="995359"/>
            </p:xfrm>
            <a:graphic>
              <a:graphicData uri="http://schemas.microsoft.com/office/powerpoint/2016/sectionzoom">
                <psez:sectionZm>
                  <psez:sectionZmObj sectionId="{D8335FC2-A961-4F63-A2E2-8108F051C357}">
                    <psez:zmPr id="{4B91EC50-0C61-41A9-80BB-7C527B5F4159}" transitionDur="100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7147" cy="995359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ez:zmPr>
                  </psez:sectionZmObj>
                </psez:sectionZm>
              </a:graphicData>
            </a:graphic>
          </p:graphicFrame>
        </mc:Choice>
        <mc:Fallback>
          <p:pic>
            <p:nvPicPr>
              <p:cNvPr id="22" name="Section Zoom 21">
                <a:hlinkClick r:id="rId11" action="ppaction://hlinksldjump"/>
                <a:extLst>
                  <a:ext uri="{FF2B5EF4-FFF2-40B4-BE49-F238E27FC236}">
                    <a16:creationId xmlns:a16="http://schemas.microsoft.com/office/drawing/2014/main" id="{A4A4AAAC-66EF-479B-B9D2-ED03EB2658E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156176" y="3484486"/>
                <a:ext cx="1327147" cy="995359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mc:AlternateContent xmlns:mc="http://schemas.openxmlformats.org/markup-compatibility/2006">
        <mc:Choice xmlns:psez="http://schemas.microsoft.com/office/powerpoint/2016/sectionzoom" Requires="psez">
          <p:graphicFrame>
            <p:nvGraphicFramePr>
              <p:cNvPr id="24" name="Section Zoom 23">
                <a:extLst>
                  <a:ext uri="{FF2B5EF4-FFF2-40B4-BE49-F238E27FC236}">
                    <a16:creationId xmlns:a16="http://schemas.microsoft.com/office/drawing/2014/main" id="{55D4A3C9-8D85-4684-8B35-71656A291C9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99881853"/>
                  </p:ext>
                </p:extLst>
              </p:nvPr>
            </p:nvGraphicFramePr>
            <p:xfrm>
              <a:off x="7602633" y="5151686"/>
              <a:ext cx="1320393" cy="991102"/>
            </p:xfrm>
            <a:graphic>
              <a:graphicData uri="http://schemas.microsoft.com/office/powerpoint/2016/sectionzoom">
                <psez:sectionZm>
                  <psez:sectionZmObj sectionId="{30FBE410-8D12-40DE-9739-FAD94F96A985}">
                    <psez:zmPr id="{82E726A2-86A8-432A-8D3F-BC319C56F313}" imageType="cover" transitionDur="1000">
                      <p166:blipFill xmlns:p166="http://schemas.microsoft.com/office/powerpoint/2016/6/main">
                        <a:blip r:embed="rId12" cstate="print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320393" cy="99110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ez:zmPr>
                  </psez:sectionZmObj>
                </psez:sectionZm>
              </a:graphicData>
            </a:graphic>
          </p:graphicFrame>
        </mc:Choice>
        <mc:Fallback>
          <p:pic>
            <p:nvPicPr>
              <p:cNvPr id="24" name="Section Zoom 23">
                <a:hlinkClick r:id="rId13" action="ppaction://hlinksldjump"/>
                <a:extLst>
                  <a:ext uri="{FF2B5EF4-FFF2-40B4-BE49-F238E27FC236}">
                    <a16:creationId xmlns:a16="http://schemas.microsoft.com/office/drawing/2014/main" id="{55D4A3C9-8D85-4684-8B35-71656A291C9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602633" y="5151686"/>
                <a:ext cx="1320393" cy="991102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37" name="Rectangle 6">
            <a:extLst>
              <a:ext uri="{FF2B5EF4-FFF2-40B4-BE49-F238E27FC236}">
                <a16:creationId xmlns:a16="http://schemas.microsoft.com/office/drawing/2014/main" id="{B293DB7A-B3D0-43F2-AAF2-29C47F2AE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33" y="2327505"/>
            <a:ext cx="7191398" cy="3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GB" sz="1600" b="1" dirty="0">
                <a:solidFill>
                  <a:schemeClr val="bg1"/>
                </a:solidFill>
              </a:rPr>
              <a:t>Hazel Martindale, Edward Rowland, Tanya Flower 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13DCA7A6-91C6-4F3C-B2EE-906B512C9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946" y="2685289"/>
            <a:ext cx="8559550" cy="325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GB" sz="1400" dirty="0">
                <a:solidFill>
                  <a:schemeClr val="bg1"/>
                </a:solidFill>
              </a:rPr>
              <a:t>Contact: </a:t>
            </a:r>
            <a:r>
              <a:rPr lang="en-GB" sz="1400" dirty="0">
                <a:solidFill>
                  <a:schemeClr val="bg1"/>
                </a:solidFill>
                <a:hlinkClick r:id="rId14"/>
              </a:rPr>
              <a:t>Hazel.Martindale@ons.gov.uk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EDD14-003C-4254-A558-7E98062C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Label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661B6-888E-41D2-AE14-8B2932807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544" y="1295400"/>
            <a:ext cx="4390256" cy="5112568"/>
          </a:xfrm>
        </p:spPr>
        <p:txBody>
          <a:bodyPr/>
          <a:lstStyle/>
          <a:p>
            <a:r>
              <a:rPr lang="en-GB" sz="2400" dirty="0"/>
              <a:t>Probability of an unlabelled point being assign each label approximated by weighted distance to nearest labelled points</a:t>
            </a:r>
          </a:p>
          <a:p>
            <a:endParaRPr lang="en-GB" sz="2400" dirty="0"/>
          </a:p>
          <a:p>
            <a:r>
              <a:rPr lang="en-GB" sz="2400" dirty="0"/>
              <a:t>Highest probability label assigned to each point, then repeat</a:t>
            </a:r>
          </a:p>
          <a:p>
            <a:endParaRPr lang="en-GB" sz="2400" dirty="0"/>
          </a:p>
          <a:p>
            <a:r>
              <a:rPr lang="en-GB" sz="2400" dirty="0"/>
              <a:t>How the graph is built has big effect on the final labels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DBD284-4B12-41A2-A9A1-F3DE77417128}"/>
              </a:ext>
            </a:extLst>
          </p:cNvPr>
          <p:cNvGrpSpPr/>
          <p:nvPr/>
        </p:nvGrpSpPr>
        <p:grpSpPr>
          <a:xfrm>
            <a:off x="4788024" y="1634785"/>
            <a:ext cx="4129948" cy="4773183"/>
            <a:chOff x="4788024" y="1634785"/>
            <a:chExt cx="4129948" cy="47731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CAB641C-F573-45D4-9219-5A4B25F5AF94}"/>
                </a:ext>
              </a:extLst>
            </p:cNvPr>
            <p:cNvSpPr/>
            <p:nvPr/>
          </p:nvSpPr>
          <p:spPr bwMode="auto">
            <a:xfrm>
              <a:off x="4788024" y="1634785"/>
              <a:ext cx="4129948" cy="4773183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8ACF28D-A94B-40FC-AAF8-CB16F1524D7B}"/>
                </a:ext>
              </a:extLst>
            </p:cNvPr>
            <p:cNvGrpSpPr/>
            <p:nvPr/>
          </p:nvGrpSpPr>
          <p:grpSpPr>
            <a:xfrm>
              <a:off x="4788024" y="1649021"/>
              <a:ext cx="4129948" cy="4142007"/>
              <a:chOff x="7210697" y="1842598"/>
              <a:chExt cx="4070211" cy="4014663"/>
            </a:xfrm>
            <a:solidFill>
              <a:schemeClr val="bg1"/>
            </a:solidFill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0C519CC2-5058-4B9D-B01E-6E6C399633E4}"/>
                  </a:ext>
                </a:extLst>
              </p:cNvPr>
              <p:cNvGrpSpPr/>
              <p:nvPr/>
            </p:nvGrpSpPr>
            <p:grpSpPr>
              <a:xfrm>
                <a:off x="7210697" y="1842598"/>
                <a:ext cx="4070211" cy="4014663"/>
                <a:chOff x="1058896" y="1650524"/>
                <a:chExt cx="3709047" cy="3556950"/>
              </a:xfrm>
              <a:grpFill/>
            </p:grpSpPr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CF755DEE-2408-489C-95E0-26336D89FC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58896" y="1650524"/>
                  <a:ext cx="3709047" cy="3556950"/>
                </a:xfrm>
                <a:prstGeom prst="rect">
                  <a:avLst/>
                </a:prstGeom>
                <a:grpFill/>
              </p:spPr>
            </p:pic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831E5D37-CB34-457C-9D3B-01F2446AAF5E}"/>
                    </a:ext>
                  </a:extLst>
                </p:cNvPr>
                <p:cNvCxnSpPr/>
                <p:nvPr/>
              </p:nvCxnSpPr>
              <p:spPr>
                <a:xfrm flipV="1">
                  <a:off x="1784555" y="3200400"/>
                  <a:ext cx="117987" cy="973394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434A827D-3D83-405A-933D-004D5E4BA3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43548" y="3728237"/>
                  <a:ext cx="570623" cy="486697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C7372D81-CFF8-46F1-89A6-D4F9C583A1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21250" y="4296697"/>
                  <a:ext cx="211394" cy="42860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7D17B1D0-81A4-4870-8BB8-5CEDDB79F7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87073" y="3769119"/>
                  <a:ext cx="381527" cy="94819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AFEE3F0-3FC0-457A-99A1-CCF0A4FA3C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523029" y="3769119"/>
                  <a:ext cx="75673" cy="40467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3F16774A-A10D-4661-8E65-E00F0B3DAD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968735" y="2632181"/>
                  <a:ext cx="1026528" cy="497841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257CD59D-A283-4F47-BE50-76CE641957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103307" y="2654757"/>
                  <a:ext cx="455971" cy="450231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F50076CE-9A8A-4D8C-933B-E89753B50D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966957" y="3198832"/>
                  <a:ext cx="465814" cy="447642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4F33947D-FDCF-45F3-8618-BB99FF2163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687191" y="3185878"/>
                  <a:ext cx="872087" cy="98791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47AEDA29-6976-45AE-974F-17E27D14FE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675682" y="3159500"/>
                  <a:ext cx="419435" cy="225942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AB3D7DA1-080A-4BF9-BC8E-14E0D47648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23234" y="2108582"/>
                  <a:ext cx="703972" cy="444913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1AA953DB-DC44-4668-863B-11755FA7AA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96750" y="2936454"/>
                  <a:ext cx="223553" cy="424540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9315DC84-D972-4935-83CF-10A9A70BC0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33604" y="2642422"/>
                  <a:ext cx="197914" cy="188959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E214EB56-E503-4546-A1B4-4ED256D29E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75682" y="2881101"/>
                  <a:ext cx="706121" cy="25684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B4E162EE-E697-4E0F-85DE-4DF802A4FB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64713" y="2633547"/>
                  <a:ext cx="482393" cy="485927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32EFF379-4CA8-4A36-B1AE-A200814658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31203" y="2122799"/>
                  <a:ext cx="241282" cy="982189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1FE4C4FA-7388-4AD9-A703-75C6B49D2C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919709" y="2122799"/>
                  <a:ext cx="227397" cy="43069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FA44AE89-2055-4600-9DAA-00E025881B2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38992" y="4829284"/>
                <a:ext cx="561448" cy="474746"/>
              </a:xfrm>
              <a:prstGeom prst="line">
                <a:avLst/>
              </a:prstGeom>
              <a:grpFill/>
              <a:ln w="19050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45302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4A8071E-38CA-4857-827F-FF4A5ECE46AA}"/>
              </a:ext>
            </a:extLst>
          </p:cNvPr>
          <p:cNvSpPr txBox="1"/>
          <p:nvPr/>
        </p:nvSpPr>
        <p:spPr>
          <a:xfrm>
            <a:off x="463742" y="1406881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Example with clothing product names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2B3B46-2F7E-4F4D-B3F6-C729FFAC8677}"/>
              </a:ext>
            </a:extLst>
          </p:cNvPr>
          <p:cNvGrpSpPr/>
          <p:nvPr/>
        </p:nvGrpSpPr>
        <p:grpSpPr>
          <a:xfrm>
            <a:off x="209564" y="2060848"/>
            <a:ext cx="4397714" cy="3938702"/>
            <a:chOff x="591759" y="1808980"/>
            <a:chExt cx="5019061" cy="4558614"/>
          </a:xfrm>
          <a:solidFill>
            <a:schemeClr val="bg1"/>
          </a:solidFill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7F2B5B6-1B0A-40C5-A72A-D8ED98555D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49" r="10001"/>
            <a:stretch/>
          </p:blipFill>
          <p:spPr>
            <a:xfrm>
              <a:off x="591759" y="1808980"/>
              <a:ext cx="5019061" cy="4558614"/>
            </a:xfrm>
            <a:prstGeom prst="rect">
              <a:avLst/>
            </a:prstGeom>
            <a:grpFill/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4B3B754-23B1-46E7-A305-B7E571CAAC03}"/>
                </a:ext>
              </a:extLst>
            </p:cNvPr>
            <p:cNvSpPr txBox="1"/>
            <p:nvPr/>
          </p:nvSpPr>
          <p:spPr>
            <a:xfrm>
              <a:off x="2005531" y="1987190"/>
              <a:ext cx="2863121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     Before propagation</a:t>
              </a:r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49382848-900E-4FA1-A1AE-81A42FD3943A}"/>
              </a:ext>
            </a:extLst>
          </p:cNvPr>
          <p:cNvSpPr txBox="1">
            <a:spLocks/>
          </p:cNvSpPr>
          <p:nvPr/>
        </p:nvSpPr>
        <p:spPr>
          <a:xfrm>
            <a:off x="458398" y="381261"/>
            <a:ext cx="77724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kern="0" dirty="0"/>
              <a:t>Label propagation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9C0CD5B-4667-40BB-9F8E-9B9394778CE8}"/>
              </a:ext>
            </a:extLst>
          </p:cNvPr>
          <p:cNvGrpSpPr/>
          <p:nvPr/>
        </p:nvGrpSpPr>
        <p:grpSpPr>
          <a:xfrm>
            <a:off x="4572000" y="2060848"/>
            <a:ext cx="4400391" cy="3938702"/>
            <a:chOff x="4572000" y="2060848"/>
            <a:chExt cx="4400391" cy="3938702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150F7C9-2BD3-4EF2-8A83-E6778AFE51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00" r="8676"/>
            <a:stretch/>
          </p:blipFill>
          <p:spPr>
            <a:xfrm>
              <a:off x="4572000" y="2060848"/>
              <a:ext cx="4400391" cy="393870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E8CA83C-A773-4DED-8B4E-A39152E71B59}"/>
                </a:ext>
              </a:extLst>
            </p:cNvPr>
            <p:cNvSpPr txBox="1"/>
            <p:nvPr/>
          </p:nvSpPr>
          <p:spPr>
            <a:xfrm>
              <a:off x="5726805" y="2168785"/>
              <a:ext cx="250867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     After propagation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440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4A8071E-38CA-4857-827F-FF4A5ECE46AA}"/>
              </a:ext>
            </a:extLst>
          </p:cNvPr>
          <p:cNvSpPr txBox="1"/>
          <p:nvPr/>
        </p:nvSpPr>
        <p:spPr>
          <a:xfrm>
            <a:off x="463742" y="1406881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Example with clothing product names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9382848-900E-4FA1-A1AE-81A42FD3943A}"/>
              </a:ext>
            </a:extLst>
          </p:cNvPr>
          <p:cNvSpPr txBox="1">
            <a:spLocks/>
          </p:cNvSpPr>
          <p:nvPr/>
        </p:nvSpPr>
        <p:spPr>
          <a:xfrm>
            <a:off x="458398" y="381261"/>
            <a:ext cx="77724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kern="0" dirty="0"/>
              <a:t>Label propagation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94E323-0927-4322-B93D-4DA46159BB44}"/>
              </a:ext>
            </a:extLst>
          </p:cNvPr>
          <p:cNvGrpSpPr/>
          <p:nvPr/>
        </p:nvGrpSpPr>
        <p:grpSpPr>
          <a:xfrm>
            <a:off x="4518581" y="2060848"/>
            <a:ext cx="4542873" cy="3938702"/>
            <a:chOff x="6258321" y="1774470"/>
            <a:chExt cx="5512843" cy="4503139"/>
          </a:xfrm>
          <a:solidFill>
            <a:schemeClr val="bg1"/>
          </a:solidFill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0903F88B-E936-407A-AE95-96D2C57946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98" t="1197" r="7352" b="4812"/>
            <a:stretch/>
          </p:blipFill>
          <p:spPr>
            <a:xfrm>
              <a:off x="6258321" y="1774470"/>
              <a:ext cx="5512843" cy="4503139"/>
            </a:xfrm>
            <a:prstGeom prst="rect">
              <a:avLst/>
            </a:prstGeom>
            <a:grpFill/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2F0E7BB-673E-4E57-B367-786D6085B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5248" y="5498218"/>
              <a:ext cx="1456380" cy="447737"/>
            </a:xfrm>
            <a:prstGeom prst="rect">
              <a:avLst/>
            </a:prstGeom>
            <a:grpFill/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FC72765-1C37-480E-BC18-A8F33511CB7E}"/>
              </a:ext>
            </a:extLst>
          </p:cNvPr>
          <p:cNvGrpSpPr/>
          <p:nvPr/>
        </p:nvGrpSpPr>
        <p:grpSpPr>
          <a:xfrm>
            <a:off x="157195" y="2060848"/>
            <a:ext cx="4400391" cy="3938702"/>
            <a:chOff x="4572000" y="2060848"/>
            <a:chExt cx="4400391" cy="393870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4DC3A91-F076-4D57-AE8A-DE1B763D52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00" r="8676"/>
            <a:stretch/>
          </p:blipFill>
          <p:spPr>
            <a:xfrm>
              <a:off x="4572000" y="2060848"/>
              <a:ext cx="4400391" cy="3938702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2ADAD66-1D8D-42F0-B973-A276B01E5F00}"/>
                </a:ext>
              </a:extLst>
            </p:cNvPr>
            <p:cNvSpPr txBox="1"/>
            <p:nvPr/>
          </p:nvSpPr>
          <p:spPr>
            <a:xfrm>
              <a:off x="5726805" y="2168785"/>
              <a:ext cx="250867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     After propagation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83101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4A9D7C1-E2F9-4B68-8A08-CF24B01D6954}"/>
              </a:ext>
            </a:extLst>
          </p:cNvPr>
          <p:cNvGrpSpPr/>
          <p:nvPr/>
        </p:nvGrpSpPr>
        <p:grpSpPr>
          <a:xfrm>
            <a:off x="3923928" y="1484784"/>
            <a:ext cx="4614639" cy="4474845"/>
            <a:chOff x="2333625" y="1191577"/>
            <a:chExt cx="4614639" cy="447484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A440D0DB-68A9-417F-8EBD-E7CBA705037B}"/>
                </a:ext>
              </a:extLst>
            </p:cNvPr>
            <p:cNvSpPr/>
            <p:nvPr/>
          </p:nvSpPr>
          <p:spPr bwMode="auto">
            <a:xfrm>
              <a:off x="2333625" y="1191577"/>
              <a:ext cx="4614639" cy="447484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D60480B-EE52-47CF-B4C3-8C40593F6041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3625" y="1191577"/>
              <a:ext cx="4476750" cy="447484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A0A728C0-2981-4083-A8AD-0E0EF804023E}"/>
              </a:ext>
            </a:extLst>
          </p:cNvPr>
          <p:cNvSpPr txBox="1">
            <a:spLocks/>
          </p:cNvSpPr>
          <p:nvPr/>
        </p:nvSpPr>
        <p:spPr>
          <a:xfrm>
            <a:off x="458398" y="381261"/>
            <a:ext cx="77724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kern="0" dirty="0"/>
              <a:t>Label propagation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E74C1F-CE1B-4020-9F51-943AF9DA17B0}"/>
              </a:ext>
            </a:extLst>
          </p:cNvPr>
          <p:cNvSpPr txBox="1"/>
          <p:nvPr/>
        </p:nvSpPr>
        <p:spPr>
          <a:xfrm>
            <a:off x="458398" y="1772816"/>
            <a:ext cx="31774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Some item perform better than others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73% of the data labelled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Perform some cleaning of labels, based on gender</a:t>
            </a:r>
          </a:p>
        </p:txBody>
      </p:sp>
    </p:spTree>
    <p:extLst>
      <p:ext uri="{BB962C8B-B14F-4D97-AF65-F5344CB8AC3E}">
        <p14:creationId xmlns:p14="http://schemas.microsoft.com/office/powerpoint/2010/main" val="1310238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8327D-CD2F-4124-BC82-CD74CF907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 a classifier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2752-0DD5-436A-84CB-37351D351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2" y="1484784"/>
            <a:ext cx="3519208" cy="4572000"/>
          </a:xfrm>
        </p:spPr>
        <p:txBody>
          <a:bodyPr/>
          <a:lstStyle/>
          <a:p>
            <a:r>
              <a:rPr lang="en-GB" dirty="0"/>
              <a:t>Use the labelled data to train a standard classifier</a:t>
            </a:r>
          </a:p>
          <a:p>
            <a:endParaRPr lang="en-GB" dirty="0"/>
          </a:p>
          <a:p>
            <a:r>
              <a:rPr lang="en-GB" dirty="0"/>
              <a:t>Test classifier on second month of data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416CA7A-4154-4161-9F77-8328554AB612}"/>
              </a:ext>
            </a:extLst>
          </p:cNvPr>
          <p:cNvGrpSpPr/>
          <p:nvPr/>
        </p:nvGrpSpPr>
        <p:grpSpPr>
          <a:xfrm>
            <a:off x="4211960" y="1700808"/>
            <a:ext cx="4509348" cy="4824536"/>
            <a:chOff x="3056890" y="1895731"/>
            <a:chExt cx="3034899" cy="304837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C5E0D25-080D-4ECC-BADB-6BE38377986F}"/>
                </a:ext>
              </a:extLst>
            </p:cNvPr>
            <p:cNvSpPr/>
            <p:nvPr/>
          </p:nvSpPr>
          <p:spPr bwMode="auto">
            <a:xfrm>
              <a:off x="3056890" y="1913890"/>
              <a:ext cx="3030220" cy="303022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63D71CE-2D91-4626-BCC3-2A6824C72F66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6890" y="1895731"/>
              <a:ext cx="3034899" cy="3030220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45F6B916-845A-44EE-8B4E-A2E9F9ED8849}"/>
              </a:ext>
            </a:extLst>
          </p:cNvPr>
          <p:cNvSpPr txBox="1"/>
          <p:nvPr/>
        </p:nvSpPr>
        <p:spPr>
          <a:xfrm>
            <a:off x="4355777" y="1360215"/>
            <a:ext cx="4372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</a:rPr>
              <a:t>Random Forest with Word2vec vectors</a:t>
            </a:r>
          </a:p>
        </p:txBody>
      </p:sp>
    </p:spTree>
    <p:extLst>
      <p:ext uri="{BB962C8B-B14F-4D97-AF65-F5344CB8AC3E}">
        <p14:creationId xmlns:p14="http://schemas.microsoft.com/office/powerpoint/2010/main" val="1302248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3F631-B2F2-42B3-88B7-2D434DB37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 a classifier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4D5CE-1170-41F7-9084-3A093710A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693" y="1326341"/>
            <a:ext cx="8566458" cy="1310571"/>
          </a:xfrm>
        </p:spPr>
        <p:txBody>
          <a:bodyPr/>
          <a:lstStyle/>
          <a:p>
            <a:r>
              <a:rPr lang="en-GB" dirty="0"/>
              <a:t>Still exploring classifiers and word vector combination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0CD5EFA-9EE9-43F8-A02B-091E5D73E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202609"/>
              </p:ext>
            </p:extLst>
          </p:nvPr>
        </p:nvGraphicFramePr>
        <p:xfrm>
          <a:off x="774946" y="2708919"/>
          <a:ext cx="7594107" cy="28227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681863">
                  <a:extLst>
                    <a:ext uri="{9D8B030D-6E8A-4147-A177-3AD203B41FA5}">
                      <a16:colId xmlns:a16="http://schemas.microsoft.com/office/drawing/2014/main" val="232226438"/>
                    </a:ext>
                  </a:extLst>
                </a:gridCol>
                <a:gridCol w="1015700">
                  <a:extLst>
                    <a:ext uri="{9D8B030D-6E8A-4147-A177-3AD203B41FA5}">
                      <a16:colId xmlns:a16="http://schemas.microsoft.com/office/drawing/2014/main" val="231143039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27036116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87023195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70363152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85192121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836550254"/>
                    </a:ext>
                  </a:extLst>
                </a:gridCol>
              </a:tblGrid>
              <a:tr h="56454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Training data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Test data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endParaRPr lang="en-GB" sz="11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7848382"/>
                  </a:ext>
                </a:extLst>
              </a:tr>
              <a:tr h="56454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 Metric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Precision</a:t>
                      </a:r>
                      <a:endParaRPr lang="en-GB" sz="1600" b="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Recall</a:t>
                      </a:r>
                      <a:endParaRPr lang="en-GB" sz="1600" b="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F1-score</a:t>
                      </a:r>
                      <a:endParaRPr lang="en-GB" sz="1600" b="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Precision</a:t>
                      </a:r>
                      <a:endParaRPr lang="en-GB" sz="1600" b="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Recall</a:t>
                      </a:r>
                      <a:endParaRPr lang="en-GB" sz="1600" b="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F1-score</a:t>
                      </a:r>
                      <a:endParaRPr lang="en-GB" sz="1600" b="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7102619"/>
                  </a:ext>
                </a:extLst>
              </a:tr>
              <a:tr h="56454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Non-linear SVM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0.89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0.89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0.89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0.85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0.83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0.84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9983813"/>
                  </a:ext>
                </a:extLst>
              </a:tr>
              <a:tr h="56454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Decision Tree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0.88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0.88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0.88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0.84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0.85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0.83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0190813"/>
                  </a:ext>
                </a:extLst>
              </a:tr>
              <a:tr h="56454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Random Forest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0.88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0.88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0.88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0.86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0.86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  <a:spcBef>
                          <a:spcPts val="9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>
                          <a:effectLst/>
                        </a:rPr>
                        <a:t>0.86</a:t>
                      </a:r>
                      <a:endParaRPr lang="en-GB" sz="1600" dirty="0">
                        <a:solidFill>
                          <a:srgbClr val="292929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5704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070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4E51-21AD-48CF-B67F-A38011661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Quality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6FA49-614D-45A9-A0F6-73B67EBB2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6"/>
            <a:ext cx="7270576" cy="4680520"/>
          </a:xfrm>
        </p:spPr>
        <p:txBody>
          <a:bodyPr/>
          <a:lstStyle/>
          <a:p>
            <a:r>
              <a:rPr lang="en-GB" dirty="0"/>
              <a:t>Using this in a production setting/maintaining quality over time is important and hard</a:t>
            </a:r>
          </a:p>
          <a:p>
            <a:endParaRPr lang="en-GB" dirty="0"/>
          </a:p>
          <a:p>
            <a:r>
              <a:rPr lang="en-GB" dirty="0"/>
              <a:t>In assessing the classifier need to consider impact on the price index of miss-classification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Some manual checking of the data unavoidable to maintain quality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12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421CF-CD80-4513-B313-229193CA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Unbalanced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810A3-1D0A-4A0C-8C02-74A389A53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934236"/>
          </a:xfrm>
        </p:spPr>
        <p:txBody>
          <a:bodyPr/>
          <a:lstStyle/>
          <a:p>
            <a:r>
              <a:rPr lang="en-GB" sz="2400" dirty="0"/>
              <a:t>We have a highly unbalanced data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2400" dirty="0"/>
              <a:t>Consider a dataset where 90% of data should be excluded from the index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2400" dirty="0"/>
              <a:t>Naïve classifier would exclude everything (label all as junk). 90% accuracy, Great …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Actually have no positives which would impact the index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A more nuanced assessment metric  required: In this work used macro f1 score </a:t>
            </a:r>
          </a:p>
        </p:txBody>
      </p:sp>
    </p:spTree>
    <p:extLst>
      <p:ext uri="{BB962C8B-B14F-4D97-AF65-F5344CB8AC3E}">
        <p14:creationId xmlns:p14="http://schemas.microsoft.com/office/powerpoint/2010/main" val="1494821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27A7-479F-4111-9750-0BAC0D24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Applications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0D6B8-415E-465B-9331-A95702DE7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Methods not specific to price statistics or web  scraped data </a:t>
            </a:r>
          </a:p>
          <a:p>
            <a:endParaRPr lang="en-GB" dirty="0"/>
          </a:p>
          <a:p>
            <a:r>
              <a:rPr lang="en-GB" dirty="0"/>
              <a:t>Having no or limited labels with most text attributes is a very common problem</a:t>
            </a:r>
          </a:p>
          <a:p>
            <a:endParaRPr lang="en-GB" dirty="0"/>
          </a:p>
          <a:p>
            <a:r>
              <a:rPr lang="en-GB" dirty="0"/>
              <a:t>These methods enable a labelled dataset to be built and then traditional supervised machine learning can be applied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66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8DAB-97B1-4468-8B4B-8039B90C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36BCE-8F96-4C11-9F32-F6C4E6486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29336"/>
          </a:xfrm>
        </p:spPr>
        <p:txBody>
          <a:bodyPr/>
          <a:lstStyle/>
          <a:p>
            <a:r>
              <a:rPr lang="en-GB" sz="2350" dirty="0"/>
              <a:t>Developed a method to label data from minimal known labels and text attributes</a:t>
            </a:r>
          </a:p>
          <a:p>
            <a:endParaRPr lang="en-GB" sz="2350" dirty="0"/>
          </a:p>
          <a:p>
            <a:r>
              <a:rPr lang="en-GB" sz="2350" dirty="0"/>
              <a:t>Word embeddings enable use of text attributes</a:t>
            </a:r>
          </a:p>
          <a:p>
            <a:endParaRPr lang="en-GB" sz="2350" dirty="0"/>
          </a:p>
          <a:p>
            <a:r>
              <a:rPr lang="en-GB" sz="2350" dirty="0"/>
              <a:t>Successfully labelled 2802 products from just 91 starting labels</a:t>
            </a:r>
          </a:p>
          <a:p>
            <a:endParaRPr lang="en-GB" sz="2350" dirty="0"/>
          </a:p>
          <a:p>
            <a:r>
              <a:rPr lang="en-GB" sz="2350" dirty="0"/>
              <a:t>Resulting in classification of ~4000 items with F1-score of 0.86</a:t>
            </a:r>
          </a:p>
          <a:p>
            <a:endParaRPr lang="en-GB" sz="2350" dirty="0"/>
          </a:p>
          <a:p>
            <a:r>
              <a:rPr lang="en-GB" sz="2350" dirty="0"/>
              <a:t>Methods applicable to many problems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037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26E7C-1621-44FB-BB65-58D7E7A0F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7C8963-F56C-4F69-9A05-990DE3C83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846640" cy="501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+mn-lt"/>
              </a:defRPr>
            </a:lvl9pPr>
          </a:lstStyle>
          <a:p>
            <a:pPr eaLnBrk="1" hangingPunct="1"/>
            <a:r>
              <a:rPr lang="en-GB" sz="2400" kern="0" dirty="0"/>
              <a:t>Ongoing work to incorporate alternative data sources in consumer price statistics</a:t>
            </a:r>
          </a:p>
          <a:p>
            <a:pPr eaLnBrk="1" hangingPunct="1"/>
            <a:endParaRPr lang="en-GB" sz="2400" kern="0" dirty="0"/>
          </a:p>
          <a:p>
            <a:pPr eaLnBrk="1" hangingPunct="1"/>
            <a:r>
              <a:rPr lang="en-GB" sz="2400" kern="0" dirty="0"/>
              <a:t>The web scrapped data needs to be classified to ONS items/category for producing a price index</a:t>
            </a:r>
          </a:p>
          <a:p>
            <a:pPr marL="0" indent="0" eaLnBrk="1" hangingPunct="1">
              <a:buNone/>
            </a:pPr>
            <a:endParaRPr lang="en-GB" sz="2400" kern="0" dirty="0"/>
          </a:p>
          <a:p>
            <a:pPr eaLnBrk="1" hangingPunct="1"/>
            <a:r>
              <a:rPr lang="en-GB" sz="2400" kern="0" dirty="0"/>
              <a:t>Having already labelled data is rare and labelling data very time consuming </a:t>
            </a:r>
          </a:p>
          <a:p>
            <a:pPr eaLnBrk="1" hangingPunct="1"/>
            <a:endParaRPr lang="en-GB" sz="2400" kern="0" dirty="0"/>
          </a:p>
          <a:p>
            <a:pPr eaLnBrk="1" hangingPunct="1"/>
            <a:r>
              <a:rPr lang="en-GB" sz="2400" kern="0" dirty="0"/>
              <a:t>Clothing is particularly challenging to classify</a:t>
            </a:r>
          </a:p>
          <a:p>
            <a:pPr marL="820738" lvl="1" indent="-342900" eaLnBrk="1" hangingPunct="1">
              <a:buFont typeface="Arial" panose="020B0604020202020204" pitchFamily="34" charset="0"/>
              <a:buChar char="•"/>
            </a:pPr>
            <a:r>
              <a:rPr lang="en-GB" sz="2300" kern="0" dirty="0"/>
              <a:t>products change rapidly</a:t>
            </a:r>
          </a:p>
          <a:p>
            <a:pPr marL="820738" lvl="1" indent="-342900" eaLnBrk="1" hangingPunct="1">
              <a:buFont typeface="Arial" panose="020B0604020202020204" pitchFamily="34" charset="0"/>
              <a:buChar char="•"/>
            </a:pPr>
            <a:r>
              <a:rPr lang="en-GB" sz="2300" kern="0" dirty="0"/>
              <a:t>Only have text information</a:t>
            </a:r>
          </a:p>
        </p:txBody>
      </p:sp>
    </p:spTree>
    <p:extLst>
      <p:ext uri="{BB962C8B-B14F-4D97-AF65-F5344CB8AC3E}">
        <p14:creationId xmlns:p14="http://schemas.microsoft.com/office/powerpoint/2010/main" val="320368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DBFA2F-73F2-466D-A995-C3CA4576A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36971D-731B-4052-8B1A-98FEB722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09524"/>
            <a:ext cx="7772400" cy="5287828"/>
          </a:xfrm>
        </p:spPr>
        <p:txBody>
          <a:bodyPr/>
          <a:lstStyle/>
          <a:p>
            <a:pPr marL="0" indent="0">
              <a:buNone/>
            </a:pPr>
            <a:r>
              <a:rPr lang="en-GB" sz="2700" dirty="0"/>
              <a:t>More data!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300" dirty="0"/>
              <a:t>10k labels ~80,000 unique items</a:t>
            </a:r>
          </a:p>
          <a:p>
            <a:pPr marL="0" indent="0">
              <a:buNone/>
            </a:pPr>
            <a:r>
              <a:rPr lang="en-GB" sz="1000"/>
              <a:t> </a:t>
            </a:r>
            <a:endParaRPr lang="en-GB" sz="1000" dirty="0"/>
          </a:p>
          <a:p>
            <a:pPr marL="0" indent="0">
              <a:buNone/>
            </a:pPr>
            <a:r>
              <a:rPr lang="en-GB" sz="2700" dirty="0"/>
              <a:t>Better classifier!</a:t>
            </a:r>
          </a:p>
          <a:p>
            <a:r>
              <a:rPr lang="en-GB" sz="2300" dirty="0"/>
              <a:t>Hyper parameter tuning</a:t>
            </a:r>
          </a:p>
          <a:p>
            <a:r>
              <a:rPr lang="en-GB" sz="2300" dirty="0"/>
              <a:t>Pretrained word2vec and fastText on large (e.g. Wikipedia) corpus</a:t>
            </a:r>
          </a:p>
          <a:p>
            <a:pPr>
              <a:buFontTx/>
              <a:buChar char="-"/>
            </a:pPr>
            <a:endParaRPr lang="en-GB" sz="1000" dirty="0"/>
          </a:p>
          <a:p>
            <a:pPr marL="0" indent="0">
              <a:buNone/>
            </a:pPr>
            <a:r>
              <a:rPr lang="en-GB" sz="2700" dirty="0"/>
              <a:t>Dealing with unwanted items better </a:t>
            </a:r>
          </a:p>
          <a:p>
            <a:r>
              <a:rPr lang="en-GB" sz="2300" dirty="0"/>
              <a:t>positive unlabelled learning 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2700" dirty="0"/>
              <a:t>Assessing and maintaining quality</a:t>
            </a:r>
          </a:p>
          <a:p>
            <a:r>
              <a:rPr lang="en-GB" sz="2300" dirty="0"/>
              <a:t>Assess the effect of misclassification on price index, effects of seasonality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97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FB5C17E-A4B9-431B-90F8-0B6A1365E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84784"/>
            <a:ext cx="4392489" cy="4572000"/>
          </a:xfrm>
        </p:spPr>
        <p:txBody>
          <a:bodyPr/>
          <a:lstStyle/>
          <a:p>
            <a:r>
              <a:rPr lang="en-GB" sz="2400" dirty="0"/>
              <a:t>Used sample from World’s Global Style Network of scraped clothing data. </a:t>
            </a:r>
          </a:p>
          <a:p>
            <a:endParaRPr lang="en-GB" sz="2400" dirty="0"/>
          </a:p>
          <a:p>
            <a:r>
              <a:rPr lang="en-GB" sz="2400" dirty="0"/>
              <a:t>Split into train and test ‘months’– 3485 observations in each</a:t>
            </a:r>
          </a:p>
          <a:p>
            <a:endParaRPr lang="en-GB" sz="2400" dirty="0"/>
          </a:p>
          <a:p>
            <a:r>
              <a:rPr lang="en-GB" sz="2400" dirty="0"/>
              <a:t>Approximately 10 initial labelled items for each category</a:t>
            </a:r>
          </a:p>
          <a:p>
            <a:endParaRPr lang="en-GB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AED71D-43AA-4840-9357-5D990453C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783769"/>
              </p:ext>
            </p:extLst>
          </p:nvPr>
        </p:nvGraphicFramePr>
        <p:xfrm>
          <a:off x="4514826" y="1484784"/>
          <a:ext cx="4395557" cy="44281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96343">
                  <a:extLst>
                    <a:ext uri="{9D8B030D-6E8A-4147-A177-3AD203B41FA5}">
                      <a16:colId xmlns:a16="http://schemas.microsoft.com/office/drawing/2014/main" val="8906083"/>
                    </a:ext>
                  </a:extLst>
                </a:gridCol>
                <a:gridCol w="1299214">
                  <a:extLst>
                    <a:ext uri="{9D8B030D-6E8A-4147-A177-3AD203B41FA5}">
                      <a16:colId xmlns:a16="http://schemas.microsoft.com/office/drawing/2014/main" val="1946454947"/>
                    </a:ext>
                  </a:extLst>
                </a:gridCol>
              </a:tblGrid>
              <a:tr h="682887">
                <a:tc>
                  <a:txBody>
                    <a:bodyPr/>
                    <a:lstStyle/>
                    <a:p>
                      <a:r>
                        <a:rPr lang="en-GB" dirty="0"/>
                        <a:t>Item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Unique products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1318"/>
                  </a:ext>
                </a:extLst>
              </a:tr>
              <a:tr h="395703">
                <a:tc>
                  <a:txBody>
                    <a:bodyPr/>
                    <a:lstStyle/>
                    <a:p>
                      <a:r>
                        <a:rPr lang="en-GB" sz="1600" dirty="0"/>
                        <a:t>‘Junk’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981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865774"/>
                  </a:ext>
                </a:extLst>
              </a:tr>
              <a:tr h="387860">
                <a:tc>
                  <a:txBody>
                    <a:bodyPr/>
                    <a:lstStyle/>
                    <a:p>
                      <a:r>
                        <a:rPr lang="en-GB" sz="1600" dirty="0"/>
                        <a:t>Women's Coat (SEASONAL)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27653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lang="en-US" sz="1600" dirty="0"/>
                        <a:t>Men's Casual Shirt, long or short sleeved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029505"/>
                  </a:ext>
                </a:extLst>
              </a:tr>
              <a:tr h="402702">
                <a:tc>
                  <a:txBody>
                    <a:bodyPr/>
                    <a:lstStyle/>
                    <a:p>
                      <a:r>
                        <a:rPr lang="en-GB" sz="1600" dirty="0"/>
                        <a:t>Women's Sportswear Shorts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002307"/>
                  </a:ext>
                </a:extLst>
              </a:tr>
              <a:tr h="395703">
                <a:tc>
                  <a:txBody>
                    <a:bodyPr/>
                    <a:lstStyle/>
                    <a:p>
                      <a:r>
                        <a:rPr lang="en-GB" sz="1600" dirty="0"/>
                        <a:t>Women's Swimwear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17961"/>
                  </a:ext>
                </a:extLst>
              </a:tr>
              <a:tr h="395703">
                <a:tc>
                  <a:txBody>
                    <a:bodyPr/>
                    <a:lstStyle/>
                    <a:p>
                      <a:r>
                        <a:rPr lang="en-GB" sz="1600" dirty="0"/>
                        <a:t>Boy's Jeans (5-15 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512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574248"/>
                  </a:ext>
                </a:extLst>
              </a:tr>
              <a:tr h="432730">
                <a:tc>
                  <a:txBody>
                    <a:bodyPr/>
                    <a:lstStyle/>
                    <a:p>
                      <a:r>
                        <a:rPr lang="en-US" sz="1600" dirty="0"/>
                        <a:t>Girl's Fashion Top (12-13 years)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47287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GB" sz="1600" dirty="0"/>
                        <a:t>Men's Pants/Boxer Shorts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279352"/>
                  </a:ext>
                </a:extLst>
              </a:tr>
              <a:tr h="395703">
                <a:tc>
                  <a:txBody>
                    <a:bodyPr/>
                    <a:lstStyle/>
                    <a:p>
                      <a:r>
                        <a:rPr lang="en-GB" sz="1600" dirty="0"/>
                        <a:t>Men's Socks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316830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9570948B-4CE3-44E7-85A1-59D62F46EEC9}"/>
              </a:ext>
            </a:extLst>
          </p:cNvPr>
          <p:cNvSpPr txBox="1">
            <a:spLocks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kern="0" dirty="0"/>
              <a:t>The Dataset</a:t>
            </a:r>
          </a:p>
        </p:txBody>
      </p:sp>
    </p:spTree>
    <p:extLst>
      <p:ext uri="{BB962C8B-B14F-4D97-AF65-F5344CB8AC3E}">
        <p14:creationId xmlns:p14="http://schemas.microsoft.com/office/powerpoint/2010/main" val="30027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F8C578-3826-47ED-8F56-5C4106664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GB" dirty="0"/>
              <a:t>Method for labelling clothing data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C76E51A-0E83-418F-84D5-E3450DAE20C2}"/>
              </a:ext>
            </a:extLst>
          </p:cNvPr>
          <p:cNvGrpSpPr/>
          <p:nvPr/>
        </p:nvGrpSpPr>
        <p:grpSpPr>
          <a:xfrm>
            <a:off x="0" y="1124744"/>
            <a:ext cx="9036496" cy="5400599"/>
            <a:chOff x="0" y="-42461"/>
            <a:chExt cx="7066294" cy="3517781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BE83018E-281A-4C49-A53D-E972AF8994AC}"/>
                </a:ext>
              </a:extLst>
            </p:cNvPr>
            <p:cNvSpPr/>
            <p:nvPr/>
          </p:nvSpPr>
          <p:spPr>
            <a:xfrm>
              <a:off x="126124" y="2559785"/>
              <a:ext cx="1020893" cy="91309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105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Out of sample validation</a:t>
              </a:r>
              <a:endPara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3DD9FBD-533A-4CB6-A433-8006AB2F4904}"/>
                </a:ext>
              </a:extLst>
            </p:cNvPr>
            <p:cNvGrpSpPr/>
            <p:nvPr/>
          </p:nvGrpSpPr>
          <p:grpSpPr>
            <a:xfrm>
              <a:off x="0" y="-42461"/>
              <a:ext cx="7066294" cy="3517781"/>
              <a:chOff x="0" y="-42461"/>
              <a:chExt cx="7066294" cy="3517781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E27A43E5-218B-4FA6-87B5-3013DFF88F37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0" y="325821"/>
                <a:ext cx="7066294" cy="3149499"/>
                <a:chOff x="0" y="0"/>
                <a:chExt cx="7066441" cy="3149499"/>
              </a:xfrm>
            </p:grpSpPr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id="{16ECF8B0-6FB0-4A6E-A75D-14DDFDE3839A}"/>
                    </a:ext>
                  </a:extLst>
                </p:cNvPr>
                <p:cNvCxnSpPr/>
                <p:nvPr/>
              </p:nvCxnSpPr>
              <p:spPr>
                <a:xfrm flipH="1">
                  <a:off x="4953881" y="2704083"/>
                  <a:ext cx="239527" cy="0"/>
                </a:xfrm>
                <a:prstGeom prst="straightConnector1">
                  <a:avLst/>
                </a:prstGeom>
                <a:ln w="381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B2D66EDB-98AC-478D-A505-E3F242252856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7066441" cy="3149499"/>
                  <a:chOff x="0" y="0"/>
                  <a:chExt cx="7066441" cy="3149499"/>
                </a:xfrm>
              </p:grpSpPr>
              <p:sp>
                <p:nvSpPr>
                  <p:cNvPr id="20" name="Rectangle: Rounded Corners 19">
                    <a:extLst>
                      <a:ext uri="{FF2B5EF4-FFF2-40B4-BE49-F238E27FC236}">
                        <a16:creationId xmlns:a16="http://schemas.microsoft.com/office/drawing/2014/main" id="{985F1C66-E4F9-4FAC-B091-0982CAFE8DD6}"/>
                      </a:ext>
                    </a:extLst>
                  </p:cNvPr>
                  <p:cNvSpPr/>
                  <p:nvPr/>
                </p:nvSpPr>
                <p:spPr>
                  <a:xfrm>
                    <a:off x="1404290" y="2329792"/>
                    <a:ext cx="923751" cy="740824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Use labelled data to train classifier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1" name="Rectangle: Rounded Corners 20">
                    <a:extLst>
                      <a:ext uri="{FF2B5EF4-FFF2-40B4-BE49-F238E27FC236}">
                        <a16:creationId xmlns:a16="http://schemas.microsoft.com/office/drawing/2014/main" id="{E4FAECED-65F8-40A5-BE5F-24180FCCBF39}"/>
                      </a:ext>
                    </a:extLst>
                  </p:cNvPr>
                  <p:cNvSpPr/>
                  <p:nvPr/>
                </p:nvSpPr>
                <p:spPr>
                  <a:xfrm>
                    <a:off x="778475" y="37071"/>
                    <a:ext cx="1194786" cy="511996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Fuzzy matching: partial ratio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2" name="Rectangle: Rounded Corners 21">
                    <a:extLst>
                      <a:ext uri="{FF2B5EF4-FFF2-40B4-BE49-F238E27FC236}">
                        <a16:creationId xmlns:a16="http://schemas.microsoft.com/office/drawing/2014/main" id="{76EE95C0-9D92-4AD6-BF15-7B366B155BDA}"/>
                      </a:ext>
                    </a:extLst>
                  </p:cNvPr>
                  <p:cNvSpPr/>
                  <p:nvPr/>
                </p:nvSpPr>
                <p:spPr>
                  <a:xfrm>
                    <a:off x="778475" y="642552"/>
                    <a:ext cx="1194405" cy="511742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Fuzzy matching: Jaccard distance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3" name="Rectangle: Rounded Corners 22">
                    <a:extLst>
                      <a:ext uri="{FF2B5EF4-FFF2-40B4-BE49-F238E27FC236}">
                        <a16:creationId xmlns:a16="http://schemas.microsoft.com/office/drawing/2014/main" id="{5ABC7797-06ED-487E-B660-67ABB95B6328}"/>
                      </a:ext>
                    </a:extLst>
                  </p:cNvPr>
                  <p:cNvSpPr/>
                  <p:nvPr/>
                </p:nvSpPr>
                <p:spPr>
                  <a:xfrm>
                    <a:off x="778475" y="1198606"/>
                    <a:ext cx="1194786" cy="511996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Fuzzy matching: Edit distance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4" name="Rectangle: Rounded Corners 23">
                    <a:extLst>
                      <a:ext uri="{FF2B5EF4-FFF2-40B4-BE49-F238E27FC236}">
                        <a16:creationId xmlns:a16="http://schemas.microsoft.com/office/drawing/2014/main" id="{92950518-F197-43A9-95E1-17382BB1EC20}"/>
                      </a:ext>
                    </a:extLst>
                  </p:cNvPr>
                  <p:cNvSpPr/>
                  <p:nvPr/>
                </p:nvSpPr>
                <p:spPr>
                  <a:xfrm>
                    <a:off x="2224216" y="556054"/>
                    <a:ext cx="950952" cy="731423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Combine 3 metrics &amp; clean fuzzy labels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5" name="Rectangle: Rounded Corners 24">
                    <a:extLst>
                      <a:ext uri="{FF2B5EF4-FFF2-40B4-BE49-F238E27FC236}">
                        <a16:creationId xmlns:a16="http://schemas.microsoft.com/office/drawing/2014/main" id="{5FA3306B-7497-4E7F-8C5F-8F24F822BE6B}"/>
                      </a:ext>
                    </a:extLst>
                  </p:cNvPr>
                  <p:cNvSpPr/>
                  <p:nvPr/>
                </p:nvSpPr>
                <p:spPr>
                  <a:xfrm>
                    <a:off x="3571102" y="630195"/>
                    <a:ext cx="1194405" cy="511742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Word vectors: fastText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" name="Rectangle: Rounded Corners 25">
                    <a:extLst>
                      <a:ext uri="{FF2B5EF4-FFF2-40B4-BE49-F238E27FC236}">
                        <a16:creationId xmlns:a16="http://schemas.microsoft.com/office/drawing/2014/main" id="{4EC78B89-EC29-4101-8246-353603C4C9F9}"/>
                      </a:ext>
                    </a:extLst>
                  </p:cNvPr>
                  <p:cNvSpPr/>
                  <p:nvPr/>
                </p:nvSpPr>
                <p:spPr>
                  <a:xfrm>
                    <a:off x="3571102" y="1285103"/>
                    <a:ext cx="1194786" cy="511996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Word vectors: word2vec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Rectangle: Rounded Corners 26">
                    <a:extLst>
                      <a:ext uri="{FF2B5EF4-FFF2-40B4-BE49-F238E27FC236}">
                        <a16:creationId xmlns:a16="http://schemas.microsoft.com/office/drawing/2014/main" id="{7FA9075A-653E-417A-AE75-1A4DEDA0F146}"/>
                      </a:ext>
                    </a:extLst>
                  </p:cNvPr>
                  <p:cNvSpPr/>
                  <p:nvPr/>
                </p:nvSpPr>
                <p:spPr>
                  <a:xfrm>
                    <a:off x="3571102" y="0"/>
                    <a:ext cx="1194786" cy="511996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Word vectors: TF-IDF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8" name="Rectangle: Rounded Corners 27">
                    <a:extLst>
                      <a:ext uri="{FF2B5EF4-FFF2-40B4-BE49-F238E27FC236}">
                        <a16:creationId xmlns:a16="http://schemas.microsoft.com/office/drawing/2014/main" id="{73F222D8-C558-40F3-A4CD-78F07F6CB40A}"/>
                      </a:ext>
                    </a:extLst>
                  </p:cNvPr>
                  <p:cNvSpPr/>
                  <p:nvPr/>
                </p:nvSpPr>
                <p:spPr>
                  <a:xfrm>
                    <a:off x="5029200" y="0"/>
                    <a:ext cx="1316322" cy="511742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Label spreading:  TF-IDF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9" name="Rectangle: Rounded Corners 28">
                    <a:extLst>
                      <a:ext uri="{FF2B5EF4-FFF2-40B4-BE49-F238E27FC236}">
                        <a16:creationId xmlns:a16="http://schemas.microsoft.com/office/drawing/2014/main" id="{E95A5BA7-9F95-4057-954B-2B834C8BC553}"/>
                      </a:ext>
                    </a:extLst>
                  </p:cNvPr>
                  <p:cNvSpPr/>
                  <p:nvPr/>
                </p:nvSpPr>
                <p:spPr>
                  <a:xfrm>
                    <a:off x="5029200" y="630195"/>
                    <a:ext cx="1316322" cy="489535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Label spreading: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spcAft>
                        <a:spcPts val="0"/>
                      </a:spcAft>
                    </a:pPr>
                    <a:r>
                      <a:rPr lang="en-GB" sz="105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fastText</a:t>
                    </a:r>
                  </a:p>
                </p:txBody>
              </p:sp>
              <p:sp>
                <p:nvSpPr>
                  <p:cNvPr id="30" name="Rectangle: Rounded Corners 29">
                    <a:extLst>
                      <a:ext uri="{FF2B5EF4-FFF2-40B4-BE49-F238E27FC236}">
                        <a16:creationId xmlns:a16="http://schemas.microsoft.com/office/drawing/2014/main" id="{612731B2-CA63-42A6-A982-D4744D1ECE2D}"/>
                      </a:ext>
                    </a:extLst>
                  </p:cNvPr>
                  <p:cNvSpPr/>
                  <p:nvPr/>
                </p:nvSpPr>
                <p:spPr>
                  <a:xfrm>
                    <a:off x="5029200" y="1285103"/>
                    <a:ext cx="1316703" cy="511742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Label spreading: word2vec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" name="Rectangle: Rounded Corners 30">
                    <a:extLst>
                      <a:ext uri="{FF2B5EF4-FFF2-40B4-BE49-F238E27FC236}">
                        <a16:creationId xmlns:a16="http://schemas.microsoft.com/office/drawing/2014/main" id="{AA9A82F7-619B-44B8-8E1C-C8B6D25E31A7}"/>
                      </a:ext>
                    </a:extLst>
                  </p:cNvPr>
                  <p:cNvSpPr/>
                  <p:nvPr/>
                </p:nvSpPr>
                <p:spPr>
                  <a:xfrm>
                    <a:off x="5290774" y="2254793"/>
                    <a:ext cx="1097253" cy="885940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Combine 3 vectors &amp; clean label propagation labels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" name="Rectangle: Rounded Corners 31">
                    <a:extLst>
                      <a:ext uri="{FF2B5EF4-FFF2-40B4-BE49-F238E27FC236}">
                        <a16:creationId xmlns:a16="http://schemas.microsoft.com/office/drawing/2014/main" id="{AA690AE9-7D0B-4730-8C5E-984CD9D20E7D}"/>
                      </a:ext>
                    </a:extLst>
                  </p:cNvPr>
                  <p:cNvSpPr/>
                  <p:nvPr/>
                </p:nvSpPr>
                <p:spPr>
                  <a:xfrm>
                    <a:off x="2621044" y="2328326"/>
                    <a:ext cx="846231" cy="743614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Combine labels across all categories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" name="Rectangle: Rounded Corners 32">
                    <a:extLst>
                      <a:ext uri="{FF2B5EF4-FFF2-40B4-BE49-F238E27FC236}">
                        <a16:creationId xmlns:a16="http://schemas.microsoft.com/office/drawing/2014/main" id="{EAEE86B1-9E1F-41D5-B370-01B35741CCC6}"/>
                      </a:ext>
                    </a:extLst>
                  </p:cNvPr>
                  <p:cNvSpPr/>
                  <p:nvPr/>
                </p:nvSpPr>
                <p:spPr>
                  <a:xfrm>
                    <a:off x="3846335" y="2366019"/>
                    <a:ext cx="1060678" cy="731296"/>
                  </a:xfrm>
                  <a:prstGeom prst="roundRect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GB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Repeat process for next category </a:t>
                    </a:r>
                    <a:endParaRPr lang="en-GB" sz="14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34" name="Straight Arrow Connector 33">
                    <a:extLst>
                      <a:ext uri="{FF2B5EF4-FFF2-40B4-BE49-F238E27FC236}">
                        <a16:creationId xmlns:a16="http://schemas.microsoft.com/office/drawing/2014/main" id="{642AF454-0398-43A6-B7AA-0B6C9B358A2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0" y="939114"/>
                    <a:ext cx="702978" cy="7869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Connector: Curved 34">
                    <a:extLst>
                      <a:ext uri="{FF2B5EF4-FFF2-40B4-BE49-F238E27FC236}">
                        <a16:creationId xmlns:a16="http://schemas.microsoft.com/office/drawing/2014/main" id="{572D0625-57D7-42BC-961A-D73CC33CEB1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17137" y="395417"/>
                    <a:ext cx="585312" cy="543697"/>
                  </a:xfrm>
                  <a:prstGeom prst="curvedConnector3">
                    <a:avLst/>
                  </a:prstGeom>
                  <a:ln w="28575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or: Curved 35">
                    <a:extLst>
                      <a:ext uri="{FF2B5EF4-FFF2-40B4-BE49-F238E27FC236}">
                        <a16:creationId xmlns:a16="http://schemas.microsoft.com/office/drawing/2014/main" id="{780B1623-A290-4EF5-ACFD-50CC405F1E8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7137" y="939114"/>
                    <a:ext cx="579068" cy="499252"/>
                  </a:xfrm>
                  <a:prstGeom prst="curvedConnector3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or: Curved 36">
                    <a:extLst>
                      <a:ext uri="{FF2B5EF4-FFF2-40B4-BE49-F238E27FC236}">
                        <a16:creationId xmlns:a16="http://schemas.microsoft.com/office/drawing/2014/main" id="{A8AB4DB4-8B6F-46C9-A240-F4169B1FE9C7}"/>
                      </a:ext>
                    </a:extLst>
                  </p:cNvPr>
                  <p:cNvCxnSpPr/>
                  <p:nvPr/>
                </p:nvCxnSpPr>
                <p:spPr>
                  <a:xfrm>
                    <a:off x="2026508" y="333633"/>
                    <a:ext cx="133982" cy="431048"/>
                  </a:xfrm>
                  <a:prstGeom prst="curvedConnector3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Connector: Curved 37">
                    <a:extLst>
                      <a:ext uri="{FF2B5EF4-FFF2-40B4-BE49-F238E27FC236}">
                        <a16:creationId xmlns:a16="http://schemas.microsoft.com/office/drawing/2014/main" id="{DED468F5-2F74-4ACF-815C-D66102E86F6C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2026508" y="939114"/>
                    <a:ext cx="133982" cy="511742"/>
                  </a:xfrm>
                  <a:prstGeom prst="curvedConnector3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Arrow Connector 38">
                    <a:extLst>
                      <a:ext uri="{FF2B5EF4-FFF2-40B4-BE49-F238E27FC236}">
                        <a16:creationId xmlns:a16="http://schemas.microsoft.com/office/drawing/2014/main" id="{761BEA2F-A463-4FC5-B4A6-FB54C5D01C0D}"/>
                      </a:ext>
                    </a:extLst>
                  </p:cNvPr>
                  <p:cNvCxnSpPr/>
                  <p:nvPr/>
                </p:nvCxnSpPr>
                <p:spPr>
                  <a:xfrm>
                    <a:off x="2026508" y="864973"/>
                    <a:ext cx="191930" cy="0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Connector: Curved 39">
                    <a:extLst>
                      <a:ext uri="{FF2B5EF4-FFF2-40B4-BE49-F238E27FC236}">
                        <a16:creationId xmlns:a16="http://schemas.microsoft.com/office/drawing/2014/main" id="{DEB3B0F9-5B4B-400F-BF26-5DA304590D93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3225113" y="321276"/>
                    <a:ext cx="273593" cy="582423"/>
                  </a:xfrm>
                  <a:prstGeom prst="curvedConnector3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Connector: Curved 40">
                    <a:extLst>
                      <a:ext uri="{FF2B5EF4-FFF2-40B4-BE49-F238E27FC236}">
                        <a16:creationId xmlns:a16="http://schemas.microsoft.com/office/drawing/2014/main" id="{6D6DC54A-E396-44BF-8BF4-4DD88481990B}"/>
                      </a:ext>
                    </a:extLst>
                  </p:cNvPr>
                  <p:cNvCxnSpPr/>
                  <p:nvPr/>
                </p:nvCxnSpPr>
                <p:spPr>
                  <a:xfrm>
                    <a:off x="3225113" y="939114"/>
                    <a:ext cx="273593" cy="410346"/>
                  </a:xfrm>
                  <a:prstGeom prst="curvedConnector3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Arrow Connector 41">
                    <a:extLst>
                      <a:ext uri="{FF2B5EF4-FFF2-40B4-BE49-F238E27FC236}">
                        <a16:creationId xmlns:a16="http://schemas.microsoft.com/office/drawing/2014/main" id="{01749AE5-AD23-43E0-8CD7-318B132829BE}"/>
                      </a:ext>
                    </a:extLst>
                  </p:cNvPr>
                  <p:cNvCxnSpPr/>
                  <p:nvPr/>
                </p:nvCxnSpPr>
                <p:spPr>
                  <a:xfrm>
                    <a:off x="3225113" y="926757"/>
                    <a:ext cx="242164" cy="885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Arrow Connector 42">
                    <a:extLst>
                      <a:ext uri="{FF2B5EF4-FFF2-40B4-BE49-F238E27FC236}">
                        <a16:creationId xmlns:a16="http://schemas.microsoft.com/office/drawing/2014/main" id="{53274347-E1FA-4584-AC09-9E2C0C35CAF9}"/>
                      </a:ext>
                    </a:extLst>
                  </p:cNvPr>
                  <p:cNvCxnSpPr/>
                  <p:nvPr/>
                </p:nvCxnSpPr>
                <p:spPr>
                  <a:xfrm>
                    <a:off x="4794421" y="864973"/>
                    <a:ext cx="211450" cy="0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Arrow Connector 43">
                    <a:extLst>
                      <a:ext uri="{FF2B5EF4-FFF2-40B4-BE49-F238E27FC236}">
                        <a16:creationId xmlns:a16="http://schemas.microsoft.com/office/drawing/2014/main" id="{FCA5C6B4-8956-4393-9806-DE2DB2C34385}"/>
                      </a:ext>
                    </a:extLst>
                  </p:cNvPr>
                  <p:cNvCxnSpPr/>
                  <p:nvPr/>
                </p:nvCxnSpPr>
                <p:spPr>
                  <a:xfrm>
                    <a:off x="4794421" y="271849"/>
                    <a:ext cx="211450" cy="0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Straight Arrow Connector 44">
                    <a:extLst>
                      <a:ext uri="{FF2B5EF4-FFF2-40B4-BE49-F238E27FC236}">
                        <a16:creationId xmlns:a16="http://schemas.microsoft.com/office/drawing/2014/main" id="{17786978-9E5E-497A-A36B-05B10809915E}"/>
                      </a:ext>
                    </a:extLst>
                  </p:cNvPr>
                  <p:cNvCxnSpPr/>
                  <p:nvPr/>
                </p:nvCxnSpPr>
                <p:spPr>
                  <a:xfrm>
                    <a:off x="4831492" y="1544595"/>
                    <a:ext cx="205354" cy="635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Arrow: Curved Left 45">
                    <a:extLst>
                      <a:ext uri="{FF2B5EF4-FFF2-40B4-BE49-F238E27FC236}">
                        <a16:creationId xmlns:a16="http://schemas.microsoft.com/office/drawing/2014/main" id="{892610DD-AFFC-445B-98D6-1C2BFAA67ECD}"/>
                      </a:ext>
                    </a:extLst>
                  </p:cNvPr>
                  <p:cNvSpPr/>
                  <p:nvPr/>
                </p:nvSpPr>
                <p:spPr>
                  <a:xfrm>
                    <a:off x="6499654" y="790833"/>
                    <a:ext cx="524497" cy="1842527"/>
                  </a:xfrm>
                  <a:prstGeom prst="curvedLeftArrow">
                    <a:avLst>
                      <a:gd name="adj1" fmla="val 11243"/>
                      <a:gd name="adj2" fmla="val 50000"/>
                      <a:gd name="adj3" fmla="val 25000"/>
                    </a:avLst>
                  </a:prstGeom>
                  <a:solidFill>
                    <a:schemeClr val="accent1"/>
                  </a:solidFill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solidFill>
                        <a:schemeClr val="accent1"/>
                      </a:solidFill>
                    </a:endParaRPr>
                  </a:p>
                </p:txBody>
              </p:sp>
              <p:sp>
                <p:nvSpPr>
                  <p:cNvPr id="47" name="Arrow: Curved Left 46">
                    <a:extLst>
                      <a:ext uri="{FF2B5EF4-FFF2-40B4-BE49-F238E27FC236}">
                        <a16:creationId xmlns:a16="http://schemas.microsoft.com/office/drawing/2014/main" id="{08760D06-926B-4086-8D5F-9385D1C8E3AE}"/>
                      </a:ext>
                    </a:extLst>
                  </p:cNvPr>
                  <p:cNvSpPr/>
                  <p:nvPr/>
                </p:nvSpPr>
                <p:spPr>
                  <a:xfrm>
                    <a:off x="6499654" y="222422"/>
                    <a:ext cx="566787" cy="2413316"/>
                  </a:xfrm>
                  <a:prstGeom prst="curvedLeftArrow">
                    <a:avLst>
                      <a:gd name="adj1" fmla="val 6129"/>
                      <a:gd name="adj2" fmla="val 47682"/>
                      <a:gd name="adj3" fmla="val 25000"/>
                    </a:avLst>
                  </a:prstGeom>
                  <a:solidFill>
                    <a:schemeClr val="accent1"/>
                  </a:solidFill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solidFill>
                        <a:schemeClr val="accent1"/>
                      </a:solidFill>
                    </a:endParaRPr>
                  </a:p>
                </p:txBody>
              </p:sp>
              <p:sp>
                <p:nvSpPr>
                  <p:cNvPr id="48" name="Arrow: Curved Left 47">
                    <a:extLst>
                      <a:ext uri="{FF2B5EF4-FFF2-40B4-BE49-F238E27FC236}">
                        <a16:creationId xmlns:a16="http://schemas.microsoft.com/office/drawing/2014/main" id="{38942E8F-8455-4D62-AD70-C4EEE9C88E98}"/>
                      </a:ext>
                    </a:extLst>
                  </p:cNvPr>
                  <p:cNvSpPr/>
                  <p:nvPr/>
                </p:nvSpPr>
                <p:spPr>
                  <a:xfrm>
                    <a:off x="6499506" y="1544451"/>
                    <a:ext cx="444489" cy="1069440"/>
                  </a:xfrm>
                  <a:prstGeom prst="curvedLeftArrow">
                    <a:avLst>
                      <a:gd name="adj1" fmla="val 17996"/>
                      <a:gd name="adj2" fmla="val 52218"/>
                      <a:gd name="adj3" fmla="val 32444"/>
                    </a:avLst>
                  </a:prstGeom>
                  <a:solidFill>
                    <a:schemeClr val="accent1"/>
                  </a:solidFill>
                  <a:ln w="31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GB" dirty="0">
                      <a:solidFill>
                        <a:schemeClr val="accent1"/>
                      </a:solidFill>
                    </a:endParaRPr>
                  </a:p>
                </p:txBody>
              </p:sp>
              <p:cxnSp>
                <p:nvCxnSpPr>
                  <p:cNvPr id="49" name="Straight Arrow Connector 48">
                    <a:extLst>
                      <a:ext uri="{FF2B5EF4-FFF2-40B4-BE49-F238E27FC236}">
                        <a16:creationId xmlns:a16="http://schemas.microsoft.com/office/drawing/2014/main" id="{49CA9B46-6289-4795-B521-6663A24C9A1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500718" y="2735546"/>
                    <a:ext cx="239527" cy="0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Arrow Connector 49">
                    <a:extLst>
                      <a:ext uri="{FF2B5EF4-FFF2-40B4-BE49-F238E27FC236}">
                        <a16:creationId xmlns:a16="http://schemas.microsoft.com/office/drawing/2014/main" id="{CC9272DC-CD0A-4EDC-A302-ADB796BEF34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3491583" y="2199135"/>
                    <a:ext cx="238533" cy="129191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Arrow Connector 50">
                    <a:extLst>
                      <a:ext uri="{FF2B5EF4-FFF2-40B4-BE49-F238E27FC236}">
                        <a16:creationId xmlns:a16="http://schemas.microsoft.com/office/drawing/2014/main" id="{671D0F47-8463-4D81-9759-997B4CB3DEE4}"/>
                      </a:ext>
                    </a:extLst>
                  </p:cNvPr>
                  <p:cNvCxnSpPr/>
                  <p:nvPr/>
                </p:nvCxnSpPr>
                <p:spPr>
                  <a:xfrm flipH="1" flipV="1">
                    <a:off x="3500718" y="2980252"/>
                    <a:ext cx="223348" cy="169247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Arrow Connector 51">
                    <a:extLst>
                      <a:ext uri="{FF2B5EF4-FFF2-40B4-BE49-F238E27FC236}">
                        <a16:creationId xmlns:a16="http://schemas.microsoft.com/office/drawing/2014/main" id="{E475B644-D5EF-46E8-9B54-15C1D9D3ED1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362855" y="2704083"/>
                    <a:ext cx="239527" cy="0"/>
                  </a:xfrm>
                  <a:prstGeom prst="straightConnector1">
                    <a:avLst/>
                  </a:prstGeom>
                  <a:ln w="38100"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9" name="Text Box 302">
                <a:extLst>
                  <a:ext uri="{FF2B5EF4-FFF2-40B4-BE49-F238E27FC236}">
                    <a16:creationId xmlns:a16="http://schemas.microsoft.com/office/drawing/2014/main" id="{00E3B0F5-D3F5-40DC-9C6B-8BD14BE0C0E8}"/>
                  </a:ext>
                </a:extLst>
              </p:cNvPr>
              <p:cNvSpPr txBox="1"/>
              <p:nvPr/>
            </p:nvSpPr>
            <p:spPr>
              <a:xfrm>
                <a:off x="804882" y="-37089"/>
                <a:ext cx="1167956" cy="268904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Fuzzy Matching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Text Box 303">
                <a:extLst>
                  <a:ext uri="{FF2B5EF4-FFF2-40B4-BE49-F238E27FC236}">
                    <a16:creationId xmlns:a16="http://schemas.microsoft.com/office/drawing/2014/main" id="{1A761727-64EB-48B0-8CE0-ACCF836171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60593" y="124"/>
                <a:ext cx="913129" cy="721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Clean and combine fuzzy labels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2">
                <a:extLst>
                  <a:ext uri="{FF2B5EF4-FFF2-40B4-BE49-F238E27FC236}">
                    <a16:creationId xmlns:a16="http://schemas.microsoft.com/office/drawing/2014/main" id="{0C64E0C4-D29E-4A9E-8631-FCD44F4FA7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28767" y="-42461"/>
                <a:ext cx="1265554" cy="2895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3. Build word vectors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Text Box 2">
                <a:extLst>
                  <a:ext uri="{FF2B5EF4-FFF2-40B4-BE49-F238E27FC236}">
                    <a16:creationId xmlns:a16="http://schemas.microsoft.com/office/drawing/2014/main" id="{E01872A8-B282-4DF9-919C-2F4C1338AA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36741" y="-25127"/>
                <a:ext cx="1265554" cy="2895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4. Label propagation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8BC2F01B-CB5E-4239-8C17-4659C670B0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72846" y="2095391"/>
                <a:ext cx="1332864" cy="555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5. Clean and combine label propagation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 Box 2">
                <a:extLst>
                  <a:ext uri="{FF2B5EF4-FFF2-40B4-BE49-F238E27FC236}">
                    <a16:creationId xmlns:a16="http://schemas.microsoft.com/office/drawing/2014/main" id="{0846B9A8-B0C0-42AC-A498-4BE593A47B7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67807" y="2238704"/>
                <a:ext cx="1332864" cy="4054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6. Repeat for next category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 Box 2">
                <a:extLst>
                  <a:ext uri="{FF2B5EF4-FFF2-40B4-BE49-F238E27FC236}">
                    <a16:creationId xmlns:a16="http://schemas.microsoft.com/office/drawing/2014/main" id="{7EAAB610-13F9-41B8-816C-E40AFF38AC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10459" y="2091852"/>
                <a:ext cx="1136649" cy="555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7. Combine labels for all items 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 Box 2">
                <a:extLst>
                  <a:ext uri="{FF2B5EF4-FFF2-40B4-BE49-F238E27FC236}">
                    <a16:creationId xmlns:a16="http://schemas.microsoft.com/office/drawing/2014/main" id="{35B24AD3-A5D6-4759-A9F9-A475A73AB27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76856" y="2228194"/>
                <a:ext cx="1136649" cy="3858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>
                <a:defPPr>
                  <a:defRPr lang="en-GB"/>
                </a:defPPr>
                <a:lvl1pPr>
                  <a:lnSpc>
                    <a:spcPct val="107000"/>
                  </a:lnSpc>
                  <a:spcAft>
                    <a:spcPts val="800"/>
                  </a:spcAft>
                  <a:defRPr sz="90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defRPr>
                </a:lvl1pPr>
              </a:lstStyle>
              <a:p>
                <a:r>
                  <a:rPr lang="en-GB" sz="1400" dirty="0">
                    <a:solidFill>
                      <a:schemeClr val="bg1"/>
                    </a:solidFill>
                  </a:rPr>
                  <a:t>8. Train classifier  </a:t>
                </a:r>
              </a:p>
            </p:txBody>
          </p:sp>
          <p:sp>
            <p:nvSpPr>
              <p:cNvPr id="17" name="Text Box 2">
                <a:extLst>
                  <a:ext uri="{FF2B5EF4-FFF2-40B4-BE49-F238E27FC236}">
                    <a16:creationId xmlns:a16="http://schemas.microsoft.com/office/drawing/2014/main" id="{C5AB9091-485B-408C-9A45-A5FDCFB61E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191" y="2063801"/>
                <a:ext cx="1077594" cy="5030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GB" sz="1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9. Use classifier with new data </a:t>
                </a:r>
                <a:endParaRPr lang="en-GB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C7B5CDF-6BB9-43BA-ACAA-9E00EDD14148}"/>
              </a:ext>
            </a:extLst>
          </p:cNvPr>
          <p:cNvCxnSpPr/>
          <p:nvPr/>
        </p:nvCxnSpPr>
        <p:spPr>
          <a:xfrm flipH="1">
            <a:off x="1489487" y="5830308"/>
            <a:ext cx="30630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77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417D9-76EF-429F-A719-C35AB9F7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Fuzzy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443B6-0644-45A4-A040-96B4E9289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7"/>
            <a:ext cx="7772400" cy="93990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Expand 91 original labels to 1692 (48.5%) labels with fuzzy matching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3068C8-3BB2-4547-82FC-F49E2C35C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4051"/>
              </p:ext>
            </p:extLst>
          </p:nvPr>
        </p:nvGraphicFramePr>
        <p:xfrm>
          <a:off x="749317" y="5402145"/>
          <a:ext cx="7645365" cy="1097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889307330"/>
                    </a:ext>
                  </a:extLst>
                </a:gridCol>
                <a:gridCol w="1302403">
                  <a:extLst>
                    <a:ext uri="{9D8B030D-6E8A-4147-A177-3AD203B41FA5}">
                      <a16:colId xmlns:a16="http://schemas.microsoft.com/office/drawing/2014/main" val="3940861729"/>
                    </a:ext>
                  </a:extLst>
                </a:gridCol>
                <a:gridCol w="1911341">
                  <a:extLst>
                    <a:ext uri="{9D8B030D-6E8A-4147-A177-3AD203B41FA5}">
                      <a16:colId xmlns:a16="http://schemas.microsoft.com/office/drawing/2014/main" val="2810576267"/>
                    </a:ext>
                  </a:extLst>
                </a:gridCol>
                <a:gridCol w="1911341">
                  <a:extLst>
                    <a:ext uri="{9D8B030D-6E8A-4147-A177-3AD203B41FA5}">
                      <a16:colId xmlns:a16="http://schemas.microsoft.com/office/drawing/2014/main" val="3159693926"/>
                    </a:ext>
                  </a:extLst>
                </a:gridCol>
              </a:tblGrid>
              <a:tr h="315806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Comparison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Partial ratio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Jaccard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484601"/>
                  </a:ext>
                </a:extLst>
              </a:tr>
              <a:tr h="315806"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blue men’s shirt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dirty="0"/>
                        <a:t>100%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GB" dirty="0"/>
                        <a:t>0.89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3872832"/>
                  </a:ext>
                </a:extLst>
              </a:tr>
              <a:tr h="315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navy blue men’s shirt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7049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27033A4-F6E6-4DFB-8D53-2975816010A3}"/>
              </a:ext>
            </a:extLst>
          </p:cNvPr>
          <p:cNvSpPr txBox="1"/>
          <p:nvPr/>
        </p:nvSpPr>
        <p:spPr>
          <a:xfrm>
            <a:off x="671050" y="2539823"/>
            <a:ext cx="77871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Use three metrics and take match if 2/3 agree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bg1"/>
                </a:solidFill>
              </a:rPr>
              <a:t>Levenshtein/edit distance – number of insertions, deletions or substitutions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bg1"/>
                </a:solidFill>
              </a:rPr>
              <a:t>Partial ratio –matches substrings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bg1"/>
                </a:solidFill>
              </a:rPr>
              <a:t>Jaccard distance – intersection/union of words as sets</a:t>
            </a:r>
          </a:p>
        </p:txBody>
      </p:sp>
    </p:spTree>
    <p:extLst>
      <p:ext uri="{BB962C8B-B14F-4D97-AF65-F5344CB8AC3E}">
        <p14:creationId xmlns:p14="http://schemas.microsoft.com/office/powerpoint/2010/main" val="100824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64BC-EF94-407D-B103-03DFEA938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Embeddings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84F7EB-7AC3-4B5F-9E3F-68DD0D95CA3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26" y="1403825"/>
            <a:ext cx="4932548" cy="530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4874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64BC-EF94-407D-B103-03DFEA938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Word Embeddings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84F7EB-7AC3-4B5F-9E3F-68DD0D95CA3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645338"/>
            <a:ext cx="3852428" cy="412513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52AF95-38B2-4ABE-9F7E-10DAAD942F91}"/>
              </a:ext>
            </a:extLst>
          </p:cNvPr>
          <p:cNvSpPr/>
          <p:nvPr/>
        </p:nvSpPr>
        <p:spPr>
          <a:xfrm>
            <a:off x="359532" y="1312150"/>
            <a:ext cx="457250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A family of Natural Language Processing (NLP) approaches to turn text into numerical data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Use several methods: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count vectorization, TF-IDF: use word counts and weighted word counts 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word2vec and fastText: shallow neural networks trained to predict the next word. Network weights form vectors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8B1675-3AAE-447E-A99B-8B93C670C053}"/>
              </a:ext>
            </a:extLst>
          </p:cNvPr>
          <p:cNvSpPr txBox="1"/>
          <p:nvPr/>
        </p:nvSpPr>
        <p:spPr>
          <a:xfrm>
            <a:off x="4905037" y="5756404"/>
            <a:ext cx="3906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</a:rPr>
              <a:t>2D t-SNE projection of Word2vec vectors</a:t>
            </a:r>
          </a:p>
        </p:txBody>
      </p:sp>
    </p:spTree>
    <p:extLst>
      <p:ext uri="{BB962C8B-B14F-4D97-AF65-F5344CB8AC3E}">
        <p14:creationId xmlns:p14="http://schemas.microsoft.com/office/powerpoint/2010/main" val="7353750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B1FB5-5057-4337-A2D5-10AE43525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Label Propagation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0EAA485-5918-4ECA-AD85-B793C9130352}"/>
              </a:ext>
            </a:extLst>
          </p:cNvPr>
          <p:cNvGrpSpPr/>
          <p:nvPr/>
        </p:nvGrpSpPr>
        <p:grpSpPr>
          <a:xfrm>
            <a:off x="2507026" y="1556792"/>
            <a:ext cx="4129948" cy="4773183"/>
            <a:chOff x="4788024" y="1634785"/>
            <a:chExt cx="4129948" cy="477318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D9AE112-FDBC-4CA0-B999-C380E8CCFFA6}"/>
                </a:ext>
              </a:extLst>
            </p:cNvPr>
            <p:cNvSpPr/>
            <p:nvPr/>
          </p:nvSpPr>
          <p:spPr bwMode="auto">
            <a:xfrm>
              <a:off x="4788024" y="1634785"/>
              <a:ext cx="4129948" cy="4773183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D1DBC2F-184E-4BAD-B410-17EB84B5FBFA}"/>
                </a:ext>
              </a:extLst>
            </p:cNvPr>
            <p:cNvGrpSpPr/>
            <p:nvPr/>
          </p:nvGrpSpPr>
          <p:grpSpPr>
            <a:xfrm>
              <a:off x="4788024" y="1634785"/>
              <a:ext cx="4129948" cy="4170479"/>
              <a:chOff x="7210697" y="1828800"/>
              <a:chExt cx="4070211" cy="4042260"/>
            </a:xfrm>
            <a:solidFill>
              <a:schemeClr val="bg1"/>
            </a:solidFill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578B3D3D-0DEB-49A3-85C2-4C8A310CCB3A}"/>
                  </a:ext>
                </a:extLst>
              </p:cNvPr>
              <p:cNvGrpSpPr/>
              <p:nvPr/>
            </p:nvGrpSpPr>
            <p:grpSpPr>
              <a:xfrm>
                <a:off x="7210697" y="1828800"/>
                <a:ext cx="4070211" cy="4042260"/>
                <a:chOff x="1058896" y="1638299"/>
                <a:chExt cx="3709047" cy="3581401"/>
              </a:xfrm>
              <a:grpFill/>
            </p:grpSpPr>
            <p:pic>
              <p:nvPicPr>
                <p:cNvPr id="35" name="Picture 34">
                  <a:extLst>
                    <a:ext uri="{FF2B5EF4-FFF2-40B4-BE49-F238E27FC236}">
                      <a16:creationId xmlns:a16="http://schemas.microsoft.com/office/drawing/2014/main" id="{587B3153-E882-472B-8DE4-7E5C0C502D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123" t="8674" r="50503" b="49446"/>
                <a:stretch/>
              </p:blipFill>
              <p:spPr>
                <a:xfrm>
                  <a:off x="1058896" y="1638299"/>
                  <a:ext cx="3709047" cy="3581401"/>
                </a:xfrm>
                <a:prstGeom prst="rect">
                  <a:avLst/>
                </a:prstGeom>
                <a:grpFill/>
              </p:spPr>
            </p:pic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E57896C6-042A-4DA0-920A-E493A68E73C1}"/>
                    </a:ext>
                  </a:extLst>
                </p:cNvPr>
                <p:cNvCxnSpPr/>
                <p:nvPr/>
              </p:nvCxnSpPr>
              <p:spPr>
                <a:xfrm flipV="1">
                  <a:off x="1784555" y="3200400"/>
                  <a:ext cx="117987" cy="973394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C1D8EE35-5710-4C34-9FD3-ECEF1E5213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43548" y="3728237"/>
                  <a:ext cx="570623" cy="486697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ECF26747-8D0F-4678-9CC3-7326E3B80B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21250" y="4296697"/>
                  <a:ext cx="211394" cy="42860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874BCA24-CA0E-40D4-ACC1-46C54ED448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87073" y="3769119"/>
                  <a:ext cx="381527" cy="94819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C5F10860-5318-4C6B-8D34-53339FFA45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523029" y="3769119"/>
                  <a:ext cx="75673" cy="40467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B7C001F8-B9B8-478F-A0BC-E6ED954032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968735" y="2632181"/>
                  <a:ext cx="1026528" cy="497841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2269E14A-841C-43DC-96E8-7E5154C578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103307" y="2654757"/>
                  <a:ext cx="455971" cy="450231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436DE2A3-F5A6-455D-B1D6-56B6F919385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966957" y="3198832"/>
                  <a:ext cx="465814" cy="447642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4ED5DCBE-D3E0-4E1A-8798-F8B993264C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687191" y="3185878"/>
                  <a:ext cx="872087" cy="98791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3773AC0E-F049-48B3-A81C-5AEC74D900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675682" y="3159500"/>
                  <a:ext cx="419435" cy="225942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1CC1F738-8FD1-40C5-8488-A5BF2E1FAE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23234" y="2108582"/>
                  <a:ext cx="703972" cy="444913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FEF985D8-9524-4D4D-952A-0FE7A445D7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96750" y="2936454"/>
                  <a:ext cx="223553" cy="424540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4E5B823D-A51E-4E78-BD87-BE87E3C84D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33604" y="2642422"/>
                  <a:ext cx="197914" cy="188959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E8198EBA-CCA6-4CFA-B88B-542C0AD07A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75682" y="2881101"/>
                  <a:ext cx="706121" cy="25684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6435BE00-38FE-4630-8EF8-AE8799CD35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64713" y="2633547"/>
                  <a:ext cx="482393" cy="485927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>
                  <a:extLst>
                    <a:ext uri="{FF2B5EF4-FFF2-40B4-BE49-F238E27FC236}">
                      <a16:creationId xmlns:a16="http://schemas.microsoft.com/office/drawing/2014/main" id="{4E629163-7966-45B1-99FB-FE9C3D4A8E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31203" y="2122799"/>
                  <a:ext cx="241282" cy="982189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7C853C11-D860-4867-BECD-E15A296819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919709" y="2122799"/>
                  <a:ext cx="227397" cy="43069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4A43E008-A949-4CD3-9CA5-50AF6CC2CBE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38992" y="4829284"/>
                <a:ext cx="561448" cy="474746"/>
              </a:xfrm>
              <a:prstGeom prst="line">
                <a:avLst/>
              </a:prstGeom>
              <a:grpFill/>
              <a:ln w="19050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308292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EDD14-003C-4254-A558-7E98062C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Label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661B6-888E-41D2-AE14-8B2932807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544" y="1295400"/>
            <a:ext cx="4390256" cy="5112568"/>
          </a:xfrm>
        </p:spPr>
        <p:txBody>
          <a:bodyPr/>
          <a:lstStyle/>
          <a:p>
            <a:r>
              <a:rPr lang="en-GB" sz="2400" dirty="0"/>
              <a:t>Probability of an unlabelled point being assign each label approximated by the weighted distance to the nearest labelled points</a:t>
            </a:r>
          </a:p>
          <a:p>
            <a:endParaRPr lang="en-GB" sz="2400" dirty="0"/>
          </a:p>
          <a:p>
            <a:r>
              <a:rPr lang="en-GB" sz="2400" dirty="0"/>
              <a:t>Highest probability label assigned to each point, then repeat</a:t>
            </a:r>
          </a:p>
          <a:p>
            <a:endParaRPr lang="en-GB" sz="2400" dirty="0"/>
          </a:p>
          <a:p>
            <a:r>
              <a:rPr lang="en-GB" sz="2400" dirty="0"/>
              <a:t>How the graph is built has big effect on the final labels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DBD284-4B12-41A2-A9A1-F3DE77417128}"/>
              </a:ext>
            </a:extLst>
          </p:cNvPr>
          <p:cNvGrpSpPr/>
          <p:nvPr/>
        </p:nvGrpSpPr>
        <p:grpSpPr>
          <a:xfrm>
            <a:off x="4788024" y="1634785"/>
            <a:ext cx="4129948" cy="4773183"/>
            <a:chOff x="4788024" y="1634785"/>
            <a:chExt cx="4129948" cy="47731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CAB641C-F573-45D4-9219-5A4B25F5AF94}"/>
                </a:ext>
              </a:extLst>
            </p:cNvPr>
            <p:cNvSpPr/>
            <p:nvPr/>
          </p:nvSpPr>
          <p:spPr bwMode="auto">
            <a:xfrm>
              <a:off x="4788024" y="1634785"/>
              <a:ext cx="4129948" cy="4773183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8ACF28D-A94B-40FC-AAF8-CB16F1524D7B}"/>
                </a:ext>
              </a:extLst>
            </p:cNvPr>
            <p:cNvGrpSpPr/>
            <p:nvPr/>
          </p:nvGrpSpPr>
          <p:grpSpPr>
            <a:xfrm>
              <a:off x="4788024" y="1634785"/>
              <a:ext cx="4129948" cy="4170479"/>
              <a:chOff x="7210697" y="1828800"/>
              <a:chExt cx="4070211" cy="4042260"/>
            </a:xfrm>
            <a:solidFill>
              <a:schemeClr val="bg1"/>
            </a:solidFill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0C519CC2-5058-4B9D-B01E-6E6C399633E4}"/>
                  </a:ext>
                </a:extLst>
              </p:cNvPr>
              <p:cNvGrpSpPr/>
              <p:nvPr/>
            </p:nvGrpSpPr>
            <p:grpSpPr>
              <a:xfrm>
                <a:off x="7210697" y="1828800"/>
                <a:ext cx="4070211" cy="4042260"/>
                <a:chOff x="1058896" y="1638299"/>
                <a:chExt cx="3709047" cy="3581401"/>
              </a:xfrm>
              <a:grpFill/>
            </p:grpSpPr>
            <p:pic>
              <p:nvPicPr>
                <p:cNvPr id="30" name="Picture 29">
                  <a:extLst>
                    <a:ext uri="{FF2B5EF4-FFF2-40B4-BE49-F238E27FC236}">
                      <a16:creationId xmlns:a16="http://schemas.microsoft.com/office/drawing/2014/main" id="{CF755DEE-2408-489C-95E0-26336D89FC5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123" t="8674" r="50503" b="49446"/>
                <a:stretch/>
              </p:blipFill>
              <p:spPr>
                <a:xfrm>
                  <a:off x="1058896" y="1638299"/>
                  <a:ext cx="3709047" cy="3581401"/>
                </a:xfrm>
                <a:prstGeom prst="rect">
                  <a:avLst/>
                </a:prstGeom>
                <a:grpFill/>
              </p:spPr>
            </p:pic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831E5D37-CB34-457C-9D3B-01F2446AAF5E}"/>
                    </a:ext>
                  </a:extLst>
                </p:cNvPr>
                <p:cNvCxnSpPr/>
                <p:nvPr/>
              </p:nvCxnSpPr>
              <p:spPr>
                <a:xfrm flipV="1">
                  <a:off x="1784555" y="3200400"/>
                  <a:ext cx="117987" cy="973394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434A827D-3D83-405A-933D-004D5E4BA3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43548" y="3728237"/>
                  <a:ext cx="570623" cy="486697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C7372D81-CFF8-46F1-89A6-D4F9C583A1D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21250" y="4296697"/>
                  <a:ext cx="211394" cy="42860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7D17B1D0-81A4-4870-8BB8-5CEDDB79F71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087073" y="3769119"/>
                  <a:ext cx="381527" cy="94819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AFEE3F0-3FC0-457A-99A1-CCF0A4FA3C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523029" y="3769119"/>
                  <a:ext cx="75673" cy="40467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3F16774A-A10D-4661-8E65-E00F0B3DAD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968735" y="2632181"/>
                  <a:ext cx="1026528" cy="497841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257CD59D-A283-4F47-BE50-76CE641957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103307" y="2654757"/>
                  <a:ext cx="455971" cy="450231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F50076CE-9A8A-4D8C-933B-E89753B50D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966957" y="3198832"/>
                  <a:ext cx="465814" cy="447642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4F33947D-FDCF-45F3-8618-BB99FF21637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687191" y="3185878"/>
                  <a:ext cx="872087" cy="98791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47AEDA29-6976-45AE-974F-17E27D14FE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675682" y="3159500"/>
                  <a:ext cx="419435" cy="225942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AB3D7DA1-080A-4BF9-BC8E-14E0D47648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23234" y="2108582"/>
                  <a:ext cx="703972" cy="444913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1AA953DB-DC44-4668-863B-11755FA7AAD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196750" y="2936454"/>
                  <a:ext cx="223553" cy="424540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9315DC84-D972-4935-83CF-10A9A70BC0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233604" y="2642422"/>
                  <a:ext cx="197914" cy="188959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E214EB56-E503-4546-A1B4-4ED256D29E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75682" y="2881101"/>
                  <a:ext cx="706121" cy="256848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B4E162EE-E697-4E0F-85DE-4DF802A4FB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64713" y="2633547"/>
                  <a:ext cx="482393" cy="485927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32EFF379-4CA8-4A36-B1AE-A200814658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631203" y="2122799"/>
                  <a:ext cx="241282" cy="982189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1FE4C4FA-7388-4AD9-A703-75C6B49D2C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919709" y="2122799"/>
                  <a:ext cx="227397" cy="430696"/>
                </a:xfrm>
                <a:prstGeom prst="line">
                  <a:avLst/>
                </a:prstGeom>
                <a:grpFill/>
                <a:ln w="19050" cap="flat" cmpd="sng" algn="ctr">
                  <a:solidFill>
                    <a:schemeClr val="dk1"/>
                  </a:solidFill>
                  <a:prstDash val="dash"/>
                  <a:round/>
                  <a:headEnd type="none" w="med" len="med"/>
                  <a:tailEnd type="none" w="med" len="med"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FA44AE89-2055-4600-9DAA-00E025881B2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38992" y="4829284"/>
                <a:ext cx="561448" cy="474746"/>
              </a:xfrm>
              <a:prstGeom prst="line">
                <a:avLst/>
              </a:prstGeom>
              <a:grpFill/>
              <a:ln w="19050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658077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e_eng_tcm67-60707_tcm67-607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blue_eng_tcm67-60707_tcm67-60707</Template>
  <TotalTime>568</TotalTime>
  <Words>879</Words>
  <Application>Microsoft Office PowerPoint</Application>
  <PresentationFormat>On-screen Show (4:3)</PresentationFormat>
  <Paragraphs>200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Calibri</vt:lpstr>
      <vt:lpstr>Times New Roman</vt:lpstr>
      <vt:lpstr>blue_eng_tcm67-60707_tcm67-60707</vt:lpstr>
      <vt:lpstr>Custom Design</vt:lpstr>
      <vt:lpstr>PowerPoint Presentation</vt:lpstr>
      <vt:lpstr>Background</vt:lpstr>
      <vt:lpstr>PowerPoint Presentation</vt:lpstr>
      <vt:lpstr>Method for labelling clothing data</vt:lpstr>
      <vt:lpstr>Fuzzy Matching</vt:lpstr>
      <vt:lpstr>Word Embeddings</vt:lpstr>
      <vt:lpstr>Word Embeddings</vt:lpstr>
      <vt:lpstr>Label Propagation</vt:lpstr>
      <vt:lpstr>Label Propagation</vt:lpstr>
      <vt:lpstr>Label Propagation</vt:lpstr>
      <vt:lpstr>PowerPoint Presentation</vt:lpstr>
      <vt:lpstr>PowerPoint Presentation</vt:lpstr>
      <vt:lpstr>PowerPoint Presentation</vt:lpstr>
      <vt:lpstr>Train a classifier</vt:lpstr>
      <vt:lpstr>Train a classifier</vt:lpstr>
      <vt:lpstr>Quality Checks</vt:lpstr>
      <vt:lpstr>Unbalanced data</vt:lpstr>
      <vt:lpstr>Other Applications  </vt:lpstr>
      <vt:lpstr>Conclusions</vt:lpstr>
      <vt:lpstr>Future work</vt:lpstr>
    </vt:vector>
  </TitlesOfParts>
  <Company>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GRIFFS3</dc:creator>
  <cp:lastModifiedBy>Martindale, Hazel</cp:lastModifiedBy>
  <cp:revision>40</cp:revision>
  <dcterms:created xsi:type="dcterms:W3CDTF">2016-05-12T08:48:10Z</dcterms:created>
  <dcterms:modified xsi:type="dcterms:W3CDTF">2019-05-13T12:09:53Z</dcterms:modified>
</cp:coreProperties>
</file>