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8223-5B61-4DF5-B412-3C681D1D5F56}" type="datetimeFigureOut">
              <a:rPr lang="sr-Latn-RS" smtClean="0"/>
              <a:pPr/>
              <a:t>5.6.2018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515E6-451C-43B0-A481-2A62ACCF6D05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57CCE2-F3C1-4536-B296-82EB1592F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315" y="53354"/>
            <a:ext cx="8307976" cy="1109403"/>
          </a:xfrm>
        </p:spPr>
        <p:txBody>
          <a:bodyPr>
            <a:normAutofit fontScale="90000"/>
          </a:bodyPr>
          <a:lstStyle/>
          <a:p>
            <a:pPr algn="ctr">
              <a:lnSpc>
                <a:spcPts val="24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UPOTREBA SAVREMENIH RADIOLOŠKIH TEHNIKA U KOMPARATIVNIM DENTALNO-ANTROPOLOŠKIM STUDIJAMA</a:t>
            </a:r>
            <a:r>
              <a:rPr lang="en-US" sz="8000" b="1" dirty="0" smtClean="0">
                <a:solidFill>
                  <a:schemeClr val="tx1"/>
                </a:solidFill>
              </a:rPr>
              <a:t> </a:t>
            </a:r>
            <a:r>
              <a:rPr lang="sr-Latn-RS" sz="8000" b="1" dirty="0">
                <a:solidFill>
                  <a:srgbClr val="002060"/>
                </a:solidFill>
              </a:rPr>
              <a:t/>
            </a:r>
            <a:br>
              <a:rPr lang="sr-Latn-RS" sz="8000" b="1" dirty="0">
                <a:solidFill>
                  <a:srgbClr val="002060"/>
                </a:solidFill>
              </a:rPr>
            </a:br>
            <a:endParaRPr lang="sr-Latn-RS" sz="1200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093F11B-F721-42F3-B45E-43EF5AAE934F}"/>
              </a:ext>
            </a:extLst>
          </p:cNvPr>
          <p:cNvSpPr txBox="1"/>
          <p:nvPr/>
        </p:nvSpPr>
        <p:spPr>
          <a:xfrm>
            <a:off x="2481943" y="840947"/>
            <a:ext cx="935300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err="1" smtClean="0"/>
              <a:t>Bojan</a:t>
            </a:r>
            <a:r>
              <a:rPr lang="en-US" sz="1400" b="1" u="sng" dirty="0" smtClean="0"/>
              <a:t> Petrović</a:t>
            </a:r>
            <a:r>
              <a:rPr lang="en-US" sz="1400" b="1" u="sng" baseline="30000" dirty="0" smtClean="0"/>
              <a:t>1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Sanja</a:t>
            </a:r>
            <a:r>
              <a:rPr lang="en-US" sz="1400" b="1" dirty="0" smtClean="0"/>
              <a:t> Kojić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, Kristina Penezić</a:t>
            </a:r>
            <a:r>
              <a:rPr lang="en-US" sz="1400" b="1" baseline="30000" dirty="0" smtClean="0"/>
              <a:t>3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Sanja</a:t>
            </a:r>
            <a:r>
              <a:rPr lang="en-US" sz="1400" b="1" dirty="0" smtClean="0"/>
              <a:t> Vujkov</a:t>
            </a:r>
            <a:r>
              <a:rPr lang="en-US" sz="1400" b="1" baseline="30000" dirty="0" smtClean="0"/>
              <a:t>1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Duška</a:t>
            </a:r>
            <a:r>
              <a:rPr lang="en-US" sz="1400" b="1" dirty="0" smtClean="0"/>
              <a:t> Blagojević</a:t>
            </a:r>
            <a:r>
              <a:rPr lang="en-US" sz="1400" b="1" baseline="30000" dirty="0" smtClean="0"/>
              <a:t>1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Isidora</a:t>
            </a:r>
            <a:r>
              <a:rPr lang="en-US" sz="1400" b="1" dirty="0" smtClean="0"/>
              <a:t> Nešković</a:t>
            </a:r>
            <a:r>
              <a:rPr lang="en-US" sz="1400" b="1" baseline="30000" dirty="0" smtClean="0"/>
              <a:t>1</a:t>
            </a:r>
            <a:r>
              <a:rPr lang="en-US" sz="1400" b="1" dirty="0" smtClean="0"/>
              <a:t>, </a:t>
            </a:r>
            <a:r>
              <a:rPr lang="en-US" sz="1400" b="1" dirty="0" err="1" smtClean="0"/>
              <a:t>Sofija</a:t>
            </a:r>
            <a:r>
              <a:rPr lang="en-US" sz="1400" b="1" dirty="0" smtClean="0"/>
              <a:t> Stefanović</a:t>
            </a:r>
            <a:r>
              <a:rPr lang="en-US" sz="1400" b="1" baseline="30000" dirty="0" smtClean="0"/>
              <a:t>3</a:t>
            </a:r>
            <a:endParaRPr lang="en-US" sz="1400" baseline="30000" dirty="0">
              <a:solidFill>
                <a:srgbClr val="C00000"/>
              </a:solidFill>
            </a:endParaRPr>
          </a:p>
          <a:p>
            <a:r>
              <a:rPr lang="en-US" sz="1100" baseline="30000" dirty="0" smtClean="0"/>
              <a:t>1</a:t>
            </a:r>
            <a:r>
              <a:rPr lang="en-US" sz="1100" dirty="0" smtClean="0"/>
              <a:t>-Medicinski </a:t>
            </a:r>
            <a:r>
              <a:rPr lang="en-US" sz="1100" dirty="0" err="1" smtClean="0"/>
              <a:t>fakultet</a:t>
            </a:r>
            <a:r>
              <a:rPr lang="en-US" sz="1100" dirty="0" smtClean="0"/>
              <a:t>, </a:t>
            </a:r>
            <a:r>
              <a:rPr lang="en-US" sz="1100" dirty="0" err="1" smtClean="0"/>
              <a:t>Univerzitet</a:t>
            </a:r>
            <a:r>
              <a:rPr lang="en-US" sz="1100" dirty="0" smtClean="0"/>
              <a:t> u </a:t>
            </a:r>
            <a:r>
              <a:rPr lang="en-US" sz="1100" dirty="0" err="1" smtClean="0"/>
              <a:t>Novom</a:t>
            </a:r>
            <a:r>
              <a:rPr lang="en-US" sz="1100" dirty="0" smtClean="0"/>
              <a:t> </a:t>
            </a:r>
            <a:r>
              <a:rPr lang="en-US" sz="1100" dirty="0" err="1" smtClean="0"/>
              <a:t>Sadu</a:t>
            </a:r>
            <a:r>
              <a:rPr lang="en-US" sz="1100" dirty="0" smtClean="0"/>
              <a:t>, </a:t>
            </a:r>
            <a:r>
              <a:rPr lang="en-US" sz="1100" dirty="0" err="1" smtClean="0"/>
              <a:t>Hajduk</a:t>
            </a:r>
            <a:r>
              <a:rPr lang="en-US" sz="1100" dirty="0" smtClean="0"/>
              <a:t> </a:t>
            </a:r>
            <a:r>
              <a:rPr lang="en-US" sz="1100" dirty="0" err="1" smtClean="0"/>
              <a:t>Veljkova</a:t>
            </a:r>
            <a:r>
              <a:rPr lang="en-US" sz="1100" dirty="0" smtClean="0"/>
              <a:t> 3, 21000 Novi Sad, </a:t>
            </a:r>
            <a:r>
              <a:rPr lang="en-US" sz="1100" dirty="0" err="1" smtClean="0"/>
              <a:t>Srbija</a:t>
            </a:r>
            <a:endParaRPr lang="en-US" sz="1100" dirty="0" smtClean="0"/>
          </a:p>
          <a:p>
            <a:r>
              <a:rPr lang="en-US" sz="1100" baseline="30000" dirty="0" smtClean="0"/>
              <a:t>2-</a:t>
            </a:r>
            <a:r>
              <a:rPr lang="en-US" sz="1100" dirty="0" smtClean="0"/>
              <a:t>Fakultet </a:t>
            </a:r>
            <a:r>
              <a:rPr lang="en-US" sz="1100" dirty="0" err="1" smtClean="0"/>
              <a:t>tehničkih</a:t>
            </a:r>
            <a:r>
              <a:rPr lang="en-US" sz="1100" dirty="0" smtClean="0"/>
              <a:t> </a:t>
            </a:r>
            <a:r>
              <a:rPr lang="en-US" sz="1100" dirty="0" err="1" smtClean="0"/>
              <a:t>nauka</a:t>
            </a:r>
            <a:r>
              <a:rPr lang="en-US" sz="1100" dirty="0" smtClean="0"/>
              <a:t>, </a:t>
            </a:r>
            <a:r>
              <a:rPr lang="en-US" sz="1100" dirty="0" err="1" smtClean="0"/>
              <a:t>Univerzitet</a:t>
            </a:r>
            <a:r>
              <a:rPr lang="en-US" sz="1100" dirty="0" smtClean="0"/>
              <a:t> u </a:t>
            </a:r>
            <a:r>
              <a:rPr lang="en-US" sz="1100" dirty="0" err="1" smtClean="0"/>
              <a:t>Novom</a:t>
            </a:r>
            <a:r>
              <a:rPr lang="en-US" sz="1100" dirty="0" smtClean="0"/>
              <a:t> </a:t>
            </a:r>
            <a:r>
              <a:rPr lang="en-US" sz="1100" dirty="0" err="1" smtClean="0"/>
              <a:t>Sadu</a:t>
            </a:r>
            <a:r>
              <a:rPr lang="en-US" sz="1100" dirty="0" smtClean="0"/>
              <a:t>, </a:t>
            </a:r>
            <a:r>
              <a:rPr lang="en-US" sz="1100" dirty="0" err="1" smtClean="0"/>
              <a:t>Trg</a:t>
            </a:r>
            <a:r>
              <a:rPr lang="en-US" sz="1100" dirty="0" smtClean="0"/>
              <a:t> </a:t>
            </a:r>
            <a:r>
              <a:rPr lang="en-US" sz="1100" dirty="0" err="1" smtClean="0"/>
              <a:t>Dositeja</a:t>
            </a:r>
            <a:r>
              <a:rPr lang="en-US" sz="1100" dirty="0" smtClean="0"/>
              <a:t> </a:t>
            </a:r>
            <a:r>
              <a:rPr lang="en-US" sz="1100" dirty="0" err="1" smtClean="0"/>
              <a:t>Obradovića</a:t>
            </a:r>
            <a:r>
              <a:rPr lang="en-US" sz="1100" dirty="0" smtClean="0"/>
              <a:t> 6, 21000 Novi Sad, </a:t>
            </a:r>
            <a:r>
              <a:rPr lang="en-US" sz="1100" dirty="0" err="1" smtClean="0"/>
              <a:t>Srbija</a:t>
            </a:r>
            <a:endParaRPr lang="en-US" sz="1100" dirty="0" smtClean="0"/>
          </a:p>
          <a:p>
            <a:r>
              <a:rPr lang="en-US" sz="1100" baseline="30000" dirty="0" smtClean="0"/>
              <a:t>3-</a:t>
            </a:r>
            <a:r>
              <a:rPr lang="en-US" sz="1100" dirty="0" smtClean="0"/>
              <a:t>Institut </a:t>
            </a:r>
            <a:r>
              <a:rPr lang="en-US" sz="1100" dirty="0" err="1" smtClean="0"/>
              <a:t>Biosense</a:t>
            </a:r>
            <a:r>
              <a:rPr lang="en-US" sz="1100" dirty="0" smtClean="0"/>
              <a:t>, </a:t>
            </a:r>
            <a:r>
              <a:rPr lang="en-US" sz="1100" dirty="0" err="1" smtClean="0"/>
              <a:t>Zorana</a:t>
            </a:r>
            <a:r>
              <a:rPr lang="en-US" sz="1100" dirty="0" smtClean="0"/>
              <a:t> </a:t>
            </a:r>
            <a:r>
              <a:rPr lang="en-US" sz="1100" dirty="0" err="1" smtClean="0"/>
              <a:t>Đinđića</a:t>
            </a:r>
            <a:r>
              <a:rPr lang="en-US" sz="1100" dirty="0" smtClean="0"/>
              <a:t> 1, 21000 Novi Sad, </a:t>
            </a:r>
            <a:r>
              <a:rPr lang="en-US" sz="1100" dirty="0" err="1" smtClean="0"/>
              <a:t>Srbija</a:t>
            </a:r>
            <a:endParaRPr lang="sr-Latn-RS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7C4A3C7-0AEF-4AEF-9663-947A7A5A96CB}"/>
              </a:ext>
            </a:extLst>
          </p:cNvPr>
          <p:cNvSpPr txBox="1"/>
          <p:nvPr/>
        </p:nvSpPr>
        <p:spPr>
          <a:xfrm>
            <a:off x="7132716" y="1656422"/>
            <a:ext cx="25678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 smtClean="0"/>
              <a:t>Uzorak</a:t>
            </a:r>
            <a:r>
              <a:rPr lang="en-US" sz="1200" dirty="0" smtClean="0"/>
              <a:t> se </a:t>
            </a:r>
            <a:r>
              <a:rPr lang="en-US" sz="1200" dirty="0" err="1" smtClean="0"/>
              <a:t>sastojao</a:t>
            </a:r>
            <a:r>
              <a:rPr lang="en-US" sz="1200" dirty="0" smtClean="0"/>
              <a:t> </a:t>
            </a:r>
            <a:r>
              <a:rPr lang="en-US" sz="1200" dirty="0" err="1" smtClean="0"/>
              <a:t>od</a:t>
            </a:r>
            <a:r>
              <a:rPr lang="en-US" sz="1200" dirty="0" smtClean="0"/>
              <a:t> 23 </a:t>
            </a:r>
            <a:r>
              <a:rPr lang="en-US" sz="1200" dirty="0" err="1" smtClean="0"/>
              <a:t>ekstrahovana</a:t>
            </a:r>
            <a:r>
              <a:rPr lang="en-US" sz="1200" dirty="0" smtClean="0"/>
              <a:t> </a:t>
            </a:r>
            <a:r>
              <a:rPr lang="en-US" sz="1200" dirty="0" err="1" smtClean="0"/>
              <a:t>jednokorena</a:t>
            </a:r>
            <a:r>
              <a:rPr lang="en-US" sz="1200" dirty="0" smtClean="0"/>
              <a:t> </a:t>
            </a:r>
            <a:r>
              <a:rPr lang="en-US" sz="1200" dirty="0" err="1" smtClean="0"/>
              <a:t>zuba</a:t>
            </a:r>
            <a:r>
              <a:rPr lang="en-US" sz="1200" dirty="0" smtClean="0"/>
              <a:t> </a:t>
            </a:r>
            <a:r>
              <a:rPr lang="en-US" sz="1200" dirty="0" err="1" smtClean="0"/>
              <a:t>osoba</a:t>
            </a:r>
            <a:r>
              <a:rPr lang="en-US" sz="1200" dirty="0" smtClean="0"/>
              <a:t> </a:t>
            </a:r>
            <a:r>
              <a:rPr lang="en-US" sz="1200" dirty="0" err="1" smtClean="0"/>
              <a:t>poznate</a:t>
            </a:r>
            <a:r>
              <a:rPr lang="en-US" sz="1200" dirty="0" smtClean="0"/>
              <a:t> </a:t>
            </a:r>
            <a:r>
              <a:rPr lang="en-US" sz="1200" dirty="0" err="1" smtClean="0"/>
              <a:t>starosti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pola</a:t>
            </a:r>
            <a:r>
              <a:rPr lang="en-US" sz="1200" dirty="0" smtClean="0"/>
              <a:t>. </a:t>
            </a:r>
            <a:r>
              <a:rPr lang="en-US" sz="1200" dirty="0" err="1" smtClean="0"/>
              <a:t>Zubi</a:t>
            </a:r>
            <a:r>
              <a:rPr lang="en-US" sz="1200" dirty="0" smtClean="0"/>
              <a:t> </a:t>
            </a:r>
            <a:r>
              <a:rPr lang="en-US" sz="1200" dirty="0" err="1" smtClean="0"/>
              <a:t>su</a:t>
            </a:r>
            <a:r>
              <a:rPr lang="en-US" sz="1200" dirty="0" smtClean="0"/>
              <a:t> </a:t>
            </a:r>
            <a:r>
              <a:rPr lang="en-US" sz="1200" dirty="0" err="1" smtClean="0"/>
              <a:t>prvo</a:t>
            </a:r>
            <a:r>
              <a:rPr lang="en-US" sz="1200" dirty="0" smtClean="0"/>
              <a:t> </a:t>
            </a:r>
            <a:r>
              <a:rPr lang="en-US" sz="1200" dirty="0" err="1" smtClean="0"/>
              <a:t>fotografisani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numerisani</a:t>
            </a:r>
            <a:r>
              <a:rPr lang="en-US" sz="1200" dirty="0" smtClean="0"/>
              <a:t> </a:t>
            </a:r>
            <a:r>
              <a:rPr lang="en-US" sz="1200" dirty="0" err="1" smtClean="0"/>
              <a:t>za</a:t>
            </a:r>
            <a:r>
              <a:rPr lang="en-US" sz="1200" dirty="0" smtClean="0"/>
              <a:t> </a:t>
            </a:r>
            <a:r>
              <a:rPr lang="en-US" sz="1200" dirty="0" err="1" smtClean="0"/>
              <a:t>objektivnu</a:t>
            </a:r>
            <a:r>
              <a:rPr lang="en-US" sz="1200" dirty="0" smtClean="0"/>
              <a:t>, </a:t>
            </a:r>
            <a:r>
              <a:rPr lang="en-US" sz="1200" dirty="0" err="1" smtClean="0"/>
              <a:t>slepu</a:t>
            </a:r>
            <a:r>
              <a:rPr lang="en-US" sz="1200" dirty="0" smtClean="0"/>
              <a:t> </a:t>
            </a:r>
            <a:r>
              <a:rPr lang="en-US" sz="1200" dirty="0" err="1" smtClean="0"/>
              <a:t>evaluaciju</a:t>
            </a:r>
            <a:r>
              <a:rPr lang="en-US" sz="1200" dirty="0" smtClean="0"/>
              <a:t>. </a:t>
            </a:r>
            <a:r>
              <a:rPr lang="en-US" sz="1200" dirty="0" err="1" smtClean="0"/>
              <a:t>Studija</a:t>
            </a:r>
            <a:r>
              <a:rPr lang="en-US" sz="1200" dirty="0" smtClean="0"/>
              <a:t> je </a:t>
            </a:r>
            <a:r>
              <a:rPr lang="en-US" sz="1200" dirty="0" err="1" smtClean="0"/>
              <a:t>sprovedena</a:t>
            </a:r>
            <a:r>
              <a:rPr lang="en-US" sz="1200" dirty="0" smtClean="0"/>
              <a:t> </a:t>
            </a:r>
            <a:r>
              <a:rPr lang="en-US" sz="1200" dirty="0" err="1" smtClean="0"/>
              <a:t>korišćenjem</a:t>
            </a:r>
            <a:r>
              <a:rPr lang="en-US" sz="1200" dirty="0" smtClean="0"/>
              <a:t> </a:t>
            </a:r>
            <a:r>
              <a:rPr lang="en-US" sz="1200" dirty="0" err="1" smtClean="0"/>
              <a:t>digitalnih</a:t>
            </a:r>
            <a:r>
              <a:rPr lang="en-US" sz="1200" dirty="0" smtClean="0"/>
              <a:t> </a:t>
            </a:r>
            <a:r>
              <a:rPr lang="en-US" sz="1200" dirty="0" err="1" smtClean="0"/>
              <a:t>radiograma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CBCT </a:t>
            </a:r>
            <a:r>
              <a:rPr lang="en-US" sz="1200" dirty="0" err="1" smtClean="0"/>
              <a:t>snimaka</a:t>
            </a:r>
            <a:r>
              <a:rPr lang="en-US" sz="1200" dirty="0" smtClean="0"/>
              <a:t> </a:t>
            </a:r>
            <a:r>
              <a:rPr lang="en-US" sz="1200" dirty="0" err="1" smtClean="0"/>
              <a:t>zuba</a:t>
            </a:r>
            <a:r>
              <a:rPr lang="en-US" sz="1200" dirty="0" smtClean="0"/>
              <a:t> </a:t>
            </a:r>
            <a:r>
              <a:rPr lang="en-US" sz="1200" dirty="0" err="1" smtClean="0"/>
              <a:t>fiksiranih</a:t>
            </a:r>
            <a:r>
              <a:rPr lang="en-US" sz="1200" dirty="0" smtClean="0"/>
              <a:t> u </a:t>
            </a:r>
            <a:r>
              <a:rPr lang="en-US" sz="1200" dirty="0" err="1" smtClean="0"/>
              <a:t>voštanim</a:t>
            </a:r>
            <a:r>
              <a:rPr lang="en-US" sz="1200" dirty="0" smtClean="0"/>
              <a:t> </a:t>
            </a:r>
            <a:r>
              <a:rPr lang="en-US" sz="1200" dirty="0" err="1" smtClean="0"/>
              <a:t>grebenima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</a:t>
            </a:r>
            <a:r>
              <a:rPr lang="en-US" sz="1200" dirty="0" err="1" smtClean="0"/>
              <a:t>gipsanom</a:t>
            </a:r>
            <a:r>
              <a:rPr lang="en-US" sz="1200" dirty="0" smtClean="0"/>
              <a:t> </a:t>
            </a:r>
            <a:r>
              <a:rPr lang="en-US" sz="1200" dirty="0" err="1" smtClean="0"/>
              <a:t>modelu</a:t>
            </a:r>
            <a:r>
              <a:rPr lang="en-US" sz="1200" dirty="0" smtClean="0"/>
              <a:t> </a:t>
            </a:r>
            <a:r>
              <a:rPr lang="en-US" sz="1200" dirty="0" err="1" smtClean="0"/>
              <a:t>kako</a:t>
            </a:r>
            <a:r>
              <a:rPr lang="en-US" sz="1200" dirty="0" smtClean="0"/>
              <a:t> bi se </a:t>
            </a:r>
            <a:r>
              <a:rPr lang="en-US" sz="1200" dirty="0" err="1" smtClean="0"/>
              <a:t>dobile</a:t>
            </a:r>
            <a:r>
              <a:rPr lang="en-US" sz="1200" dirty="0" smtClean="0"/>
              <a:t> </a:t>
            </a:r>
            <a:r>
              <a:rPr lang="en-US" sz="1200" dirty="0" err="1" smtClean="0"/>
              <a:t>digitalne</a:t>
            </a:r>
            <a:r>
              <a:rPr lang="en-US" sz="1200" dirty="0" smtClean="0"/>
              <a:t> </a:t>
            </a:r>
            <a:r>
              <a:rPr lang="en-US" sz="1200" dirty="0" err="1" smtClean="0"/>
              <a:t>fotografije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3D </a:t>
            </a:r>
            <a:r>
              <a:rPr lang="en-US" sz="1200" dirty="0" err="1" smtClean="0"/>
              <a:t>rekonstrukcija</a:t>
            </a:r>
            <a:r>
              <a:rPr lang="en-US" sz="1200" dirty="0" smtClean="0"/>
              <a:t> </a:t>
            </a:r>
            <a:r>
              <a:rPr lang="en-US" sz="1200" dirty="0" err="1" smtClean="0"/>
              <a:t>za</a:t>
            </a:r>
            <a:r>
              <a:rPr lang="en-US" sz="1200" dirty="0" smtClean="0"/>
              <a:t> </a:t>
            </a:r>
            <a:r>
              <a:rPr lang="en-US" sz="1200" dirty="0" err="1" smtClean="0"/>
              <a:t>radiografsku</a:t>
            </a:r>
            <a:r>
              <a:rPr lang="en-US" sz="1200" dirty="0" smtClean="0"/>
              <a:t> </a:t>
            </a:r>
            <a:r>
              <a:rPr lang="en-US" sz="1200" dirty="0" err="1" smtClean="0"/>
              <a:t>evaluaciju</a:t>
            </a:r>
            <a:r>
              <a:rPr lang="en-US" sz="1200" dirty="0" smtClean="0"/>
              <a:t>. </a:t>
            </a:r>
            <a:r>
              <a:rPr lang="en-US" sz="1200" dirty="0" err="1" smtClean="0"/>
              <a:t>Visina</a:t>
            </a:r>
            <a:r>
              <a:rPr lang="en-US" sz="1200" dirty="0" smtClean="0"/>
              <a:t> </a:t>
            </a:r>
            <a:r>
              <a:rPr lang="en-US" sz="1200" dirty="0" err="1" smtClean="0"/>
              <a:t>krunice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visina</a:t>
            </a:r>
            <a:r>
              <a:rPr lang="en-US" sz="1200" dirty="0" smtClean="0"/>
              <a:t> </a:t>
            </a:r>
            <a:r>
              <a:rPr lang="en-US" sz="1200" dirty="0" err="1" smtClean="0"/>
              <a:t>pulpe</a:t>
            </a:r>
            <a:r>
              <a:rPr lang="en-US" sz="1200" dirty="0" smtClean="0"/>
              <a:t> </a:t>
            </a:r>
            <a:r>
              <a:rPr lang="en-US" sz="1200" dirty="0" err="1" smtClean="0"/>
              <a:t>su</a:t>
            </a:r>
            <a:r>
              <a:rPr lang="en-US" sz="1200" dirty="0" smtClean="0"/>
              <a:t> </a:t>
            </a:r>
            <a:r>
              <a:rPr lang="en-US" sz="1200" dirty="0" err="1" smtClean="0"/>
              <a:t>beleženi</a:t>
            </a:r>
            <a:r>
              <a:rPr lang="en-US" sz="1200" dirty="0" smtClean="0"/>
              <a:t> </a:t>
            </a:r>
            <a:r>
              <a:rPr lang="en-US" sz="1200" dirty="0" err="1" smtClean="0"/>
              <a:t>za</a:t>
            </a:r>
            <a:r>
              <a:rPr lang="en-US" sz="1200" dirty="0" smtClean="0"/>
              <a:t> TCI, </a:t>
            </a:r>
            <a:r>
              <a:rPr lang="en-US" sz="1200" dirty="0" err="1" smtClean="0"/>
              <a:t>dok</a:t>
            </a:r>
            <a:r>
              <a:rPr lang="en-US" sz="1200" dirty="0" smtClean="0"/>
              <a:t> </a:t>
            </a:r>
            <a:r>
              <a:rPr lang="en-US" sz="1200" dirty="0" err="1" smtClean="0"/>
              <a:t>su</a:t>
            </a:r>
            <a:r>
              <a:rPr lang="en-US" sz="1200" dirty="0" smtClean="0"/>
              <a:t> </a:t>
            </a:r>
            <a:r>
              <a:rPr lang="en-US" sz="1200" dirty="0" err="1" smtClean="0"/>
              <a:t>visina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širina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tri </a:t>
            </a:r>
            <a:r>
              <a:rPr lang="en-US" sz="1200" dirty="0" err="1" smtClean="0"/>
              <a:t>različita</a:t>
            </a:r>
            <a:r>
              <a:rPr lang="en-US" sz="1200" dirty="0" smtClean="0"/>
              <a:t> </a:t>
            </a:r>
            <a:r>
              <a:rPr lang="en-US" sz="1200" dirty="0" err="1" smtClean="0"/>
              <a:t>nivoa</a:t>
            </a:r>
            <a:r>
              <a:rPr lang="en-US" sz="1200" dirty="0" smtClean="0"/>
              <a:t> </a:t>
            </a:r>
            <a:r>
              <a:rPr lang="en-US" sz="1200" dirty="0" err="1" smtClean="0"/>
              <a:t>određivani</a:t>
            </a:r>
            <a:r>
              <a:rPr lang="en-US" sz="1200" dirty="0" smtClean="0"/>
              <a:t> </a:t>
            </a:r>
            <a:r>
              <a:rPr lang="en-US" sz="1200" dirty="0" err="1" smtClean="0"/>
              <a:t>za</a:t>
            </a:r>
            <a:r>
              <a:rPr lang="en-US" sz="1200" dirty="0" smtClean="0"/>
              <a:t> </a:t>
            </a:r>
            <a:r>
              <a:rPr lang="en-US" sz="1200" dirty="0" err="1" smtClean="0"/>
              <a:t>Kvaalov</a:t>
            </a:r>
            <a:r>
              <a:rPr lang="en-US" sz="1200" dirty="0" smtClean="0"/>
              <a:t> </a:t>
            </a:r>
            <a:r>
              <a:rPr lang="en-US" sz="1200" dirty="0" err="1" smtClean="0"/>
              <a:t>metod</a:t>
            </a:r>
            <a:r>
              <a:rPr lang="en-US" sz="1200" dirty="0" smtClean="0"/>
              <a:t>.</a:t>
            </a:r>
            <a:r>
              <a:rPr lang="sr-Latn-RS" sz="1400" dirty="0" smtClean="0">
                <a:solidFill>
                  <a:srgbClr val="C00000"/>
                </a:solidFill>
              </a:rPr>
              <a:t>.</a:t>
            </a:r>
            <a:endParaRPr lang="sr-Latn-RS" sz="1400" dirty="0">
              <a:solidFill>
                <a:srgbClr val="C00000"/>
              </a:solidFill>
            </a:endParaRPr>
          </a:p>
          <a:p>
            <a:pPr algn="just"/>
            <a:endParaRPr lang="sr-Latn-RS" sz="1400" dirty="0">
              <a:solidFill>
                <a:srgbClr val="00206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3F4EA74-F12C-4EFE-A02C-72AE6E422F99}"/>
              </a:ext>
            </a:extLst>
          </p:cNvPr>
          <p:cNvSpPr txBox="1"/>
          <p:nvPr/>
        </p:nvSpPr>
        <p:spPr>
          <a:xfrm>
            <a:off x="7114106" y="4497381"/>
            <a:ext cx="25864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 smtClean="0"/>
              <a:t>Utvrđeno</a:t>
            </a:r>
            <a:r>
              <a:rPr lang="en-US" sz="1200" dirty="0" smtClean="0"/>
              <a:t> je </a:t>
            </a:r>
            <a:r>
              <a:rPr lang="en-US" sz="1200" dirty="0" err="1" smtClean="0"/>
              <a:t>da</a:t>
            </a:r>
            <a:r>
              <a:rPr lang="en-US" sz="1200" dirty="0" smtClean="0"/>
              <a:t> je TCI </a:t>
            </a:r>
            <a:r>
              <a:rPr lang="en-US" sz="1200" dirty="0" err="1" smtClean="0"/>
              <a:t>tačniji</a:t>
            </a:r>
            <a:r>
              <a:rPr lang="en-US" sz="1200" dirty="0" smtClean="0"/>
              <a:t> u </a:t>
            </a:r>
            <a:r>
              <a:rPr lang="en-US" sz="1200" dirty="0" err="1" smtClean="0"/>
              <a:t>poređenju</a:t>
            </a:r>
            <a:r>
              <a:rPr lang="en-US" sz="1200" dirty="0" smtClean="0"/>
              <a:t> </a:t>
            </a:r>
            <a:r>
              <a:rPr lang="en-US" sz="1200" dirty="0" err="1" smtClean="0"/>
              <a:t>sa</a:t>
            </a:r>
            <a:r>
              <a:rPr lang="en-US" sz="1200" dirty="0" smtClean="0"/>
              <a:t> </a:t>
            </a:r>
            <a:r>
              <a:rPr lang="en-US" sz="1200" dirty="0" err="1" smtClean="0"/>
              <a:t>Kvaalovom</a:t>
            </a:r>
            <a:r>
              <a:rPr lang="en-US" sz="1200" dirty="0" smtClean="0"/>
              <a:t> </a:t>
            </a:r>
            <a:r>
              <a:rPr lang="en-US" sz="1200" dirty="0" err="1" smtClean="0"/>
              <a:t>metodom</a:t>
            </a:r>
            <a:r>
              <a:rPr lang="en-US" sz="1200" dirty="0" smtClean="0"/>
              <a:t>. </a:t>
            </a:r>
            <a:r>
              <a:rPr lang="en-US" sz="1200" dirty="0" err="1" smtClean="0"/>
              <a:t>Upotreba</a:t>
            </a:r>
            <a:r>
              <a:rPr lang="en-US" sz="1200" dirty="0" smtClean="0"/>
              <a:t> CBCT-a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digitalnih</a:t>
            </a:r>
            <a:r>
              <a:rPr lang="en-US" sz="1200" dirty="0" smtClean="0"/>
              <a:t> </a:t>
            </a:r>
            <a:r>
              <a:rPr lang="en-US" sz="1200" dirty="0" err="1" smtClean="0"/>
              <a:t>radiografija</a:t>
            </a:r>
            <a:r>
              <a:rPr lang="en-US" sz="1200" dirty="0" smtClean="0"/>
              <a:t> </a:t>
            </a:r>
            <a:r>
              <a:rPr lang="en-US" sz="1200" dirty="0" err="1" smtClean="0"/>
              <a:t>može</a:t>
            </a:r>
            <a:r>
              <a:rPr lang="en-US" sz="1200" dirty="0" smtClean="0"/>
              <a:t> </a:t>
            </a:r>
            <a:r>
              <a:rPr lang="en-US" sz="1200" dirty="0" err="1" smtClean="0"/>
              <a:t>da</a:t>
            </a:r>
            <a:r>
              <a:rPr lang="en-US" sz="1200" dirty="0" smtClean="0"/>
              <a:t> </a:t>
            </a:r>
            <a:r>
              <a:rPr lang="en-US" sz="1200" dirty="0" err="1" smtClean="0"/>
              <a:t>podrži</a:t>
            </a:r>
            <a:r>
              <a:rPr lang="en-US" sz="1200" dirty="0" smtClean="0"/>
              <a:t> </a:t>
            </a:r>
            <a:r>
              <a:rPr lang="en-US" sz="1200" dirty="0" err="1" smtClean="0"/>
              <a:t>nalaze</a:t>
            </a:r>
            <a:r>
              <a:rPr lang="en-US" sz="1200" dirty="0" smtClean="0"/>
              <a:t> </a:t>
            </a:r>
            <a:r>
              <a:rPr lang="en-US" sz="1200" dirty="0" err="1" smtClean="0"/>
              <a:t>dobijene</a:t>
            </a:r>
            <a:r>
              <a:rPr lang="en-US" sz="1200" dirty="0" smtClean="0"/>
              <a:t> </a:t>
            </a:r>
            <a:r>
              <a:rPr lang="en-US" sz="1200" dirty="0" err="1" smtClean="0"/>
              <a:t>iz</a:t>
            </a:r>
            <a:r>
              <a:rPr lang="en-US" sz="1200" dirty="0" smtClean="0"/>
              <a:t> </a:t>
            </a:r>
            <a:r>
              <a:rPr lang="en-US" sz="1200" dirty="0" err="1" smtClean="0"/>
              <a:t>stomatoloških</a:t>
            </a:r>
            <a:r>
              <a:rPr lang="en-US" sz="1200" dirty="0" smtClean="0"/>
              <a:t> </a:t>
            </a:r>
            <a:r>
              <a:rPr lang="en-US" sz="1200" dirty="0" err="1" smtClean="0"/>
              <a:t>kliničkih</a:t>
            </a:r>
            <a:r>
              <a:rPr lang="en-US" sz="1200" dirty="0" smtClean="0"/>
              <a:t>, </a:t>
            </a:r>
            <a:r>
              <a:rPr lang="en-US" sz="1200" dirty="0" err="1" smtClean="0"/>
              <a:t>arheoloških</a:t>
            </a:r>
            <a:r>
              <a:rPr lang="en-US" sz="1200" dirty="0" smtClean="0"/>
              <a:t>, DNK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antropoloških</a:t>
            </a:r>
            <a:r>
              <a:rPr lang="en-US" sz="1200" dirty="0" smtClean="0"/>
              <a:t> </a:t>
            </a:r>
            <a:r>
              <a:rPr lang="en-US" sz="1200" dirty="0" err="1" smtClean="0"/>
              <a:t>istraživanja</a:t>
            </a:r>
            <a:r>
              <a:rPr lang="en-US" sz="1400" dirty="0" smtClean="0"/>
              <a:t>.</a:t>
            </a:r>
          </a:p>
          <a:p>
            <a:pPr algn="just"/>
            <a:endParaRPr lang="sr-Latn-RS" sz="1400" dirty="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D0437539-073B-4295-8046-A7235C62A6D5}"/>
              </a:ext>
            </a:extLst>
          </p:cNvPr>
          <p:cNvSpPr txBox="1"/>
          <p:nvPr/>
        </p:nvSpPr>
        <p:spPr>
          <a:xfrm>
            <a:off x="7123410" y="5859418"/>
            <a:ext cx="258641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>
                <a:latin typeface="+mj-lt"/>
              </a:rPr>
              <a:t>Zahvalnica</a:t>
            </a:r>
            <a:r>
              <a:rPr lang="sr-Latn-RS" sz="1200" dirty="0" smtClean="0">
                <a:latin typeface="+mj-lt"/>
              </a:rPr>
              <a:t>.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Istra</a:t>
            </a:r>
            <a:r>
              <a:rPr lang="sr-Latn-RS" sz="1200" dirty="0" smtClean="0">
                <a:latin typeface="+mj-lt"/>
              </a:rPr>
              <a:t>živanje je sprovedeno u okviru projekta BIRTH koji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finansira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Evropski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istraživački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savet</a:t>
            </a:r>
            <a:r>
              <a:rPr lang="en-US" sz="1200" dirty="0" smtClean="0">
                <a:latin typeface="+mj-lt"/>
              </a:rPr>
              <a:t> u </a:t>
            </a:r>
            <a:r>
              <a:rPr lang="en-US" sz="1200" dirty="0" err="1" smtClean="0">
                <a:latin typeface="+mj-lt"/>
              </a:rPr>
              <a:t>okviru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programa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istraživanja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i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inovacija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Horizont</a:t>
            </a:r>
            <a:r>
              <a:rPr lang="en-US" sz="1200" dirty="0" smtClean="0">
                <a:latin typeface="+mj-lt"/>
              </a:rPr>
              <a:t> 2020 (</a:t>
            </a:r>
            <a:r>
              <a:rPr lang="en-US" sz="1200" dirty="0" err="1" smtClean="0">
                <a:latin typeface="+mj-lt"/>
              </a:rPr>
              <a:t>Ugovor</a:t>
            </a:r>
            <a:r>
              <a:rPr lang="en-US" sz="1200" dirty="0" smtClean="0">
                <a:latin typeface="+mj-lt"/>
              </a:rPr>
              <a:t> br. 640557)</a:t>
            </a:r>
            <a:endParaRPr lang="sr-Cyrl-RS" sz="1200" dirty="0" smtClean="0">
              <a:latin typeface="+mj-lt"/>
            </a:endParaRPr>
          </a:p>
          <a:p>
            <a:pPr algn="just"/>
            <a:r>
              <a:rPr lang="sr-Latn-RS" sz="1300" dirty="0" smtClean="0">
                <a:solidFill>
                  <a:srgbClr val="C00000"/>
                </a:solidFill>
              </a:rPr>
              <a:t> </a:t>
            </a:r>
            <a:endParaRPr lang="sr-Latn-R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CEC3C28-17AA-4944-8C8F-5EA4F32D69C4}"/>
              </a:ext>
            </a:extLst>
          </p:cNvPr>
          <p:cNvSpPr txBox="1"/>
          <p:nvPr/>
        </p:nvSpPr>
        <p:spPr>
          <a:xfrm>
            <a:off x="60566" y="1827424"/>
            <a:ext cx="25972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200" dirty="0" err="1" smtClean="0">
                <a:cs typeface="Times New Roman" pitchFamily="18" charset="0"/>
              </a:rPr>
              <a:t>Digitalne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radiografije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zajedno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kompjuterizovanom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tomografijom</a:t>
            </a:r>
            <a:r>
              <a:rPr lang="en-US" sz="1200" dirty="0" smtClean="0">
                <a:cs typeface="Times New Roman" pitchFamily="18" charset="0"/>
              </a:rPr>
              <a:t> (CBCT) </a:t>
            </a:r>
            <a:r>
              <a:rPr lang="en-US" sz="1200" dirty="0" err="1" smtClean="0">
                <a:cs typeface="Times New Roman" pitchFamily="18" charset="0"/>
              </a:rPr>
              <a:t>su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tehnologije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široko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korišćene</a:t>
            </a:r>
            <a:r>
              <a:rPr lang="en-US" sz="1200" dirty="0" smtClean="0">
                <a:cs typeface="Times New Roman" pitchFamily="18" charset="0"/>
              </a:rPr>
              <a:t> u </a:t>
            </a:r>
            <a:r>
              <a:rPr lang="en-US" sz="1200" dirty="0" err="1" smtClean="0">
                <a:cs typeface="Times New Roman" pitchFamily="18" charset="0"/>
              </a:rPr>
              <a:t>svakodnevnoj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kliničkoj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praksi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rastućim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interesovanjem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antropološka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istraživanja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zbog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neinvazivne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prirode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intraoralnih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radiografskih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tehnika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i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slike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koja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omogućava</a:t>
            </a:r>
            <a:r>
              <a:rPr lang="en-US" sz="1200" dirty="0" smtClean="0">
                <a:cs typeface="Times New Roman" pitchFamily="18" charset="0"/>
              </a:rPr>
              <a:t> 3D </a:t>
            </a:r>
            <a:r>
              <a:rPr lang="en-US" sz="1200" dirty="0" err="1" smtClean="0">
                <a:cs typeface="Times New Roman" pitchFamily="18" charset="0"/>
              </a:rPr>
              <a:t>vizuelizaciju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skeniranih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zubnih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i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koštanih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struktura</a:t>
            </a:r>
            <a:r>
              <a:rPr lang="en-US" sz="1200" dirty="0" smtClean="0">
                <a:cs typeface="Times New Roman" pitchFamily="18" charset="0"/>
              </a:rPr>
              <a:t>. </a:t>
            </a:r>
            <a:r>
              <a:rPr lang="en-US" sz="1200" dirty="0" err="1" smtClean="0">
                <a:cs typeface="Times New Roman" pitchFamily="18" charset="0"/>
              </a:rPr>
              <a:t>Postoje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različite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tehnike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preciznu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procenu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starosti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zasnovane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na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zubnim</a:t>
            </a: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200" dirty="0" err="1" smtClean="0">
                <a:cs typeface="Times New Roman" pitchFamily="18" charset="0"/>
              </a:rPr>
              <a:t>parametrima</a:t>
            </a:r>
            <a:r>
              <a:rPr lang="en-US" sz="1200" dirty="0" smtClean="0">
                <a:cs typeface="Times New Roman" pitchFamily="18" charset="0"/>
              </a:rPr>
              <a:t>. </a:t>
            </a:r>
            <a:endParaRPr lang="sr-Latn-RS" sz="12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6B1CF8C0-54FD-4D94-AE50-9AF161481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382" y="171516"/>
            <a:ext cx="1631617" cy="60841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A02BB586-7505-4C52-9303-4DAE4EE39A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8" y="168673"/>
            <a:ext cx="731521" cy="75613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E8A226BA-CE0E-4CAA-8389-8D4A7E1617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540" y="182880"/>
            <a:ext cx="716824" cy="737306"/>
          </a:xfrm>
          <a:prstGeom prst="rect">
            <a:avLst/>
          </a:prstGeom>
        </p:spPr>
      </p:pic>
      <p:pic>
        <p:nvPicPr>
          <p:cNvPr id="1026" name="Picture 2" descr="http://i3.wp.com/kzsv.rs/wp-content/uploads/2017/11/KLINIKA-LOGO-180x18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8220" y="184693"/>
            <a:ext cx="733607" cy="733607"/>
          </a:xfrm>
          <a:prstGeom prst="rect">
            <a:avLst/>
          </a:prstGeom>
          <a:noFill/>
        </p:spPr>
      </p:pic>
      <p:pic>
        <p:nvPicPr>
          <p:cNvPr id="31" name="Picture 8" descr="31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326" y="965282"/>
            <a:ext cx="1627505" cy="82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80683" y="5927845"/>
            <a:ext cx="2474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Cilj</a:t>
            </a:r>
            <a:r>
              <a:rPr lang="en-US" sz="1200" dirty="0" smtClean="0"/>
              <a:t> </a:t>
            </a:r>
            <a:r>
              <a:rPr lang="en-US" sz="1200" dirty="0" err="1" smtClean="0"/>
              <a:t>ove</a:t>
            </a:r>
            <a:r>
              <a:rPr lang="en-US" sz="1200" dirty="0" smtClean="0"/>
              <a:t> </a:t>
            </a:r>
            <a:r>
              <a:rPr lang="en-US" sz="1200" dirty="0" err="1" smtClean="0"/>
              <a:t>studije</a:t>
            </a:r>
            <a:r>
              <a:rPr lang="en-US" sz="1200" dirty="0" smtClean="0"/>
              <a:t> je bio </a:t>
            </a:r>
            <a:r>
              <a:rPr lang="en-US" sz="1200" dirty="0" err="1" smtClean="0"/>
              <a:t>da</a:t>
            </a:r>
            <a:r>
              <a:rPr lang="en-US" sz="1200" dirty="0" smtClean="0"/>
              <a:t> se </a:t>
            </a:r>
            <a:r>
              <a:rPr lang="en-US" sz="1200" dirty="0" err="1" smtClean="0"/>
              <a:t>proceni</a:t>
            </a:r>
            <a:r>
              <a:rPr lang="en-US" sz="1200" dirty="0" smtClean="0"/>
              <a:t> </a:t>
            </a:r>
            <a:r>
              <a:rPr lang="en-US" sz="1200" dirty="0" err="1" smtClean="0"/>
              <a:t>preciznost</a:t>
            </a:r>
            <a:r>
              <a:rPr lang="en-US" sz="1200" dirty="0" smtClean="0"/>
              <a:t> </a:t>
            </a:r>
            <a:r>
              <a:rPr lang="en-US" sz="1200" dirty="0" err="1" smtClean="0"/>
              <a:t>dve</a:t>
            </a:r>
            <a:r>
              <a:rPr lang="en-US" sz="1200" dirty="0" smtClean="0"/>
              <a:t> </a:t>
            </a:r>
            <a:r>
              <a:rPr lang="en-US" sz="1200" dirty="0" err="1" smtClean="0"/>
              <a:t>različite</a:t>
            </a:r>
            <a:r>
              <a:rPr lang="en-US" sz="1200" dirty="0" smtClean="0"/>
              <a:t> </a:t>
            </a:r>
            <a:r>
              <a:rPr lang="en-US" sz="1200" dirty="0" err="1" smtClean="0"/>
              <a:t>tehnike</a:t>
            </a:r>
            <a:r>
              <a:rPr lang="sr-Latn-RS" sz="1200" dirty="0" smtClean="0"/>
              <a:t> </a:t>
            </a:r>
            <a:r>
              <a:rPr lang="en-US" sz="1200" dirty="0" smtClean="0"/>
              <a:t> </a:t>
            </a:r>
            <a:r>
              <a:rPr lang="en-US" sz="1200" dirty="0" err="1" smtClean="0"/>
              <a:t>procene</a:t>
            </a:r>
            <a:r>
              <a:rPr lang="en-US" sz="1200" dirty="0" smtClean="0"/>
              <a:t> </a:t>
            </a:r>
            <a:r>
              <a:rPr lang="en-US" sz="1200" dirty="0" err="1" smtClean="0"/>
              <a:t>radiološke</a:t>
            </a:r>
            <a:r>
              <a:rPr lang="en-US" sz="1200" dirty="0" smtClean="0"/>
              <a:t> </a:t>
            </a:r>
            <a:r>
              <a:rPr lang="en-US" sz="1200" dirty="0" err="1" smtClean="0"/>
              <a:t>starosti</a:t>
            </a:r>
            <a:r>
              <a:rPr lang="en-US" sz="1200" dirty="0" smtClean="0"/>
              <a:t>, </a:t>
            </a:r>
            <a:r>
              <a:rPr lang="en-US" sz="1200" dirty="0" err="1" smtClean="0"/>
              <a:t>indeksa</a:t>
            </a:r>
            <a:r>
              <a:rPr lang="en-US" sz="1200" dirty="0" smtClean="0"/>
              <a:t> </a:t>
            </a:r>
            <a:r>
              <a:rPr lang="en-US" sz="1200" dirty="0" err="1" smtClean="0"/>
              <a:t>krunice</a:t>
            </a:r>
            <a:r>
              <a:rPr lang="en-US" sz="1200" dirty="0" smtClean="0"/>
              <a:t> </a:t>
            </a:r>
            <a:r>
              <a:rPr lang="en-US" sz="1200" dirty="0" err="1" smtClean="0"/>
              <a:t>zuba</a:t>
            </a:r>
            <a:r>
              <a:rPr lang="en-US" sz="1200" dirty="0" smtClean="0"/>
              <a:t>  (TCI)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Kvaal</a:t>
            </a:r>
            <a:r>
              <a:rPr lang="en-US" sz="1200" dirty="0" smtClean="0"/>
              <a:t> </a:t>
            </a:r>
            <a:r>
              <a:rPr lang="en-US" sz="1200" dirty="0" err="1" smtClean="0"/>
              <a:t>metode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pic>
        <p:nvPicPr>
          <p:cNvPr id="33" name="Picture 3" descr="H:\IMG-6c915a29438dad32b779cd35ba4454d4-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H="1" flipV="1">
            <a:off x="635089" y="3938241"/>
            <a:ext cx="1342401" cy="229906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743740" y="1930229"/>
            <a:ext cx="2171277" cy="1314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2770095" y="5229225"/>
            <a:ext cx="3993776" cy="1274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/>
          <a:stretch>
            <a:fillRect/>
          </a:stretch>
        </p:blipFill>
        <p:spPr bwMode="auto">
          <a:xfrm>
            <a:off x="2944908" y="1864979"/>
            <a:ext cx="2057399" cy="142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/>
          <a:stretch>
            <a:fillRect/>
          </a:stretch>
        </p:blipFill>
        <p:spPr bwMode="auto">
          <a:xfrm>
            <a:off x="2837329" y="3536562"/>
            <a:ext cx="2178423" cy="1371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2" descr="I:\SVE slike djuture\wetransfer-25595e\Snap-36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754627" y="3603803"/>
            <a:ext cx="2159467" cy="1304365"/>
          </a:xfrm>
          <a:prstGeom prst="rect">
            <a:avLst/>
          </a:prstGeom>
          <a:noFill/>
        </p:spPr>
      </p:pic>
      <p:pic>
        <p:nvPicPr>
          <p:cNvPr id="1032" name="Picture 8" descr="I:\SVE slike djuture\20171120_10164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35668" y="5253928"/>
            <a:ext cx="2178424" cy="1281336"/>
          </a:xfrm>
          <a:prstGeom prst="rect">
            <a:avLst/>
          </a:prstGeom>
          <a:noFill/>
        </p:spPr>
      </p:pic>
      <p:pic>
        <p:nvPicPr>
          <p:cNvPr id="1033" name="Picture 9" descr="I:\kremirano srpsko arheolosko drustvo\New Folder\VEZBE_D_20180508_57711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48607" y="3577758"/>
            <a:ext cx="1106982" cy="1358152"/>
          </a:xfrm>
          <a:prstGeom prst="rect">
            <a:avLst/>
          </a:prstGeom>
          <a:noFill/>
        </p:spPr>
      </p:pic>
      <p:pic>
        <p:nvPicPr>
          <p:cNvPr id="3" name="Picture 2" descr="I:\ENDODONCIJA_1_20180604_58776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88946" y="1827223"/>
            <a:ext cx="1066939" cy="1471228"/>
          </a:xfrm>
          <a:prstGeom prst="rect">
            <a:avLst/>
          </a:prstGeom>
          <a:noFill/>
        </p:spPr>
      </p:pic>
      <p:cxnSp>
        <p:nvCxnSpPr>
          <p:cNvPr id="30" name="Straight Connector 29"/>
          <p:cNvCxnSpPr/>
          <p:nvPr/>
        </p:nvCxnSpPr>
        <p:spPr>
          <a:xfrm rot="5400000">
            <a:off x="6018269" y="2656208"/>
            <a:ext cx="650505" cy="924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80000" flipV="1">
            <a:off x="6045860" y="2432787"/>
            <a:ext cx="282388" cy="1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80000" flipV="1">
            <a:off x="6045844" y="2585187"/>
            <a:ext cx="282388" cy="1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80000" flipV="1">
            <a:off x="6036302" y="2737587"/>
            <a:ext cx="282388" cy="1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280000">
            <a:off x="5834072" y="4081467"/>
            <a:ext cx="295270" cy="9513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6382847" y="4175554"/>
            <a:ext cx="104834" cy="218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964783" y="4248122"/>
            <a:ext cx="478957" cy="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80000" flipV="1">
            <a:off x="5979151" y="3928212"/>
            <a:ext cx="282388" cy="1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80000" flipV="1">
            <a:off x="6160127" y="4099661"/>
            <a:ext cx="282388" cy="1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176712" y="3295632"/>
            <a:ext cx="2633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800" dirty="0" smtClean="0"/>
              <a:t>            Sl. 2.Shema TCI metoda</a:t>
            </a:r>
            <a:endParaRPr lang="en-US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4334035" y="4895833"/>
            <a:ext cx="14654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 3. Shema Kvaal-ove metode</a:t>
            </a:r>
            <a:endParaRPr lang="en-US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366713" y="5786420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 1. </a:t>
            </a:r>
            <a:r>
              <a:rPr lang="en-US" sz="800" dirty="0" err="1" smtClean="0"/>
              <a:t>Odre</a:t>
            </a:r>
            <a:r>
              <a:rPr lang="sr-Latn-RS" sz="800" dirty="0" smtClean="0"/>
              <a:t>đivanje apsolutnih dimenzija zuba</a:t>
            </a:r>
            <a:endParaRPr lang="en-US" sz="800" dirty="0"/>
          </a:p>
        </p:txBody>
      </p:sp>
      <p:sp>
        <p:nvSpPr>
          <p:cNvPr id="63" name="TextBox 62"/>
          <p:cNvSpPr txBox="1"/>
          <p:nvPr/>
        </p:nvSpPr>
        <p:spPr>
          <a:xfrm>
            <a:off x="3176588" y="6610649"/>
            <a:ext cx="27414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 4. Procena starosti na 2D radiogramu generisanom iz CBCT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9720264" y="4938719"/>
            <a:ext cx="24432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 6. Histološka analiza transmisionom mikroskopijom</a:t>
            </a:r>
            <a:endParaRPr lang="en-US" sz="800" dirty="0"/>
          </a:p>
        </p:txBody>
      </p:sp>
      <p:sp>
        <p:nvSpPr>
          <p:cNvPr id="68" name="TextBox 67"/>
          <p:cNvSpPr txBox="1"/>
          <p:nvPr/>
        </p:nvSpPr>
        <p:spPr>
          <a:xfrm>
            <a:off x="9786939" y="3314707"/>
            <a:ext cx="21451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Sl.5. Procena starosti na 3D rekonstrukciji CBCT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9686926" y="6567494"/>
            <a:ext cx="25667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800" dirty="0" smtClean="0"/>
              <a:t>Sl. 7. Metrička analiza fotografija dentina ispitivanih zuba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25948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359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UPOTREBA SAVREMENIH RADIOLOŠKIH TEHNIKA U KOMPARATIVNIM DENTALNO-ANTROPOLOŠKIM STUDIJAMA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Bojan Petrovic</cp:lastModifiedBy>
  <cp:revision>58</cp:revision>
  <dcterms:created xsi:type="dcterms:W3CDTF">2018-05-14T16:06:26Z</dcterms:created>
  <dcterms:modified xsi:type="dcterms:W3CDTF">2018-06-05T13:45:01Z</dcterms:modified>
</cp:coreProperties>
</file>