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F55DFD5-D73D-4FE2-B0CF-8E466B8BF0CB}">
  <a:tblStyle styleId="{EF55DFD5-D73D-4FE2-B0CF-8E466B8BF0C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6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fada299e8_0_2:notes"/>
          <p:cNvSpPr/>
          <p:nvPr>
            <p:ph idx="2" type="sldImg"/>
          </p:nvPr>
        </p:nvSpPr>
        <p:spPr>
          <a:xfrm>
            <a:off x="38136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fada299e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fada299e8_0_19:notes"/>
          <p:cNvSpPr/>
          <p:nvPr>
            <p:ph idx="2" type="sldImg"/>
          </p:nvPr>
        </p:nvSpPr>
        <p:spPr>
          <a:xfrm>
            <a:off x="38136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fada299e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7a586cce8_0_0:notes"/>
          <p:cNvSpPr/>
          <p:nvPr>
            <p:ph idx="2" type="sldImg"/>
          </p:nvPr>
        </p:nvSpPr>
        <p:spPr>
          <a:xfrm>
            <a:off x="38136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7a586cc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82450" lIns="82450" spcFirstLastPara="1" rIns="82450" wrap="square" tIns="82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82450" lIns="82450" spcFirstLastPara="1" rIns="82450" wrap="square" tIns="82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 algn="ctr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 algn="ctr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 algn="ctr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 algn="ctr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 algn="ctr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 algn="ctr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82450" lIns="82450" spcFirstLastPara="1" rIns="82450" wrap="square" tIns="82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82450" lIns="82450" spcFirstLastPara="1" rIns="82450" wrap="square" tIns="82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82450" lIns="82450" spcFirstLastPara="1" rIns="82450" wrap="square" tIns="82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82450" lIns="82450" spcFirstLastPara="1" rIns="82450" wrap="square" tIns="82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300" cy="36951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82450" lIns="82450" spcFirstLastPara="1" rIns="82450" wrap="square" tIns="82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82450" lIns="82450" spcFirstLastPara="1" rIns="82450" wrap="square" tIns="82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2450" lIns="82450" spcFirstLastPara="1" rIns="82450" wrap="square" tIns="82450">
            <a:norm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11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○"/>
              <a:defRPr sz="1300">
                <a:solidFill>
                  <a:schemeClr val="dk2"/>
                </a:solidFill>
              </a:defRPr>
            </a:lvl2pPr>
            <a:lvl3pPr indent="-3111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■"/>
              <a:defRPr sz="1300">
                <a:solidFill>
                  <a:schemeClr val="dk2"/>
                </a:solidFill>
              </a:defRPr>
            </a:lvl3pPr>
            <a:lvl4pPr indent="-3111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300">
                <a:solidFill>
                  <a:schemeClr val="dk2"/>
                </a:solidFill>
              </a:defRPr>
            </a:lvl4pPr>
            <a:lvl5pPr indent="-3111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○"/>
              <a:defRPr sz="1300">
                <a:solidFill>
                  <a:schemeClr val="dk2"/>
                </a:solidFill>
              </a:defRPr>
            </a:lvl5pPr>
            <a:lvl6pPr indent="-3111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■"/>
              <a:defRPr sz="1300">
                <a:solidFill>
                  <a:schemeClr val="dk2"/>
                </a:solidFill>
              </a:defRPr>
            </a:lvl6pPr>
            <a:lvl7pPr indent="-3111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300">
                <a:solidFill>
                  <a:schemeClr val="dk2"/>
                </a:solidFill>
              </a:defRPr>
            </a:lvl7pPr>
            <a:lvl8pPr indent="-3111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○"/>
              <a:defRPr sz="1300">
                <a:solidFill>
                  <a:schemeClr val="dk2"/>
                </a:solidFill>
              </a:defRPr>
            </a:lvl8pPr>
            <a:lvl9pPr indent="-3111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■"/>
              <a:defRPr sz="13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2450" lIns="82450" spcFirstLastPara="1" rIns="82450" wrap="square" tIns="82450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</a:defRPr>
            </a:lvl1pPr>
            <a:lvl2pPr lvl="1" algn="r">
              <a:buNone/>
              <a:defRPr sz="900">
                <a:solidFill>
                  <a:schemeClr val="dk2"/>
                </a:solidFill>
              </a:defRPr>
            </a:lvl2pPr>
            <a:lvl3pPr lvl="2" algn="r">
              <a:buNone/>
              <a:defRPr sz="900">
                <a:solidFill>
                  <a:schemeClr val="dk2"/>
                </a:solidFill>
              </a:defRPr>
            </a:lvl3pPr>
            <a:lvl4pPr lvl="3" algn="r">
              <a:buNone/>
              <a:defRPr sz="900">
                <a:solidFill>
                  <a:schemeClr val="dk2"/>
                </a:solidFill>
              </a:defRPr>
            </a:lvl4pPr>
            <a:lvl5pPr lvl="4" algn="r">
              <a:buNone/>
              <a:defRPr sz="900">
                <a:solidFill>
                  <a:schemeClr val="dk2"/>
                </a:solidFill>
              </a:defRPr>
            </a:lvl5pPr>
            <a:lvl6pPr lvl="5" algn="r">
              <a:buNone/>
              <a:defRPr sz="900">
                <a:solidFill>
                  <a:schemeClr val="dk2"/>
                </a:solidFill>
              </a:defRPr>
            </a:lvl6pPr>
            <a:lvl7pPr lvl="6" algn="r">
              <a:buNone/>
              <a:defRPr sz="900">
                <a:solidFill>
                  <a:schemeClr val="dk2"/>
                </a:solidFill>
              </a:defRPr>
            </a:lvl7pPr>
            <a:lvl8pPr lvl="7" algn="r">
              <a:buNone/>
              <a:defRPr sz="900">
                <a:solidFill>
                  <a:schemeClr val="dk2"/>
                </a:solidFill>
              </a:defRPr>
            </a:lvl8pPr>
            <a:lvl9pPr lvl="8" algn="r">
              <a:buNone/>
              <a:defRPr sz="9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www.vsnu.nl/files/documenten/Domeinen/Onderzoek/Position%20paper%20Room%20for%20everyone%E2%80%99s%20talent.pdf" TargetMode="External"/><Relationship Id="rId190" Type="http://schemas.openxmlformats.org/officeDocument/2006/relationships/hyperlink" Target="https://www.nwo.nl/en/common/policies/open-science/infrastructure-support" TargetMode="External"/><Relationship Id="rId42" Type="http://schemas.openxmlformats.org/officeDocument/2006/relationships/hyperlink" Target="https://www.uu.nl/en/opinion/more-appreciation-for-the-academic" TargetMode="External"/><Relationship Id="rId41" Type="http://schemas.openxmlformats.org/officeDocument/2006/relationships/hyperlink" Target="https://www.vsnu.nl/files/documenten/Domeinen/Onderzoek/Position%20paper%20Room%20for%20everyone%E2%80%99s%20talent.pdf" TargetMode="External"/><Relationship Id="rId44" Type="http://schemas.openxmlformats.org/officeDocument/2006/relationships/hyperlink" Target="https://www.uu.nl/sites/default/files/utrecht-university-open-science-programme.pdf" TargetMode="External"/><Relationship Id="rId194" Type="http://schemas.openxmlformats.org/officeDocument/2006/relationships/hyperlink" Target="https://www.openjournals.nl/" TargetMode="External"/><Relationship Id="rId43" Type="http://schemas.openxmlformats.org/officeDocument/2006/relationships/hyperlink" Target="https://www.uu.nl/sites/default/files/utrecht-university-open-science-programme.pdf" TargetMode="External"/><Relationship Id="rId193" Type="http://schemas.openxmlformats.org/officeDocument/2006/relationships/hyperlink" Target="https://www.openjournals.nl/" TargetMode="External"/><Relationship Id="rId46" Type="http://schemas.openxmlformats.org/officeDocument/2006/relationships/hyperlink" Target="https://www.uu.nl/sites/default/files/utrecht-university-open-science-programme.pdf" TargetMode="External"/><Relationship Id="rId192" Type="http://schemas.openxmlformats.org/officeDocument/2006/relationships/hyperlink" Target="https://www.openjournals.nl/" TargetMode="External"/><Relationship Id="rId45" Type="http://schemas.openxmlformats.org/officeDocument/2006/relationships/hyperlink" Target="https://www.uu.nl/sites/default/files/utrecht-university-open-science-programme.pdf" TargetMode="External"/><Relationship Id="rId191" Type="http://schemas.openxmlformats.org/officeDocument/2006/relationships/hyperlink" Target="https://universityjournals.eu/" TargetMode="External"/><Relationship Id="rId48" Type="http://schemas.openxmlformats.org/officeDocument/2006/relationships/hyperlink" Target="https://www.vsnu.nl/files/documenten/Domeinen/Onderzoek/Position%20paper%20Room%20for%20everyone%E2%80%99s%20talent.pdf" TargetMode="External"/><Relationship Id="rId187" Type="http://schemas.openxmlformats.org/officeDocument/2006/relationships/hyperlink" Target="https://www.coalition-s.org/exploring-collaborative-non-commercial-publishing-models-for-open-access-tender-results/" TargetMode="External"/><Relationship Id="rId47" Type="http://schemas.openxmlformats.org/officeDocument/2006/relationships/hyperlink" Target="https://www.nwo.nl/en/open-access-publishing" TargetMode="External"/><Relationship Id="rId186" Type="http://schemas.openxmlformats.org/officeDocument/2006/relationships/hyperlink" Target="https://www.coalition-s.org/exploring-collaborative-non-commercial-publishing-models-for-open-access-tender-results/" TargetMode="External"/><Relationship Id="rId185" Type="http://schemas.openxmlformats.org/officeDocument/2006/relationships/hyperlink" Target="https://www.openscience.nl/files/openscience/2019-02/nationalplanopenscience_en.pdf" TargetMode="External"/><Relationship Id="rId49" Type="http://schemas.openxmlformats.org/officeDocument/2006/relationships/hyperlink" Target="https://www.vsnu.nl/files/documenten/Domeinen/Onderzoek/Position%20paper%20Room%20for%20everyone%E2%80%99s%20talent.pdf" TargetMode="External"/><Relationship Id="rId184" Type="http://schemas.openxmlformats.org/officeDocument/2006/relationships/hyperlink" Target="https://twitter.com/jeroenbosman/status/1331356778521620482/photo/1" TargetMode="External"/><Relationship Id="rId189" Type="http://schemas.openxmlformats.org/officeDocument/2006/relationships/hyperlink" Target="https://scoap3.org/" TargetMode="External"/><Relationship Id="rId188" Type="http://schemas.openxmlformats.org/officeDocument/2006/relationships/hyperlink" Target="https://scoap3.org/" TargetMode="External"/><Relationship Id="rId31" Type="http://schemas.openxmlformats.org/officeDocument/2006/relationships/hyperlink" Target="https://twitter.com/jeroenbosman/status/1331356778521620482/photo/1" TargetMode="External"/><Relationship Id="rId30" Type="http://schemas.openxmlformats.org/officeDocument/2006/relationships/hyperlink" Target="https://www.nwo.nl/sites/nwo/files/media-files/20201218_Implementation%20of%20Plan%20S_JULY2020v2.pdf" TargetMode="External"/><Relationship Id="rId33" Type="http://schemas.openxmlformats.org/officeDocument/2006/relationships/hyperlink" Target="https://www.openaccess.nl/en/in-the-netherlands/you-share-we-take-care" TargetMode="External"/><Relationship Id="rId183" Type="http://schemas.openxmlformats.org/officeDocument/2006/relationships/hyperlink" Target="https://www.nwo.nl/sites/nwo/files/media-files/20201218_Implementation%20of%20Plan%20S_JULY2020v2.pdf" TargetMode="External"/><Relationship Id="rId32" Type="http://schemas.openxmlformats.org/officeDocument/2006/relationships/hyperlink" Target="https://wetten.overheid.nl/jci1.3:c:BWBR0001886&amp;hoofdstuk=Ia&amp;artikel=25fa&amp;z=2018-10-11&amp;g=2018-10-11" TargetMode="External"/><Relationship Id="rId182" Type="http://schemas.openxmlformats.org/officeDocument/2006/relationships/hyperlink" Target="https://www.uu.nl/en/university-library/advice-support-for/researchers/open-access/are-there-any-costs/open-access-fund" TargetMode="External"/><Relationship Id="rId35" Type="http://schemas.openxmlformats.org/officeDocument/2006/relationships/hyperlink" Target="https://www.openaccess.nl/en/in-the-netherlands/you-share-we-take-care" TargetMode="External"/><Relationship Id="rId181" Type="http://schemas.openxmlformats.org/officeDocument/2006/relationships/hyperlink" Target="https://www.uu.nl/en/university-library/advice-support-for/researchers/open-access/are-there-any-costs/open-access-fund" TargetMode="External"/><Relationship Id="rId34" Type="http://schemas.openxmlformats.org/officeDocument/2006/relationships/hyperlink" Target="https://www.openaccess.nl/en/in-the-netherlands/you-share-we-take-care" TargetMode="External"/><Relationship Id="rId180" Type="http://schemas.openxmlformats.org/officeDocument/2006/relationships/hyperlink" Target="https://www.openaccess.nl/en/in-the-netherlands/publisher-deals#row" TargetMode="External"/><Relationship Id="rId37" Type="http://schemas.openxmlformats.org/officeDocument/2006/relationships/hyperlink" Target="https://www.nwo.nl/sites/nwo/files/media-files/20201218_Implementation%20of%20Plan%20S_JULY2020v2.pdf" TargetMode="External"/><Relationship Id="rId176" Type="http://schemas.openxmlformats.org/officeDocument/2006/relationships/hyperlink" Target="https://www.uu.nl/sites/default/files/utrecht-university-open-science-programme.pdf" TargetMode="External"/><Relationship Id="rId36" Type="http://schemas.openxmlformats.org/officeDocument/2006/relationships/hyperlink" Target="https://www.openaccess.nl/en/in-the-netherlands/you-share-we-take-care" TargetMode="External"/><Relationship Id="rId175" Type="http://schemas.openxmlformats.org/officeDocument/2006/relationships/hyperlink" Target="https://www.uu.nl/sites/default/files/utrecht-university-open-science-programme.pdf" TargetMode="External"/><Relationship Id="rId39" Type="http://schemas.openxmlformats.org/officeDocument/2006/relationships/hyperlink" Target="https://www.vsnu.nl/files/documenten/Domeinen/Onderzoek/SEP_2021-2027.pdf" TargetMode="External"/><Relationship Id="rId174" Type="http://schemas.openxmlformats.org/officeDocument/2006/relationships/hyperlink" Target="https://www.uu.nl/en/opinion/more-appreciation-for-the-academic" TargetMode="External"/><Relationship Id="rId38" Type="http://schemas.openxmlformats.org/officeDocument/2006/relationships/hyperlink" Target="https://www.coalition-s.org/guidance-on-the-implementation-of-plan-s/" TargetMode="External"/><Relationship Id="rId173" Type="http://schemas.openxmlformats.org/officeDocument/2006/relationships/hyperlink" Target="https://www.vsnu.nl/files/documenten/Domeinen/Onderzoek/Position%20paper%20Room%20for%20everyone%E2%80%99s%20talent.pdf" TargetMode="External"/><Relationship Id="rId179" Type="http://schemas.openxmlformats.org/officeDocument/2006/relationships/hyperlink" Target="https://www.vsnu.nl/files/documenten/Domeinen/Onderzoek/Position%20paper%20Room%20for%20everyone%E2%80%99s%20talent.pdf" TargetMode="External"/><Relationship Id="rId178" Type="http://schemas.openxmlformats.org/officeDocument/2006/relationships/hyperlink" Target="https://www.uu.nl/sites/default/files/utrecht-university-open-science-programme.pdf" TargetMode="External"/><Relationship Id="rId177" Type="http://schemas.openxmlformats.org/officeDocument/2006/relationships/hyperlink" Target="https://www.uu.nl/sites/default/files/utrecht-university-open-science-programme.pdf" TargetMode="External"/><Relationship Id="rId20" Type="http://schemas.openxmlformats.org/officeDocument/2006/relationships/hyperlink" Target="https://www.openscience.nl/files/openscience/2019-02/nationalplanopenscience_en.pdf" TargetMode="External"/><Relationship Id="rId22" Type="http://schemas.openxmlformats.org/officeDocument/2006/relationships/hyperlink" Target="https://www.uu.nl/sites/default/files/utrecht-university-open-science-programme.pdf" TargetMode="External"/><Relationship Id="rId21" Type="http://schemas.openxmlformats.org/officeDocument/2006/relationships/hyperlink" Target="https://www.uu.nl/sites/default/files/utrecht-university-open-science-programme.pdf" TargetMode="External"/><Relationship Id="rId24" Type="http://schemas.openxmlformats.org/officeDocument/2006/relationships/hyperlink" Target="https://www.nwo.nl/sites/nwo/files/media-files/20201218_Implementation%20of%20Plan%20S_JULY2020v2.pdf" TargetMode="External"/><Relationship Id="rId23" Type="http://schemas.openxmlformats.org/officeDocument/2006/relationships/hyperlink" Target="https://www.uu.nl/sites/default/files/utrecht-university-open-science-programme.pdf" TargetMode="External"/><Relationship Id="rId26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25" Type="http://schemas.openxmlformats.org/officeDocument/2006/relationships/hyperlink" Target="https://twitter.com/jeroenbosman/status/1331356778521620482/photo/1" TargetMode="External"/><Relationship Id="rId28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27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29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11" Type="http://schemas.openxmlformats.org/officeDocument/2006/relationships/hyperlink" Target="https://ec.europa.eu/research/openscience/pdf/os_rewards_wgreport.pdf" TargetMode="External"/><Relationship Id="rId10" Type="http://schemas.openxmlformats.org/officeDocument/2006/relationships/hyperlink" Target="https://www.vsnu.nl/files/documenten/Domeinen/Onderzoek/Position%20paper%20Room%20for%20everyone%E2%80%99s%20talent.pdf" TargetMode="External"/><Relationship Id="rId13" Type="http://schemas.openxmlformats.org/officeDocument/2006/relationships/hyperlink" Target="https://ec.europa.eu/research/openscience/pdf/os_rewards_wgreport.pdf" TargetMode="External"/><Relationship Id="rId12" Type="http://schemas.openxmlformats.org/officeDocument/2006/relationships/hyperlink" Target="https://ec.europa.eu/research/openscience/pdf/os_rewards_wgreport.pdf" TargetMode="External"/><Relationship Id="rId15" Type="http://schemas.openxmlformats.org/officeDocument/2006/relationships/hyperlink" Target="https://open-research-europe.ec.europa.eu/" TargetMode="External"/><Relationship Id="rId198" Type="http://schemas.openxmlformats.org/officeDocument/2006/relationships/hyperlink" Target="http://roarmap.eprints.org/cgi/search/archive/advanced?screen=Search&amp;dataset=archive&amp;_action_search=Search&amp;country=528&amp;policymaker_name_merge=ALL&amp;policymaker_name=&amp;policy_adoption=&amp;policy_effecive=&amp;mandate_content_types_merge=ANY&amp;apc_fun_url_merge=ALL&amp;apc_fun_url=&amp;satisfyall=ALL&amp;order=policymaker_name" TargetMode="External"/><Relationship Id="rId14" Type="http://schemas.openxmlformats.org/officeDocument/2006/relationships/hyperlink" Target="https://erc.europa.eu/sites/default/files/content/pages/pdf/ERC-2019-Work-Programme-main-changes.pdf" TargetMode="External"/><Relationship Id="rId197" Type="http://schemas.openxmlformats.org/officeDocument/2006/relationships/hyperlink" Target="https://www.uu.nl/sites/default/files/utrecht-university-open-science-programme.pdf" TargetMode="External"/><Relationship Id="rId17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196" Type="http://schemas.openxmlformats.org/officeDocument/2006/relationships/hyperlink" Target="https://www.uu.nl/sites/default/files/utrecht-university-open-science-programme.pdf" TargetMode="External"/><Relationship Id="rId16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195" Type="http://schemas.openxmlformats.org/officeDocument/2006/relationships/hyperlink" Target="https://www.uu.nl/sites/default/files/utrecht-university-open-science-programme.pdf" TargetMode="External"/><Relationship Id="rId19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18" Type="http://schemas.openxmlformats.org/officeDocument/2006/relationships/hyperlink" Target="https://www.rijksoverheid.nl/binaries/rijksoverheid/documenten/kamerstukken/2019/11/05/voortgang-open-access-van-wetenschappelijke-publicaties/voortgang-open-access-van-wetenschappelijke-publicaties.pdf" TargetMode="External"/><Relationship Id="rId199" Type="http://schemas.openxmlformats.org/officeDocument/2006/relationships/hyperlink" Target="http://roarmap.eprints.org/cgi/search/archive/advanced?screen=Search&amp;dataset=archive&amp;_action_search=Search&amp;country=528&amp;policymaker_name_merge=ALL&amp;policymaker_name=&amp;policy_adoption=&amp;policy_effecive=&amp;mandate_content_types_merge=ANY&amp;apc_fun_url_merge=ALL&amp;apc_fun_url=&amp;satisfyall=ALL&amp;order=policymaker_name" TargetMode="External"/><Relationship Id="rId84" Type="http://schemas.openxmlformats.org/officeDocument/2006/relationships/hyperlink" Target="https://www.uu.nl/sites/default/files/utrecht-university-open-science-programme.pdf" TargetMode="External"/><Relationship Id="rId83" Type="http://schemas.openxmlformats.org/officeDocument/2006/relationships/hyperlink" Target="https://www.uu.nl/en/opinion/more-appreciation-for-the-academic" TargetMode="External"/><Relationship Id="rId86" Type="http://schemas.openxmlformats.org/officeDocument/2006/relationships/hyperlink" Target="https://www.uu.nl/sites/default/files/utrecht-university-open-science-programme.pdf" TargetMode="External"/><Relationship Id="rId85" Type="http://schemas.openxmlformats.org/officeDocument/2006/relationships/hyperlink" Target="https://www.uu.nl/sites/default/files/utrecht-university-open-science-programme.pdf" TargetMode="External"/><Relationship Id="rId88" Type="http://schemas.openxmlformats.org/officeDocument/2006/relationships/hyperlink" Target="https://www.nwo.nl/en/open-access-publishing" TargetMode="External"/><Relationship Id="rId150" Type="http://schemas.openxmlformats.org/officeDocument/2006/relationships/hyperlink" Target="https://www.nwo.nl/en/open-access-publishing" TargetMode="External"/><Relationship Id="rId87" Type="http://schemas.openxmlformats.org/officeDocument/2006/relationships/hyperlink" Target="https://www.uu.nl/sites/default/files/utrecht-university-open-science-programme.pdf" TargetMode="External"/><Relationship Id="rId89" Type="http://schemas.openxmlformats.org/officeDocument/2006/relationships/hyperlink" Target="https://www.vsnu.nl/files/documenten/Domeinen/Onderzoek/Position%20paper%20Room%20for%20everyone%E2%80%99s%20talent.pdf" TargetMode="External"/><Relationship Id="rId80" Type="http://schemas.openxmlformats.org/officeDocument/2006/relationships/hyperlink" Target="https://www.vsnu.nl/files/documenten/Domeinen/Onderzoek/SEP_2021-2027.pdf" TargetMode="External"/><Relationship Id="rId82" Type="http://schemas.openxmlformats.org/officeDocument/2006/relationships/hyperlink" Target="https://www.vsnu.nl/files/documenten/Domeinen/Onderzoek/Position%20paper%20Room%20for%20everyone%E2%80%99s%20talent.pdf" TargetMode="External"/><Relationship Id="rId81" Type="http://schemas.openxmlformats.org/officeDocument/2006/relationships/hyperlink" Target="https://www.vsnu.nl/files/documenten/Domeinen/Onderzoek/Position%20paper%20Room%20for%20everyone%E2%80%99s%20talent.pdf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uu.nl/sites/default/files/utrecht-university-open-science-programme.pdf" TargetMode="External"/><Relationship Id="rId149" Type="http://schemas.openxmlformats.org/officeDocument/2006/relationships/hyperlink" Target="https://www.uu.nl/sites/default/files/utrecht-university-open-science-programme.pdf" TargetMode="External"/><Relationship Id="rId4" Type="http://schemas.openxmlformats.org/officeDocument/2006/relationships/hyperlink" Target="https://www.uu.nl/sites/default/files/utrecht-university-open-science-programme.pdf" TargetMode="External"/><Relationship Id="rId148" Type="http://schemas.openxmlformats.org/officeDocument/2006/relationships/hyperlink" Target="https://www.uu.nl/sites/default/files/utrecht-university-open-science-programme.pdf" TargetMode="External"/><Relationship Id="rId9" Type="http://schemas.openxmlformats.org/officeDocument/2006/relationships/hyperlink" Target="https://www.nwo.nl/binaries/content/documents/nwo/algemeen/documentation/application/nwo/vernieuwingsimpuls-veni---formulier-uitgewerkte-aanvraag-sgw-ttw/Veni+2020+full+proposal+Form+-+AES+SSH.docx" TargetMode="External"/><Relationship Id="rId143" Type="http://schemas.openxmlformats.org/officeDocument/2006/relationships/hyperlink" Target="https://www.coalition-s.org/guidance-on-the-implementation-of-plan-s/" TargetMode="External"/><Relationship Id="rId142" Type="http://schemas.openxmlformats.org/officeDocument/2006/relationships/hyperlink" Target="https://www.nwo.nl/sites/nwo/files/media-files/20201218_Implementation%20of%20Plan%20S_JULY2020v2.pdf" TargetMode="External"/><Relationship Id="rId141" Type="http://schemas.openxmlformats.org/officeDocument/2006/relationships/hyperlink" Target="https://twitter.com/jeroenbosman/status/1331356778521620482/photo/1" TargetMode="External"/><Relationship Id="rId140" Type="http://schemas.openxmlformats.org/officeDocument/2006/relationships/hyperlink" Target="https://www.nwo.nl/sites/nwo/files/media-files/20201218_Implementation%20of%20Plan%20S_JULY2020v2.pdf" TargetMode="External"/><Relationship Id="rId5" Type="http://schemas.openxmlformats.org/officeDocument/2006/relationships/hyperlink" Target="https://www.uu.nl/sites/default/files/utrecht-university-open-science-programme.pdf" TargetMode="External"/><Relationship Id="rId147" Type="http://schemas.openxmlformats.org/officeDocument/2006/relationships/hyperlink" Target="https://www.uu.nl/sites/default/files/utrecht-university-open-science-programme.pdf" TargetMode="External"/><Relationship Id="rId6" Type="http://schemas.openxmlformats.org/officeDocument/2006/relationships/hyperlink" Target="https://www.vsnu.nl/files/documenten/Domeinen/Onderzoek/Position%20paper%20Room%20for%20everyone%E2%80%99s%20talent.pdf" TargetMode="External"/><Relationship Id="rId146" Type="http://schemas.openxmlformats.org/officeDocument/2006/relationships/hyperlink" Target="https://www.uu.nl/sites/default/files/utrecht-university-open-science-programme.pdf" TargetMode="External"/><Relationship Id="rId7" Type="http://schemas.openxmlformats.org/officeDocument/2006/relationships/hyperlink" Target="https://www.vsnu.nl/files/documenten/Domeinen/Onderzoek/Position%20paper%20Room%20for%20everyone%E2%80%99s%20talent.pdf" TargetMode="External"/><Relationship Id="rId145" Type="http://schemas.openxmlformats.org/officeDocument/2006/relationships/hyperlink" Target="https://www.uu.nl/en/opinion/more-appreciation-for-the-academic" TargetMode="External"/><Relationship Id="rId8" Type="http://schemas.openxmlformats.org/officeDocument/2006/relationships/hyperlink" Target="https://www.uu.nl/en/opinion/more-appreciation-for-the-academic" TargetMode="External"/><Relationship Id="rId144" Type="http://schemas.openxmlformats.org/officeDocument/2006/relationships/hyperlink" Target="https://www.vsnu.nl/files/documenten/Domeinen/Onderzoek/Position%20paper%20Room%20for%20everyone%E2%80%99s%20talent.pdf" TargetMode="External"/><Relationship Id="rId73" Type="http://schemas.openxmlformats.org/officeDocument/2006/relationships/hyperlink" Target="https://twitter.com/jeroenbosman/status/1331356778521620482/photo/1" TargetMode="External"/><Relationship Id="rId72" Type="http://schemas.openxmlformats.org/officeDocument/2006/relationships/hyperlink" Target="https://www.nwo.nl/sites/nwo/files/media-files/20201218_Implementation%20of%20Plan%20S_JULY2020v2.pdf" TargetMode="External"/><Relationship Id="rId75" Type="http://schemas.openxmlformats.org/officeDocument/2006/relationships/hyperlink" Target="https://twitter.com/jeroenbosman/status/1331356778521620482/photo/1" TargetMode="External"/><Relationship Id="rId74" Type="http://schemas.openxmlformats.org/officeDocument/2006/relationships/hyperlink" Target="https://www.nwo.nl/sites/nwo/files/media-files/20201218_Implementation%20of%20Plan%20S_JULY2020v2.pdf" TargetMode="External"/><Relationship Id="rId77" Type="http://schemas.openxmlformats.org/officeDocument/2006/relationships/hyperlink" Target="https://www.openaccess.nl/en/in-the-netherlands/you-share-we-take-care" TargetMode="External"/><Relationship Id="rId76" Type="http://schemas.openxmlformats.org/officeDocument/2006/relationships/hyperlink" Target="https://wetten.overheid.nl/jci1.3:c:BWBR0001886&amp;hoofdstuk=Ia&amp;artikel=25fa&amp;z=2018-10-11&amp;g=2018-10-11" TargetMode="External"/><Relationship Id="rId79" Type="http://schemas.openxmlformats.org/officeDocument/2006/relationships/hyperlink" Target="https://www.nwo.nl/sites/nwo/files/media-files/20201218_Implementation%20of%20Plan%20S_JULY2020v2.pdf" TargetMode="External"/><Relationship Id="rId78" Type="http://schemas.openxmlformats.org/officeDocument/2006/relationships/hyperlink" Target="https://www.openaccess.nl/en/in-the-netherlands/you-share-we-take-care" TargetMode="External"/><Relationship Id="rId71" Type="http://schemas.openxmlformats.org/officeDocument/2006/relationships/hyperlink" Target="https://www.uu.nl/sites/default/files/utrecht-university-open-science-programme.pdf" TargetMode="External"/><Relationship Id="rId70" Type="http://schemas.openxmlformats.org/officeDocument/2006/relationships/hyperlink" Target="https://www.uu.nl/sites/default/files/utrecht-university-open-science-programme.pdf" TargetMode="External"/><Relationship Id="rId139" Type="http://schemas.openxmlformats.org/officeDocument/2006/relationships/hyperlink" Target="http://2ekmr.nl/MRf" TargetMode="External"/><Relationship Id="rId138" Type="http://schemas.openxmlformats.org/officeDocument/2006/relationships/hyperlink" Target="https://twitter.com/jeroenbosman/status/1331356778521620482/photo/1" TargetMode="External"/><Relationship Id="rId137" Type="http://schemas.openxmlformats.org/officeDocument/2006/relationships/hyperlink" Target="https://www.nwo.nl/sites/nwo/files/media-files/20201218_Implementation%20of%20Plan%20S_JULY2020v2.pdf" TargetMode="External"/><Relationship Id="rId132" Type="http://schemas.openxmlformats.org/officeDocument/2006/relationships/hyperlink" Target="https://www.narcis.nl/search/coll/publication/Language/EN/meta_repositorygroupid/uu" TargetMode="External"/><Relationship Id="rId131" Type="http://schemas.openxmlformats.org/officeDocument/2006/relationships/hyperlink" Target="https://v2.sherpa.ac.uk/view/repository_by_country/Netherlands.html" TargetMode="External"/><Relationship Id="rId130" Type="http://schemas.openxmlformats.org/officeDocument/2006/relationships/hyperlink" Target="https://www.openaccess.nl/en/in-the-netherlands/you-share-we-take-care" TargetMode="External"/><Relationship Id="rId136" Type="http://schemas.openxmlformats.org/officeDocument/2006/relationships/hyperlink" Target="https://www.uu.nl/sites/default/files/utrecht-university-open-science-programme.pdf" TargetMode="External"/><Relationship Id="rId135" Type="http://schemas.openxmlformats.org/officeDocument/2006/relationships/hyperlink" Target="https://www.uu.nl/sites/default/files/utrecht-university-open-science-programme.pdf" TargetMode="External"/><Relationship Id="rId134" Type="http://schemas.openxmlformats.org/officeDocument/2006/relationships/hyperlink" Target="https://www.uu.nl/sites/default/files/utrecht-university-open-science-programme.pdf" TargetMode="External"/><Relationship Id="rId133" Type="http://schemas.openxmlformats.org/officeDocument/2006/relationships/hyperlink" Target="https://www.openscience.nl/files/openscience/2019-02/nationalplanopenscience_en.pdf" TargetMode="External"/><Relationship Id="rId62" Type="http://schemas.openxmlformats.org/officeDocument/2006/relationships/hyperlink" Target="https://www.uu.nl/en/university-library/advice-support-to/researchers/publishing-support/open-access/are-there-any-costs/uu-journal-browser" TargetMode="External"/><Relationship Id="rId61" Type="http://schemas.openxmlformats.org/officeDocument/2006/relationships/hyperlink" Target="https://www.uu.nl/en/university-library/advice-support-to/researchers/publishing-support/open-access/are-there-any-costs/uu-journal-browser" TargetMode="External"/><Relationship Id="rId64" Type="http://schemas.openxmlformats.org/officeDocument/2006/relationships/hyperlink" Target="https://journalcheckertool.org/" TargetMode="External"/><Relationship Id="rId63" Type="http://schemas.openxmlformats.org/officeDocument/2006/relationships/hyperlink" Target="https://www.uu.nl/en/university-library/advice-support-to/researchers/publishing-support/open-access/are-there-any-costs/uu-journal-browser" TargetMode="External"/><Relationship Id="rId66" Type="http://schemas.openxmlformats.org/officeDocument/2006/relationships/hyperlink" Target="https://journalcheckertool.org/" TargetMode="External"/><Relationship Id="rId172" Type="http://schemas.openxmlformats.org/officeDocument/2006/relationships/hyperlink" Target="https://www.coalition-s.org/guidance-on-the-implementation-of-plan-s/" TargetMode="External"/><Relationship Id="rId65" Type="http://schemas.openxmlformats.org/officeDocument/2006/relationships/hyperlink" Target="https://open-research-europe.ec.europa.eu/" TargetMode="External"/><Relationship Id="rId171" Type="http://schemas.openxmlformats.org/officeDocument/2006/relationships/hyperlink" Target="https://www.nwo.nl/sites/nwo/files/media-files/20201218_Implementation%20of%20Plan%20S_JULY2020v2.pdf" TargetMode="External"/><Relationship Id="rId68" Type="http://schemas.openxmlformats.org/officeDocument/2006/relationships/hyperlink" Target="https://www.openscience.nl/files/openscience/2019-02/nationalplanopenscience_en.pdf" TargetMode="External"/><Relationship Id="rId170" Type="http://schemas.openxmlformats.org/officeDocument/2006/relationships/hyperlink" Target="https://twitter.com/jeroenbosman/status/1331356778521620482/photo/1" TargetMode="External"/><Relationship Id="rId67" Type="http://schemas.openxmlformats.org/officeDocument/2006/relationships/hyperlink" Target="https://journalcheckertool.org/" TargetMode="External"/><Relationship Id="rId60" Type="http://schemas.openxmlformats.org/officeDocument/2006/relationships/hyperlink" Target="https://library.wur.nl/WebQuery/jbrowser/find?q=*" TargetMode="External"/><Relationship Id="rId165" Type="http://schemas.openxmlformats.org/officeDocument/2006/relationships/hyperlink" Target="https://www.uu.nl/sites/default/files/utrecht-university-open-science-programme.pdf" TargetMode="External"/><Relationship Id="rId69" Type="http://schemas.openxmlformats.org/officeDocument/2006/relationships/hyperlink" Target="https://www.uu.nl/sites/default/files/utrecht-university-open-science-programme.pdf" TargetMode="External"/><Relationship Id="rId164" Type="http://schemas.openxmlformats.org/officeDocument/2006/relationships/hyperlink" Target="https://www.uu.nl/sites/default/files/utrecht-university-open-science-programme.pdf" TargetMode="External"/><Relationship Id="rId163" Type="http://schemas.openxmlformats.org/officeDocument/2006/relationships/hyperlink" Target="https://www.uu.nl/sites/default/files/utrecht-university-open-science-programme.pdf" TargetMode="External"/><Relationship Id="rId162" Type="http://schemas.openxmlformats.org/officeDocument/2006/relationships/hyperlink" Target="https://www.openscience.nl/files/openscience/2019-02/nationalplanopenscience_en.pdf" TargetMode="External"/><Relationship Id="rId169" Type="http://schemas.openxmlformats.org/officeDocument/2006/relationships/hyperlink" Target="https://www.nwo.nl/sites/nwo/files/media-files/20201218_Implementation%20of%20Plan%20S_JULY2020v2.pdf" TargetMode="External"/><Relationship Id="rId168" Type="http://schemas.openxmlformats.org/officeDocument/2006/relationships/hyperlink" Target="http://2ekmr.nl/MRf" TargetMode="External"/><Relationship Id="rId167" Type="http://schemas.openxmlformats.org/officeDocument/2006/relationships/hyperlink" Target="https://twitter.com/jeroenbosman/status/1331356778521620482/photo/1" TargetMode="External"/><Relationship Id="rId166" Type="http://schemas.openxmlformats.org/officeDocument/2006/relationships/hyperlink" Target="https://www.nwo.nl/sites/nwo/files/media-files/20201218_Implementation%20of%20Plan%20S_JULY2020v2.pdf" TargetMode="External"/><Relationship Id="rId51" Type="http://schemas.openxmlformats.org/officeDocument/2006/relationships/hyperlink" Target="https://ec.europa.eu/research/openscience/pdf/os_rewards_wgreport.pdf" TargetMode="External"/><Relationship Id="rId50" Type="http://schemas.openxmlformats.org/officeDocument/2006/relationships/hyperlink" Target="https://ec.europa.eu/research/openscience/pdf/os_rewards_wgreport.pdf" TargetMode="External"/><Relationship Id="rId53" Type="http://schemas.openxmlformats.org/officeDocument/2006/relationships/hyperlink" Target="https://www.openaccess.nl/en/in-the-netherlands/publisher-deals#row" TargetMode="External"/><Relationship Id="rId52" Type="http://schemas.openxmlformats.org/officeDocument/2006/relationships/hyperlink" Target="https://ec.europa.eu/research/openscience/pdf/os_rewards_wgreport.pdf" TargetMode="External"/><Relationship Id="rId55" Type="http://schemas.openxmlformats.org/officeDocument/2006/relationships/hyperlink" Target="https://www.uu.nl/en/university-library/advice-support-for/researchers/open-access/are-there-any-costs/open-access-fund" TargetMode="External"/><Relationship Id="rId161" Type="http://schemas.openxmlformats.org/officeDocument/2006/relationships/hyperlink" Target="https://ec.europa.eu/info/news/european-commission-awards-contract-setting-open-access-publishing-platform-2020-mar-20_en" TargetMode="External"/><Relationship Id="rId54" Type="http://schemas.openxmlformats.org/officeDocument/2006/relationships/hyperlink" Target="https://www.uu.nl/en/university-library/advice-support-for/researchers/open-access/are-there-any-costs/open-access-fund" TargetMode="External"/><Relationship Id="rId160" Type="http://schemas.openxmlformats.org/officeDocument/2006/relationships/hyperlink" Target="https://www.openjournals.nl/" TargetMode="External"/><Relationship Id="rId57" Type="http://schemas.openxmlformats.org/officeDocument/2006/relationships/hyperlink" Target="https://ec.europa.eu/research/participants/docs/h2020-funding-guide/cross-cutting-issues/open-access-data-management/open-access_en.htm" TargetMode="External"/><Relationship Id="rId56" Type="http://schemas.openxmlformats.org/officeDocument/2006/relationships/hyperlink" Target="https://www.nwo.nl/en/policies/open+science" TargetMode="External"/><Relationship Id="rId159" Type="http://schemas.openxmlformats.org/officeDocument/2006/relationships/hyperlink" Target="https://www.openjournals.nl/" TargetMode="External"/><Relationship Id="rId59" Type="http://schemas.openxmlformats.org/officeDocument/2006/relationships/hyperlink" Target="https://library.wur.nl/WebQuery/jbrowser/find?q=*" TargetMode="External"/><Relationship Id="rId154" Type="http://schemas.openxmlformats.org/officeDocument/2006/relationships/hyperlink" Target="https://www.uu.nl/en/university-library/advice-support-for/researchers/open-access/are-there-any-costs/open-access-fund" TargetMode="External"/><Relationship Id="rId58" Type="http://schemas.openxmlformats.org/officeDocument/2006/relationships/hyperlink" Target="https://universityjournals.eu/" TargetMode="External"/><Relationship Id="rId153" Type="http://schemas.openxmlformats.org/officeDocument/2006/relationships/hyperlink" Target="https://www.openaccess.nl/en/in-the-netherlands/publisher-deals#row" TargetMode="External"/><Relationship Id="rId152" Type="http://schemas.openxmlformats.org/officeDocument/2006/relationships/hyperlink" Target="https://www.vsnu.nl/files/documenten/Domeinen/Onderzoek/Position%20paper%20Room%20for%20everyone%E2%80%99s%20talent.pdf" TargetMode="External"/><Relationship Id="rId151" Type="http://schemas.openxmlformats.org/officeDocument/2006/relationships/hyperlink" Target="https://www.vsnu.nl/files/documenten/Domeinen/Onderzoek/Position%20paper%20Room%20for%20everyone%E2%80%99s%20talent.pdf" TargetMode="External"/><Relationship Id="rId158" Type="http://schemas.openxmlformats.org/officeDocument/2006/relationships/hyperlink" Target="https://www.openjournals.nl/" TargetMode="External"/><Relationship Id="rId157" Type="http://schemas.openxmlformats.org/officeDocument/2006/relationships/hyperlink" Target="https://universityjournals.eu/" TargetMode="External"/><Relationship Id="rId156" Type="http://schemas.openxmlformats.org/officeDocument/2006/relationships/hyperlink" Target="https://twitter.com/jeroenbosman/status/1331356778521620482/photo/1" TargetMode="External"/><Relationship Id="rId155" Type="http://schemas.openxmlformats.org/officeDocument/2006/relationships/hyperlink" Target="https://www.nwo.nl/en/policies/open+science" TargetMode="External"/><Relationship Id="rId107" Type="http://schemas.openxmlformats.org/officeDocument/2006/relationships/hyperlink" Target="https://www.uu.nl/en/opinion/more-appreciation-for-the-academic" TargetMode="External"/><Relationship Id="rId228" Type="http://schemas.openxmlformats.org/officeDocument/2006/relationships/hyperlink" Target="https://www.nwo.nl/sites/nwo/files/media-files/20201218_Implementation%20of%20Plan%20S_JULY2020v2.pdf" TargetMode="External"/><Relationship Id="rId106" Type="http://schemas.openxmlformats.org/officeDocument/2006/relationships/hyperlink" Target="https://www.vsnu.nl/files/documenten/Domeinen/Onderzoek/Position%20paper%20Room%20for%20everyone%E2%80%99s%20talent.pdf" TargetMode="External"/><Relationship Id="rId227" Type="http://schemas.openxmlformats.org/officeDocument/2006/relationships/hyperlink" Target="https://www.uu.nl/sites/default/files/utrecht-university-open-science-programme.pdf" TargetMode="External"/><Relationship Id="rId105" Type="http://schemas.openxmlformats.org/officeDocument/2006/relationships/hyperlink" Target="https://www.vsnu.nl/files/documenten/Domeinen/Onderzoek/Position%20paper%20Room%20for%20everyone%E2%80%99s%20talent.pdf" TargetMode="External"/><Relationship Id="rId226" Type="http://schemas.openxmlformats.org/officeDocument/2006/relationships/hyperlink" Target="https://www.uu.nl/sites/default/files/utrecht-university-open-science-programme.pdf" TargetMode="External"/><Relationship Id="rId104" Type="http://schemas.openxmlformats.org/officeDocument/2006/relationships/hyperlink" Target="https://www.vsnu.nl/files/documenten/Domeinen/Onderzoek/SEP_2021-2027.pdf" TargetMode="External"/><Relationship Id="rId225" Type="http://schemas.openxmlformats.org/officeDocument/2006/relationships/hyperlink" Target="https://www.uu.nl/sites/default/files/utrecht-university-open-science-programme.pdf" TargetMode="External"/><Relationship Id="rId109" Type="http://schemas.openxmlformats.org/officeDocument/2006/relationships/hyperlink" Target="https://www.uu.nl/sites/default/files/utrecht-university-open-science-programme.pdf" TargetMode="External"/><Relationship Id="rId108" Type="http://schemas.openxmlformats.org/officeDocument/2006/relationships/hyperlink" Target="https://www.uu.nl/sites/default/files/utrecht-university-open-science-programme.pdf" TargetMode="External"/><Relationship Id="rId229" Type="http://schemas.openxmlformats.org/officeDocument/2006/relationships/hyperlink" Target="https://www.coalition-s.org/guidance-on-the-implementation-of-plan-s/" TargetMode="External"/><Relationship Id="rId220" Type="http://schemas.openxmlformats.org/officeDocument/2006/relationships/hyperlink" Target="https://www.nwo.nl/sites/nwo/files/media-files/20201218_Implementation%20of%20Plan%20S_JULY2020v2.pdf" TargetMode="External"/><Relationship Id="rId103" Type="http://schemas.openxmlformats.org/officeDocument/2006/relationships/hyperlink" Target="https://www.nwo.nl/sites/nwo/files/media-files/20201218_Implementation%20of%20Plan%20S_JULY2020v2.pdf" TargetMode="External"/><Relationship Id="rId224" Type="http://schemas.openxmlformats.org/officeDocument/2006/relationships/hyperlink" Target="https://www.coalition-s.org/guidance-on-the-implementation-of-plan-s/" TargetMode="External"/><Relationship Id="rId102" Type="http://schemas.openxmlformats.org/officeDocument/2006/relationships/hyperlink" Target="https://www.openscience.nl/en/node/197" TargetMode="External"/><Relationship Id="rId223" Type="http://schemas.openxmlformats.org/officeDocument/2006/relationships/hyperlink" Target="https://www.nwo.nl/sites/nwo/files/media-files/20201218_Implementation%20of%20Plan%20S_JULY2020v2.pdf" TargetMode="External"/><Relationship Id="rId101" Type="http://schemas.openxmlformats.org/officeDocument/2006/relationships/hyperlink" Target="https://twitter.com/jeroenbosman/status/1331356778521620482/photo/1" TargetMode="External"/><Relationship Id="rId222" Type="http://schemas.openxmlformats.org/officeDocument/2006/relationships/hyperlink" Target="http://2ekmr.nl/MRf" TargetMode="External"/><Relationship Id="rId100" Type="http://schemas.openxmlformats.org/officeDocument/2006/relationships/hyperlink" Target="https://www.nwo.nl/sites/nwo/files/media-files/20201218_Implementation%20of%20Plan%20S_JULY2020v2.pdf" TargetMode="External"/><Relationship Id="rId221" Type="http://schemas.openxmlformats.org/officeDocument/2006/relationships/hyperlink" Target="https://www.coalition-s.org/guidance-on-the-implementation-of-plan-s/" TargetMode="External"/><Relationship Id="rId217" Type="http://schemas.openxmlformats.org/officeDocument/2006/relationships/hyperlink" Target="https://www.uu.nl/sites/default/files/utrecht-university-open-science-programme.pdf" TargetMode="External"/><Relationship Id="rId216" Type="http://schemas.openxmlformats.org/officeDocument/2006/relationships/hyperlink" Target="https://twitter.com/jeroenbosman/status/1331356778521620482/photo/1" TargetMode="External"/><Relationship Id="rId215" Type="http://schemas.openxmlformats.org/officeDocument/2006/relationships/hyperlink" Target="https://www.nwo.nl/sites/nwo/files/media-files/20201218_Implementation%20of%20Plan%20S_JULY2020v2.pdf" TargetMode="External"/><Relationship Id="rId214" Type="http://schemas.openxmlformats.org/officeDocument/2006/relationships/hyperlink" Target="https://twitter.com/jeroenbosman/status/1331356778521620482/photo/1" TargetMode="External"/><Relationship Id="rId219" Type="http://schemas.openxmlformats.org/officeDocument/2006/relationships/hyperlink" Target="https://www.uu.nl/sites/default/files/utrecht-university-open-science-programme.pdf" TargetMode="External"/><Relationship Id="rId218" Type="http://schemas.openxmlformats.org/officeDocument/2006/relationships/hyperlink" Target="https://www.uu.nl/sites/default/files/utrecht-university-open-science-programme.pdf" TargetMode="External"/><Relationship Id="rId213" Type="http://schemas.openxmlformats.org/officeDocument/2006/relationships/hyperlink" Target="https://www.nwo.nl/sites/nwo/files/media-files/20201218_Implementation%20of%20Plan%20S_JULY2020v2.pdf" TargetMode="External"/><Relationship Id="rId212" Type="http://schemas.openxmlformats.org/officeDocument/2006/relationships/hyperlink" Target="https://twitter.com/jeroenbosman/status/1331356778521620482/photo/1" TargetMode="External"/><Relationship Id="rId211" Type="http://schemas.openxmlformats.org/officeDocument/2006/relationships/hyperlink" Target="https://www.nwo.nl/sites/nwo/files/media-files/20201218_Implementation%20of%20Plan%20S_JULY2020v2.pdf" TargetMode="External"/><Relationship Id="rId210" Type="http://schemas.openxmlformats.org/officeDocument/2006/relationships/hyperlink" Target="https://zenodo.org/" TargetMode="External"/><Relationship Id="rId129" Type="http://schemas.openxmlformats.org/officeDocument/2006/relationships/hyperlink" Target="https://www.openaccess.nl/en/in-the-netherlands/you-share-we-take-care" TargetMode="External"/><Relationship Id="rId128" Type="http://schemas.openxmlformats.org/officeDocument/2006/relationships/hyperlink" Target="https://wetten.overheid.nl/jci1.3:c:BWBR0001886&amp;hoofdstuk=Ia&amp;artikel=25fa&amp;z=2018-10-11&amp;g=2018-10-11" TargetMode="External"/><Relationship Id="rId127" Type="http://schemas.openxmlformats.org/officeDocument/2006/relationships/hyperlink" Target="https://www.vsnu.nl/files/documenten/Domeinen/Onderzoek/Position%20paper%20Room%20for%20everyone%E2%80%99s%20talent.pdf" TargetMode="External"/><Relationship Id="rId126" Type="http://schemas.openxmlformats.org/officeDocument/2006/relationships/hyperlink" Target="https://www.uu.nl/en/opinion/more-appreciation-for-the-academic" TargetMode="External"/><Relationship Id="rId121" Type="http://schemas.openxmlformats.org/officeDocument/2006/relationships/hyperlink" Target="https://www.uu.nl/sites/default/files/utrecht-university-open-science-programme.pdf" TargetMode="External"/><Relationship Id="rId120" Type="http://schemas.openxmlformats.org/officeDocument/2006/relationships/hyperlink" Target="https://www.openscience.nl/files/openscience/2019-02/nationalplanopenscience_en.pdf" TargetMode="External"/><Relationship Id="rId125" Type="http://schemas.openxmlformats.org/officeDocument/2006/relationships/hyperlink" Target="https://www.vsnu.nl/files/documenten/Domeinen/Onderzoek/Position%20paper%20Room%20for%20everyone%E2%80%99s%20talent.pdf" TargetMode="External"/><Relationship Id="rId124" Type="http://schemas.openxmlformats.org/officeDocument/2006/relationships/hyperlink" Target="https://ec.europa.eu/research/participants/docs/h2020-funding-guide/cross-cutting-issues/open-access-data-management/open-access_en.htm" TargetMode="External"/><Relationship Id="rId123" Type="http://schemas.openxmlformats.org/officeDocument/2006/relationships/hyperlink" Target="https://www.uu.nl/sites/default/files/utrecht-university-open-science-programme.pdf" TargetMode="External"/><Relationship Id="rId122" Type="http://schemas.openxmlformats.org/officeDocument/2006/relationships/hyperlink" Target="https://www.uu.nl/sites/default/files/utrecht-university-open-science-programme.pdf" TargetMode="External"/><Relationship Id="rId95" Type="http://schemas.openxmlformats.org/officeDocument/2006/relationships/hyperlink" Target="https://www.uu.nl/sites/default/files/utrecht-university-open-science-programme.pdf" TargetMode="External"/><Relationship Id="rId94" Type="http://schemas.openxmlformats.org/officeDocument/2006/relationships/hyperlink" Target="https://www.openscience.nl/files/openscience/2019-02/nationalplanopenscience_en.pdf" TargetMode="External"/><Relationship Id="rId97" Type="http://schemas.openxmlformats.org/officeDocument/2006/relationships/hyperlink" Target="https://www.uu.nl/sites/default/files/utrecht-university-open-science-programme.pdf" TargetMode="External"/><Relationship Id="rId96" Type="http://schemas.openxmlformats.org/officeDocument/2006/relationships/hyperlink" Target="https://www.uu.nl/sites/default/files/utrecht-university-open-science-programme.pdf" TargetMode="External"/><Relationship Id="rId99" Type="http://schemas.openxmlformats.org/officeDocument/2006/relationships/hyperlink" Target="https://twitter.com/jeroenbosman/status/1331356778521620482/photo/1" TargetMode="External"/><Relationship Id="rId98" Type="http://schemas.openxmlformats.org/officeDocument/2006/relationships/hyperlink" Target="https://www.nwo.nl/sites/nwo/files/media-files/20201218_Implementation%20of%20Plan%20S_JULY2020v2.pdf" TargetMode="External"/><Relationship Id="rId91" Type="http://schemas.openxmlformats.org/officeDocument/2006/relationships/hyperlink" Target="https://www.uu.nl/en/university-library/advice-support-for/researchers/open-access/are-there-any-costs/open-access-fund" TargetMode="External"/><Relationship Id="rId90" Type="http://schemas.openxmlformats.org/officeDocument/2006/relationships/hyperlink" Target="https://www.vsnu.nl/files/documenten/Domeinen/Onderzoek/Position%20paper%20Room%20for%20everyone%E2%80%99s%20talent.pdf" TargetMode="External"/><Relationship Id="rId93" Type="http://schemas.openxmlformats.org/officeDocument/2006/relationships/hyperlink" Target="https://ec.europa.eu/research/participants/docs/h2020-funding-guide/cross-cutting-issues/open-access-data-management/open-access_en.htm" TargetMode="External"/><Relationship Id="rId92" Type="http://schemas.openxmlformats.org/officeDocument/2006/relationships/hyperlink" Target="https://www.nwo.nl/en/policies/open+science" TargetMode="External"/><Relationship Id="rId118" Type="http://schemas.openxmlformats.org/officeDocument/2006/relationships/hyperlink" Target="https://www.nwo.nl/en/news-and-events/news/2020/06/open-access-books-call-make-your-book-openly-accessible.html" TargetMode="External"/><Relationship Id="rId117" Type="http://schemas.openxmlformats.org/officeDocument/2006/relationships/hyperlink" Target="https://www.uu.nl/en/news/university-library-supports-open-access-infrastructure-via-scoss" TargetMode="External"/><Relationship Id="rId238" Type="http://schemas.openxmlformats.org/officeDocument/2006/relationships/image" Target="../media/image2.jpg"/><Relationship Id="rId116" Type="http://schemas.openxmlformats.org/officeDocument/2006/relationships/hyperlink" Target="https://www.uu.nl/en/news/university-library-supports-open-access-infrastructure-via-scoss" TargetMode="External"/><Relationship Id="rId237" Type="http://schemas.openxmlformats.org/officeDocument/2006/relationships/hyperlink" Target="https://creativecommons.org/licenses/by/4.0/" TargetMode="External"/><Relationship Id="rId115" Type="http://schemas.openxmlformats.org/officeDocument/2006/relationships/hyperlink" Target="https://www.uu.nl/en/university-library/advice-support-for/researchers/open-access/are-there-any-costs/open-access-fund" TargetMode="External"/><Relationship Id="rId236" Type="http://schemas.openxmlformats.org/officeDocument/2006/relationships/hyperlink" Target="https://wetten.overheid.nl/jci1.3:c:BWBR0001886&amp;hoofdstuk=Ia&amp;artikel=25fa&amp;z=2018-10-11&amp;g=2018-10-11" TargetMode="External"/><Relationship Id="rId119" Type="http://schemas.openxmlformats.org/officeDocument/2006/relationships/hyperlink" Target="https://ec.europa.eu/research/participants/docs/h2020-funding-guide/cross-cutting-issues/open-access-data-management/open-access_en.htm" TargetMode="External"/><Relationship Id="rId110" Type="http://schemas.openxmlformats.org/officeDocument/2006/relationships/hyperlink" Target="https://www.uu.nl/sites/default/files/utrecht-university-open-science-programme.pdf" TargetMode="External"/><Relationship Id="rId231" Type="http://schemas.openxmlformats.org/officeDocument/2006/relationships/hyperlink" Target="https://www.coalition-s.org/coalition-s-develops-rights-retention-strategy/" TargetMode="External"/><Relationship Id="rId230" Type="http://schemas.openxmlformats.org/officeDocument/2006/relationships/hyperlink" Target="https://www.coalition-s.org/coalition-s-develops-rights-retention-strategy/" TargetMode="External"/><Relationship Id="rId114" Type="http://schemas.openxmlformats.org/officeDocument/2006/relationships/hyperlink" Target="https://www.vsnu.nl/files/documenten/Domeinen/Onderzoek/Position%20paper%20Room%20for%20everyone%E2%80%99s%20talent.pdf" TargetMode="External"/><Relationship Id="rId235" Type="http://schemas.openxmlformats.org/officeDocument/2006/relationships/hyperlink" Target="https://www.coalition-s.org/coalition-s-develops-rights-retention-strategy/" TargetMode="External"/><Relationship Id="rId113" Type="http://schemas.openxmlformats.org/officeDocument/2006/relationships/hyperlink" Target="https://www.vsnu.nl/files/documenten/Domeinen/Onderzoek/Position%20paper%20Room%20for%20everyone%E2%80%99s%20talent.pdf" TargetMode="External"/><Relationship Id="rId234" Type="http://schemas.openxmlformats.org/officeDocument/2006/relationships/hyperlink" Target="https://www.coalition-s.org/coalition-s-develops-rights-retention-strategy/" TargetMode="External"/><Relationship Id="rId112" Type="http://schemas.openxmlformats.org/officeDocument/2006/relationships/hyperlink" Target="https://www.nwo.nl/en/open-access-publishing" TargetMode="External"/><Relationship Id="rId233" Type="http://schemas.openxmlformats.org/officeDocument/2006/relationships/hyperlink" Target="https://www.coalition-s.org/coalition-s-develops-rights-retention-strategy/" TargetMode="External"/><Relationship Id="rId111" Type="http://schemas.openxmlformats.org/officeDocument/2006/relationships/hyperlink" Target="https://www.uu.nl/sites/default/files/utrecht-university-open-science-programme.pdf" TargetMode="External"/><Relationship Id="rId232" Type="http://schemas.openxmlformats.org/officeDocument/2006/relationships/hyperlink" Target="https://www.coalition-s.org/coalition-s-develops-rights-retention-strategy/" TargetMode="External"/><Relationship Id="rId206" Type="http://schemas.openxmlformats.org/officeDocument/2006/relationships/hyperlink" Target="https://europepmc.org/Funders/" TargetMode="External"/><Relationship Id="rId205" Type="http://schemas.openxmlformats.org/officeDocument/2006/relationships/hyperlink" Target="https://ec.europa.eu/research/openscience/pdf/os_rewards_wgreport.pdf" TargetMode="External"/><Relationship Id="rId204" Type="http://schemas.openxmlformats.org/officeDocument/2006/relationships/hyperlink" Target="https://ec.europa.eu/research/openscience/pdf/os_rewards_wgreport.pdf" TargetMode="External"/><Relationship Id="rId203" Type="http://schemas.openxmlformats.org/officeDocument/2006/relationships/hyperlink" Target="https://ec.europa.eu/research/openscience/pdf/os_rewards_wgreport.pdf" TargetMode="External"/><Relationship Id="rId209" Type="http://schemas.openxmlformats.org/officeDocument/2006/relationships/hyperlink" Target="https://www.narcis.nl/search/coll/publication/Language/EN/meta_repositorygroupid/uu" TargetMode="External"/><Relationship Id="rId208" Type="http://schemas.openxmlformats.org/officeDocument/2006/relationships/hyperlink" Target="https://v2.sherpa.ac.uk/view/repository_by_country/Netherlands.html" TargetMode="External"/><Relationship Id="rId207" Type="http://schemas.openxmlformats.org/officeDocument/2006/relationships/hyperlink" Target="https://europepmc.org/Funders/" TargetMode="External"/><Relationship Id="rId202" Type="http://schemas.openxmlformats.org/officeDocument/2006/relationships/hyperlink" Target="https://twitter.com/jeroenbosman/status/1331356778521620482/photo/1" TargetMode="External"/><Relationship Id="rId201" Type="http://schemas.openxmlformats.org/officeDocument/2006/relationships/hyperlink" Target="http://roarmap.eprints.org/cgi/search/archive/advanced?screen=Search&amp;dataset=archive&amp;_action_search=Search&amp;country=528&amp;policymaker_name_merge=ALL&amp;policymaker_name=&amp;policy_adoption=&amp;policy_effecive=&amp;mandate_content_types_merge=ANY&amp;apc_fun_url_merge=ALL&amp;apc_fun_url=&amp;satisfyall=ALL&amp;order=policymaker_name" TargetMode="External"/><Relationship Id="rId200" Type="http://schemas.openxmlformats.org/officeDocument/2006/relationships/hyperlink" Target="http://roarmap.eprints.org/cgi/search/archive/advanced?screen=Search&amp;dataset=archive&amp;_action_search=Search&amp;country=528&amp;policymaker_name_merge=ALL&amp;policymaker_name=&amp;policy_adoption=&amp;policy_effecive=&amp;mandate_content_types_merge=ANY&amp;apc_fun_url_merge=ALL&amp;apc_fun_url=&amp;satisfyall=ALL&amp;order=policymaker_na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1180" y="19739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{EF55DFD5-D73D-4FE2-B0CF-8E466B8BF0CB}</a:tableStyleId>
              </a:tblPr>
              <a:tblGrid>
                <a:gridCol w="1065550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  <a:gridCol w="267675"/>
              </a:tblGrid>
              <a:tr h="193800">
                <a:tc rowSpan="3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600"/>
                        <a:t>Open Access policies &amp; support for Dutch university-affiliated researchers</a:t>
                      </a:r>
                      <a:endParaRPr b="1" sz="6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500"/>
                        <a:t>stated as goal</a:t>
                      </a:r>
                      <a:endParaRPr b="1" sz="5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500"/>
                        <a:t>set as policy</a:t>
                      </a:r>
                      <a:endParaRPr b="1"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500"/>
                        <a:t>legalized and/or promoted</a:t>
                      </a:r>
                      <a:endParaRPr b="1"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500"/>
                        <a:t>recognized and rewarded</a:t>
                      </a:r>
                      <a:endParaRPr b="1"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500"/>
                        <a:t>financed</a:t>
                      </a:r>
                      <a:endParaRPr b="1"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500"/>
                        <a:t>supported with own infrastructure</a:t>
                      </a:r>
                      <a:endParaRPr b="1"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</a:tr>
              <a:tr h="115550">
                <a:tc v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500"/>
                        <a:t>(make it preferred)</a:t>
                      </a:r>
                      <a:endParaRPr sz="5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500"/>
                        <a:t>(make it required)</a:t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500"/>
                        <a:t>(make it known and allowed)</a:t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500"/>
                        <a:t>(make it normative)</a:t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gridSpan="10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500"/>
                        <a:t>(make it possible (and easy))</a:t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41745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government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institutions /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VSNU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Utrecht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University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national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(NWO, ZonMW)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EU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(Horizon/ERC)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government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institutions /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VSNU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Utrecht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University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national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(NWO, ZonMW)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EU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(Horizon/ERC)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government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institutions /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VSNU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Utrecht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University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national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(NWO, ZonMW)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EU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(Horizon/ERC)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government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institutions /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VSNU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Utrecht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University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national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</a:t>
                      </a:r>
                      <a:r>
                        <a:rPr lang="en-GB" sz="400"/>
                        <a:t>NWO, ZonMW</a:t>
                      </a:r>
                      <a:r>
                        <a:rPr lang="en-GB" sz="400"/>
                        <a:t>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EU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(Horizon/ERC)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government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institutions /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VSNU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Utrecht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University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national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NWO, ZonMW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EU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(Horizon/ERC)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government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NL institutions /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VSNU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Utrecht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University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national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</a:t>
                      </a:r>
                      <a:r>
                        <a:rPr lang="en-GB" sz="400"/>
                        <a:t>NWO, ZonMW</a:t>
                      </a:r>
                      <a:r>
                        <a:rPr lang="en-GB" sz="400"/>
                        <a:t>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EU funders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(Horizon/ERC)</a:t>
                      </a:r>
                      <a:endParaRPr sz="400"/>
                    </a:p>
                  </a:txBody>
                  <a:tcPr marT="7350" marB="7350" marR="13200" marL="13200" anchor="b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984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500"/>
                        <a:t>A) what is made open access?</a:t>
                      </a:r>
                      <a:endParaRPr i="1" sz="6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</a:tr>
              <a:tr h="350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A1. share preprint/submitted version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3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4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5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yes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yes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fits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6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7"/>
                        </a:rPr>
                        <a:t>RFET</a:t>
                      </a:r>
                      <a:r>
                        <a:rPr lang="en-GB" sz="400"/>
                        <a:t>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fits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8"/>
                        </a:rPr>
                        <a:t> MERIT</a:t>
                      </a:r>
                      <a:r>
                        <a:rPr lang="en-GB" sz="400"/>
                        <a:t>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"/>
                        </a:rPr>
                        <a:t>Talent</a:t>
                      </a:r>
                      <a:r>
                        <a:rPr lang="en-GB" sz="400"/>
                        <a:t> /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"/>
                        </a:rPr>
                        <a:t>fits RFET</a:t>
                      </a:r>
                      <a:r>
                        <a:rPr lang="en-GB" sz="400"/>
                        <a:t>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"/>
                        </a:rPr>
                        <a:t>OS-</a:t>
                      </a:r>
                      <a:endParaRPr sz="400" u="sng">
                        <a:solidFill>
                          <a:schemeClr val="hlink"/>
                        </a:solidFill>
                        <a:hlinkClick r:id="rId12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"/>
                        </a:rPr>
                        <a:t>CAM</a:t>
                      </a:r>
                      <a:r>
                        <a:rPr lang="en-GB" sz="400"/>
                        <a:t> mention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&amp;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"/>
                        </a:rPr>
                        <a:t> ER</a:t>
                      </a:r>
                      <a:r>
                        <a:rPr lang="en-GB" sz="400" u="sng">
                          <a:solidFill>
                            <a:srgbClr val="1155CC"/>
                          </a:solidFill>
                        </a:rPr>
                        <a:t>C</a:t>
                      </a:r>
                      <a:endParaRPr sz="400" u="sng">
                        <a:solidFill>
                          <a:srgbClr val="1155CC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some (e.g. arXiv)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some (e.g. arXiv)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some (e.g. arXiv)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"/>
                        </a:rPr>
                        <a:t>ORE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83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A2. make articles open access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yes,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6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"/>
                        </a:rPr>
                        <a:t>kamer-</a:t>
                      </a:r>
                      <a:endParaRPr sz="400" u="sng">
                        <a:solidFill>
                          <a:schemeClr val="hlink"/>
                        </a:solidFill>
                        <a:hlinkClick r:id="rId18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"/>
                        </a:rPr>
                        <a:t>brief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"/>
                        </a:rPr>
                        <a:t>NPOS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22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4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5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yes,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26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27"/>
                        </a:rPr>
                        <a:t>kamer-</a:t>
                      </a:r>
                      <a:endParaRPr sz="400" u="sng">
                        <a:solidFill>
                          <a:schemeClr val="hlink"/>
                        </a:solidFill>
                        <a:hlinkClick r:id="rId28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9"/>
                        </a:rPr>
                        <a:t>brief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some man-</a:t>
                      </a:r>
                      <a:endParaRPr sz="4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dates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30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31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32"/>
                        </a:rPr>
                        <a:t>Aw 25fa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yes, also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33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34"/>
                        </a:rPr>
                        <a:t>YSWTC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yes, also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35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36"/>
                        </a:rPr>
                        <a:t>YSWTC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37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38"/>
                        </a:rPr>
                        <a:t>Plan 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39"/>
                        </a:rPr>
                        <a:t>SEP</a:t>
                      </a:r>
                      <a:r>
                        <a:rPr lang="en-GB" sz="400"/>
                        <a:t> / fits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40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41"/>
                        </a:rPr>
                        <a:t>RFET</a:t>
                      </a:r>
                      <a:r>
                        <a:rPr lang="en-GB" sz="400"/>
                        <a:t>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42"/>
                        </a:rPr>
                        <a:t>MERIT</a:t>
                      </a:r>
                      <a:r>
                        <a:rPr lang="en-GB" sz="400"/>
                        <a:t>?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43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44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45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46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47"/>
                        </a:rPr>
                        <a:t>nwoOA</a:t>
                      </a:r>
                      <a:r>
                        <a:rPr lang="en-GB" sz="400"/>
                        <a:t> /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48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49"/>
                        </a:rPr>
                        <a:t>RFET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50"/>
                        </a:rPr>
                        <a:t>OS-</a:t>
                      </a:r>
                      <a:endParaRPr sz="400" u="sng">
                        <a:solidFill>
                          <a:schemeClr val="hlink"/>
                        </a:solidFill>
                        <a:hlinkClick r:id="rId51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52"/>
                        </a:rPr>
                        <a:t>CAM</a:t>
                      </a:r>
                      <a:r>
                        <a:rPr lang="en-GB" sz="400"/>
                        <a:t> mention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53"/>
                        </a:rPr>
                        <a:t>national deals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UU deals,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54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55"/>
                        </a:rPr>
                        <a:t>OAfund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56"/>
                        </a:rPr>
                        <a:t>nwoOA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57"/>
                        </a:rPr>
                        <a:t>Horizon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58"/>
                        </a:rPr>
                        <a:t>uni-jrnls</a:t>
                      </a:r>
                      <a:r>
                        <a:rPr lang="en-GB" sz="400"/>
                        <a:t> /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59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60"/>
                        </a:rPr>
                        <a:t>jrnl browser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61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62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63"/>
                        </a:rPr>
                        <a:t>journal browser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64"/>
                        </a:rPr>
                        <a:t>JCT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65"/>
                        </a:rPr>
                        <a:t>ORE</a:t>
                      </a:r>
                      <a:r>
                        <a:rPr lang="en-GB" sz="400"/>
                        <a:t> /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66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67"/>
                        </a:rPr>
                        <a:t>JCT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A3. make chapters open access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68"/>
                        </a:rPr>
                        <a:t>NPOS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69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70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1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2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3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4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5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6"/>
                        </a:rPr>
                        <a:t>Aw 25fa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7"/>
                        </a:rPr>
                        <a:t>YSWTC</a:t>
                      </a:r>
                      <a:r>
                        <a:rPr lang="en-GB" sz="400"/>
                        <a:t> (some)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8"/>
                        </a:rPr>
                        <a:t>YSWTC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79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80"/>
                        </a:rPr>
                        <a:t>SEP</a:t>
                      </a:r>
                      <a:r>
                        <a:rPr lang="en-GB" sz="400"/>
                        <a:t> / fits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81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82"/>
                        </a:rPr>
                        <a:t>RFET</a:t>
                      </a:r>
                      <a:r>
                        <a:rPr lang="en-GB" sz="400"/>
                        <a:t>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83"/>
                        </a:rPr>
                        <a:t>MERIT</a:t>
                      </a:r>
                      <a:r>
                        <a:rPr lang="en-GB" sz="400"/>
                        <a:t>?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84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85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86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87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88"/>
                        </a:rPr>
                        <a:t>nwoOA</a:t>
                      </a:r>
                      <a:r>
                        <a:rPr lang="en-GB" sz="400"/>
                        <a:t> /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89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90"/>
                        </a:rPr>
                        <a:t>RFET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1"/>
                        </a:rPr>
                        <a:t>OAfund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2"/>
                        </a:rPr>
                        <a:t>nwoOA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3"/>
                        </a:rPr>
                        <a:t>Horizon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A4. make books open access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4"/>
                        </a:rPr>
                        <a:t>NPOS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5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96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7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8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99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0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1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2"/>
                        </a:rPr>
                        <a:t>NPOS study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3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4"/>
                        </a:rPr>
                        <a:t>SEP</a:t>
                      </a:r>
                      <a:r>
                        <a:rPr lang="en-GB" sz="400"/>
                        <a:t> / fits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05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6"/>
                        </a:rPr>
                        <a:t>RFET</a:t>
                      </a:r>
                      <a:r>
                        <a:rPr lang="en-GB" sz="400"/>
                        <a:t>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7"/>
                        </a:rPr>
                        <a:t>MERIT</a:t>
                      </a:r>
                      <a:r>
                        <a:rPr lang="en-GB" sz="400"/>
                        <a:t>?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08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09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110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1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2"/>
                        </a:rPr>
                        <a:t>nwoOA</a:t>
                      </a:r>
                      <a:r>
                        <a:rPr lang="en-GB" sz="400"/>
                        <a:t> /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13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4"/>
                        </a:rPr>
                        <a:t>RFET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5"/>
                        </a:rPr>
                        <a:t>OAfund</a:t>
                      </a:r>
                      <a:r>
                        <a:rPr lang="en-GB" sz="400"/>
                        <a:t> /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16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7"/>
                        </a:rPr>
                        <a:t>DOAB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8"/>
                        </a:rPr>
                        <a:t>OA books call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19"/>
                        </a:rPr>
                        <a:t>Horizon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A5. make reports open access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0"/>
                        </a:rPr>
                        <a:t>NPOS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1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122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3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4"/>
                        </a:rPr>
                        <a:t>Horizon 2020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5"/>
                        </a:rPr>
                        <a:t>fits RFET?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fits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6"/>
                        </a:rPr>
                        <a:t> MERIT</a:t>
                      </a:r>
                      <a:r>
                        <a:rPr lang="en-GB" sz="400"/>
                        <a:t>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7"/>
                        </a:rPr>
                        <a:t>fits RFET?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A6. make articles &amp; chapters open access retrospectively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8"/>
                        </a:rPr>
                        <a:t>Aw 25fa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29"/>
                        </a:rPr>
                        <a:t>YSWTC</a:t>
                      </a:r>
                      <a:r>
                        <a:rPr lang="en-GB" sz="400"/>
                        <a:t> (some)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0"/>
                        </a:rPr>
                        <a:t>YSWTC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1"/>
                        </a:rPr>
                        <a:t>repo's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2"/>
                        </a:rPr>
                        <a:t>repo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149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500"/>
                        <a:t>B) how/when/where is it made OA?</a:t>
                      </a:r>
                      <a:endParaRPr i="1" sz="5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B1. make articles open access upon publication (immediacy)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3"/>
                        </a:rPr>
                        <a:t>NPOS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4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135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6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7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8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39"/>
                        </a:rPr>
                        <a:t>joining coalitionS?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0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1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2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3"/>
                        </a:rPr>
                        <a:t>Plan 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4"/>
                        </a:rPr>
                        <a:t>fits RFET?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5"/>
                        </a:rPr>
                        <a:t>MERIT</a:t>
                      </a:r>
                      <a:r>
                        <a:rPr lang="en-GB" sz="400"/>
                        <a:t>?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46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7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148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49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0"/>
                        </a:rPr>
                        <a:t>nwoOA</a:t>
                      </a:r>
                      <a:r>
                        <a:rPr lang="en-GB" sz="400"/>
                        <a:t> /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51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2"/>
                        </a:rPr>
                        <a:t>RFET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3"/>
                        </a:rPr>
                        <a:t>national deals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4"/>
                        </a:rPr>
                        <a:t>OAfund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5"/>
                        </a:rPr>
                        <a:t>nwoOA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6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7"/>
                        </a:rPr>
                        <a:t>uni-jrnls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58"/>
                        </a:rPr>
                        <a:t>open</a:t>
                      </a:r>
                      <a:endParaRPr sz="400" u="sng">
                        <a:solidFill>
                          <a:schemeClr val="hlink"/>
                        </a:solidFill>
                        <a:hlinkClick r:id="rId159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0"/>
                        </a:rPr>
                        <a:t>-jrnls .nl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1"/>
                        </a:rPr>
                        <a:t>ORE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B2. make articles reusable and adaptable by anyone (CC-BY)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2"/>
                        </a:rPr>
                        <a:t>NPOS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3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164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5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6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7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8"/>
                        </a:rPr>
                        <a:t>joining coalitionS?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69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0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1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2"/>
                        </a:rPr>
                        <a:t>Plan 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3"/>
                        </a:rPr>
                        <a:t>fits RFET?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4"/>
                        </a:rPr>
                        <a:t>MERIT</a:t>
                      </a:r>
                      <a:r>
                        <a:rPr lang="en-GB" sz="400"/>
                        <a:t>?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75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6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177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8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79"/>
                        </a:rPr>
                        <a:t>fits RFET?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0"/>
                        </a:rPr>
                        <a:t>national deals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UU deals,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81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2"/>
                        </a:rPr>
                        <a:t>OAfund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3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4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283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B3. support diamond (= non-APC) journals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5"/>
                        </a:rPr>
                        <a:t>explore models promise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6"/>
                        </a:rPr>
                        <a:t>study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7"/>
                        </a:rPr>
                        <a:t>study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some, e.g.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88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89"/>
                        </a:rPr>
                        <a:t>SCOAP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0"/>
                        </a:rPr>
                        <a:t>yes, e.g. SciPost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1"/>
                        </a:rPr>
                        <a:t>uni-jrnls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2"/>
                        </a:rPr>
                        <a:t>open</a:t>
                      </a:r>
                      <a:endParaRPr sz="400" u="sng">
                        <a:solidFill>
                          <a:schemeClr val="hlink"/>
                        </a:solidFill>
                        <a:hlinkClick r:id="rId193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4"/>
                        </a:rPr>
                        <a:t>-jrnls .nl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283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B4. self archive published articles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some uni's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5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196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7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some</a:t>
                      </a:r>
                      <a:r>
                        <a:rPr lang="en-GB" sz="400">
                          <a:uFill>
                            <a:noFill/>
                          </a:uFill>
                          <a:hlinkClick r:id="rId198"/>
                        </a:rPr>
                        <a:t> </a:t>
                      </a:r>
                      <a:r>
                        <a:rPr lang="en-GB" sz="400" u="sng">
                          <a:solidFill>
                            <a:schemeClr val="hlink"/>
                          </a:solidFill>
                          <a:hlinkClick r:id="rId199"/>
                        </a:rPr>
                        <a:t>man-</a:t>
                      </a:r>
                      <a:endParaRPr sz="400" u="sng">
                        <a:solidFill>
                          <a:schemeClr val="hlink"/>
                        </a:solidFill>
                        <a:hlinkClick r:id="rId200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1"/>
                        </a:rPr>
                        <a:t>dates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2"/>
                        </a:rPr>
                        <a:t>Horizon Europe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3"/>
                        </a:rPr>
                        <a:t>OS-</a:t>
                      </a:r>
                      <a:endParaRPr sz="400" u="sng">
                        <a:solidFill>
                          <a:schemeClr val="hlink"/>
                        </a:solidFill>
                        <a:hlinkClick r:id="rId204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5"/>
                        </a:rPr>
                        <a:t>CAM</a:t>
                      </a:r>
                      <a:r>
                        <a:rPr lang="en-GB" sz="400"/>
                        <a:t> mention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6"/>
                        </a:rPr>
                        <a:t>NWO funds ePMC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7"/>
                        </a:rPr>
                        <a:t>ERC funds ePMC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8"/>
                        </a:rPr>
                        <a:t>repo's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09"/>
                        </a:rPr>
                        <a:t>repo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0"/>
                        </a:rPr>
                        <a:t>Zenodo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B5. share with open licensed metadata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OKB plan?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1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2"/>
                        </a:rPr>
                        <a:t>Hor-Eu. prelim.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3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4"/>
                        </a:rPr>
                        <a:t>Horizon Europe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5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6"/>
                        </a:rPr>
                        <a:t>Horizon Europe MGA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OKB plan?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984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500"/>
                        <a:t>C) copyright &amp; rights retention</a:t>
                      </a:r>
                      <a:endParaRPr i="1" sz="5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  <a:tc hMerge="1"/>
              </a:tr>
              <a:tr h="216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C1. formal copyright retention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7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218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19"/>
                        </a:rPr>
                        <a:t>OSP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0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1"/>
                        </a:rPr>
                        <a:t>Plan 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2"/>
                        </a:rPr>
                        <a:t>joining coalitionS?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3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4"/>
                        </a:rPr>
                        <a:t>Plan 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5"/>
                        </a:rPr>
                        <a:t>UU-</a:t>
                      </a:r>
                      <a:endParaRPr sz="400" u="sng">
                        <a:solidFill>
                          <a:schemeClr val="hlink"/>
                        </a:solidFill>
                        <a:hlinkClick r:id="rId226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7"/>
                        </a:rPr>
                        <a:t>OPS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8"/>
                        </a:rPr>
                        <a:t>Plan S impl.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29"/>
                        </a:rPr>
                        <a:t>Plan 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149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C2. retain right to share AAM immediately and CC-BY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0"/>
                        </a:rPr>
                        <a:t>Plan S RRS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1"/>
                        </a:rPr>
                        <a:t>Plan S RRS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2"/>
                        </a:rPr>
                        <a:t>Plan S RRS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3"/>
                        </a:rPr>
                        <a:t>Plan S RRS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4"/>
                        </a:rPr>
                        <a:t>Plan S RRS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5"/>
                        </a:rPr>
                        <a:t>Plan S RRS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149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C3. retain right to share AAM or VOR after a embargo period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 u="sng">
                          <a:solidFill>
                            <a:schemeClr val="hlink"/>
                          </a:solidFill>
                          <a:hlinkClick r:id="rId236"/>
                        </a:rPr>
                        <a:t>Aw 25fa</a:t>
                      </a:r>
                      <a:endParaRPr sz="400" u="sng">
                        <a:solidFill>
                          <a:schemeClr val="hlink"/>
                        </a:solidFill>
                      </a:endParaRPr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149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C4. give publisher only non-exclusive license to publish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149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C5. give funder/employer non-exclusive license to publish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no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00"/>
                        <a:t>na</a:t>
                      </a:r>
                      <a:endParaRPr sz="400"/>
                    </a:p>
                  </a:txBody>
                  <a:tcPr marT="7350" marB="7350" marR="13200" marL="13200" anchor="ctr">
                    <a:lnL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pic>
        <p:nvPicPr>
          <p:cNvPr id="55" name="Google Shape;55;p13">
            <a:hlinkClick r:id="rId237"/>
          </p:cNvPr>
          <p:cNvPicPr preferRelativeResize="0"/>
          <p:nvPr/>
        </p:nvPicPr>
        <p:blipFill>
          <a:blip r:embed="rId238">
            <a:alphaModFix/>
          </a:blip>
          <a:stretch>
            <a:fillRect/>
          </a:stretch>
        </p:blipFill>
        <p:spPr>
          <a:xfrm>
            <a:off x="41174" y="4868097"/>
            <a:ext cx="638800" cy="22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79975" y="4868100"/>
            <a:ext cx="204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DOI: 10.5281/zenodo.4455586</a:t>
            </a:r>
            <a:endParaRPr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693329" y="78004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{EF55DFD5-D73D-4FE2-B0CF-8E466B8BF0CB}</a:tableStyleId>
              </a:tblPr>
              <a:tblGrid>
                <a:gridCol w="1504650"/>
                <a:gridCol w="377900"/>
                <a:gridCol w="414100"/>
                <a:gridCol w="414100"/>
                <a:gridCol w="377900"/>
                <a:gridCol w="414100"/>
                <a:gridCol w="414100"/>
                <a:gridCol w="377900"/>
                <a:gridCol w="414100"/>
                <a:gridCol w="414100"/>
                <a:gridCol w="377900"/>
                <a:gridCol w="414100"/>
                <a:gridCol w="414100"/>
                <a:gridCol w="377900"/>
                <a:gridCol w="414100"/>
                <a:gridCol w="414100"/>
              </a:tblGrid>
              <a:tr h="560800">
                <a:tc rowSpan="3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900"/>
                        <a:t>template multidimensional framework for furthering open access</a:t>
                      </a:r>
                      <a:endParaRPr b="1" sz="9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700"/>
                        <a:t>state as goal</a:t>
                      </a:r>
                      <a:endParaRPr b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700"/>
                        <a:t>set as policy</a:t>
                      </a:r>
                      <a:endParaRPr b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700"/>
                        <a:t>legalize and/or promote</a:t>
                      </a:r>
                      <a:endParaRPr b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700"/>
                        <a:t>recognize and reward</a:t>
                      </a:r>
                      <a:endParaRPr b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700"/>
                        <a:t>finance and support</a:t>
                      </a:r>
                      <a:endParaRPr b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</a:tr>
              <a:tr h="385075">
                <a:tc v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(make it preferred)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(make it required)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(make it known and allowed)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(make it normative)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make it possible and easy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</a:tr>
              <a:tr h="1852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1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2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3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1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2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3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1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2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3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1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2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3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1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2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actor 3</a:t>
                      </a:r>
                      <a:endParaRPr sz="700"/>
                    </a:p>
                  </a:txBody>
                  <a:tcPr marT="7350" marB="7350" marR="13200" marL="132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700"/>
                        <a:t>A) what is made open access?</a:t>
                      </a:r>
                      <a:endParaRPr i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A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B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C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700"/>
                        <a:t>B) how/when/where is it made OA?</a:t>
                      </a:r>
                      <a:endParaRPr i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D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E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F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GB" sz="700"/>
                        <a:t>C) copyright &amp; rights retention</a:t>
                      </a:r>
                      <a:endParaRPr i="1"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G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H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206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/>
                        <a:t>goal I</a:t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7350" marB="7350" marR="13200" marL="1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pic>
        <p:nvPicPr>
          <p:cNvPr id="62" name="Google Shape;62;p1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174" y="4868097"/>
            <a:ext cx="638800" cy="22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679975" y="4868100"/>
            <a:ext cx="204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DOI: 10.5281/zenodo.4455586</a:t>
            </a:r>
            <a:endParaRPr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9650" y="1829125"/>
            <a:ext cx="1587775" cy="1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174" y="4868097"/>
            <a:ext cx="638800" cy="22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679975" y="4868100"/>
            <a:ext cx="204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DOI: 10.5281/zenodo.4455586</a:t>
            </a:r>
            <a:endParaRPr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