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9" r:id="rId5"/>
    <p:sldId id="259" r:id="rId6"/>
    <p:sldId id="261" r:id="rId7"/>
    <p:sldId id="273" r:id="rId8"/>
    <p:sldId id="262" r:id="rId9"/>
    <p:sldId id="263" r:id="rId10"/>
    <p:sldId id="265" r:id="rId11"/>
    <p:sldId id="268" r:id="rId12"/>
    <p:sldId id="264" r:id="rId13"/>
    <p:sldId id="270" r:id="rId14"/>
    <p:sldId id="271" r:id="rId15"/>
    <p:sldId id="274" r:id="rId16"/>
    <p:sldId id="275" r:id="rId1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A6795-F95F-4E86-A05E-D3D1090EB6AA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A3835-222B-4C88-8647-C69DF292B1B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A3835-222B-4C88-8647-C69DF292B1B2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A3835-222B-4C88-8647-C69DF292B1B2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12B29-58A4-48C1-9512-802DA7FF97E7}" type="datetimeFigureOut">
              <a:rPr lang="pt-PT" smtClean="0"/>
              <a:pPr/>
              <a:t>15-11-2013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34967-DE29-48B2-B25C-3AC27F5409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496944" cy="302433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PT" sz="3600" dirty="0" smtClean="0"/>
              <a:t>As pessoas sem-abrigo:</a:t>
            </a:r>
            <a:br>
              <a:rPr lang="pt-PT" sz="3600" dirty="0" smtClean="0"/>
            </a:br>
            <a:r>
              <a:rPr lang="pt-PT" sz="3600" dirty="0" smtClean="0"/>
              <a:t>contributos para uma intervenção transdisciplinar</a:t>
            </a:r>
            <a:br>
              <a:rPr lang="pt-PT" sz="3600" dirty="0" smtClean="0"/>
            </a:br>
            <a:r>
              <a:rPr lang="pt-PT" sz="3000" dirty="0" smtClean="0"/>
              <a:t/>
            </a:r>
            <a:br>
              <a:rPr lang="pt-PT" sz="3000" dirty="0" smtClean="0"/>
            </a:br>
            <a:r>
              <a:rPr lang="pt-PT" sz="2800" dirty="0" smtClean="0"/>
              <a:t>Paulo Vitorino Fontes</a:t>
            </a:r>
            <a:endParaRPr lang="pt-PT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5013176"/>
            <a:ext cx="6400800" cy="1104528"/>
          </a:xfrm>
        </p:spPr>
        <p:txBody>
          <a:bodyPr>
            <a:normAutofit fontScale="70000" lnSpcReduction="20000"/>
          </a:bodyPr>
          <a:lstStyle/>
          <a:p>
            <a:r>
              <a:rPr lang="pt-PT" dirty="0" smtClean="0">
                <a:solidFill>
                  <a:schemeClr val="tx1"/>
                </a:solidFill>
              </a:rPr>
              <a:t>IV Jornadas de Reabilitação Psicossocial</a:t>
            </a:r>
          </a:p>
          <a:p>
            <a:r>
              <a:rPr lang="pt-PT" dirty="0" smtClean="0">
                <a:solidFill>
                  <a:schemeClr val="tx1"/>
                </a:solidFill>
              </a:rPr>
              <a:t>14 e 15 de Novembro de 2013</a:t>
            </a:r>
          </a:p>
          <a:p>
            <a:r>
              <a:rPr lang="pt-PT" dirty="0" smtClean="0">
                <a:solidFill>
                  <a:schemeClr val="tx1"/>
                </a:solidFill>
              </a:rPr>
              <a:t>Ponta Delgada</a:t>
            </a:r>
            <a:endParaRPr lang="pt-P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3200" dirty="0" smtClean="0"/>
              <a:t>As pessoas sem-abrigo e a saúde mental</a:t>
            </a:r>
            <a:endParaRPr lang="pt-PT" sz="3200" dirty="0"/>
          </a:p>
        </p:txBody>
      </p:sp>
      <p:sp>
        <p:nvSpPr>
          <p:cNvPr id="22530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PT" sz="2400" dirty="0" smtClean="0"/>
              <a:t>	</a:t>
            </a:r>
            <a:r>
              <a:rPr lang="pt-PT" sz="2400" dirty="0" err="1" smtClean="0"/>
              <a:t>Craig</a:t>
            </a:r>
            <a:r>
              <a:rPr lang="pt-PT" sz="2400" dirty="0" smtClean="0"/>
              <a:t> </a:t>
            </a:r>
            <a:r>
              <a:rPr lang="pt-PT" sz="2400" dirty="0" err="1" smtClean="0"/>
              <a:t>and</a:t>
            </a:r>
            <a:r>
              <a:rPr lang="pt-PT" sz="2400" dirty="0" smtClean="0"/>
              <a:t> Hodson (1998), num estudo realizado com jovens adolescentes, identificam em relação à probabilidade de ficar em situação de sem abrigo, os seguintes </a:t>
            </a:r>
            <a:r>
              <a:rPr lang="pt-PT" sz="2400" dirty="0" err="1" smtClean="0"/>
              <a:t>factores</a:t>
            </a:r>
            <a:r>
              <a:rPr lang="pt-PT" sz="2400" dirty="0" smtClean="0"/>
              <a:t>: adversidades na infância, existência prévia de desordens psiquiátricas e dificuldades educacionais. </a:t>
            </a:r>
          </a:p>
          <a:p>
            <a:pPr algn="just">
              <a:buNone/>
            </a:pPr>
            <a:endParaRPr lang="pt-PT" sz="2400" dirty="0" smtClean="0"/>
          </a:p>
          <a:p>
            <a:pPr algn="just">
              <a:buNone/>
            </a:pPr>
            <a:r>
              <a:rPr lang="pt-PT" sz="2400" dirty="0" smtClean="0"/>
              <a:t>	Resultados semelhantes foram encontrados num estudo conduzido nos E.U.A. (</a:t>
            </a:r>
            <a:r>
              <a:rPr lang="pt-PT" sz="2400" dirty="0" err="1" smtClean="0"/>
              <a:t>North</a:t>
            </a:r>
            <a:r>
              <a:rPr lang="pt-PT" sz="2400" dirty="0" smtClean="0"/>
              <a:t> </a:t>
            </a:r>
            <a:r>
              <a:rPr lang="pt-PT" sz="2400" dirty="0" err="1" smtClean="0"/>
              <a:t>et</a:t>
            </a:r>
            <a:r>
              <a:rPr lang="pt-PT" sz="2400" dirty="0" smtClean="0"/>
              <a:t> al, 1998), em população sem abrigo adulta, verificando-se a existência de alta prevalência de desordens psiquiátricas nesta população, prévias à vivência de sem abrigo.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>
            <a:normAutofit/>
          </a:bodyPr>
          <a:lstStyle/>
          <a:p>
            <a:r>
              <a:rPr lang="pt-PT" sz="3200" dirty="0" smtClean="0"/>
              <a:t>As pessoas sem-abrigo e a saúde mental</a:t>
            </a:r>
          </a:p>
        </p:txBody>
      </p:sp>
      <p:sp>
        <p:nvSpPr>
          <p:cNvPr id="23554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PT" sz="2400" dirty="0" smtClean="0"/>
              <a:t>	</a:t>
            </a:r>
            <a:r>
              <a:rPr lang="pt-PT" sz="2400" dirty="0" err="1" smtClean="0"/>
              <a:t>Martijn</a:t>
            </a:r>
            <a:r>
              <a:rPr lang="pt-PT" sz="2400" dirty="0" smtClean="0"/>
              <a:t> &amp; </a:t>
            </a:r>
            <a:r>
              <a:rPr lang="pt-PT" sz="2400" dirty="0" err="1" smtClean="0"/>
              <a:t>Sharpe</a:t>
            </a:r>
            <a:r>
              <a:rPr lang="pt-PT" sz="2400" dirty="0" smtClean="0"/>
              <a:t> (2006) desenvolvem um estudo no qual pretendem identificar experiências de vida na população sem abrigo, que lhes permita criar um percurso anterior a esta condição. Identificam como </a:t>
            </a:r>
            <a:r>
              <a:rPr lang="pt-PT" sz="2400" dirty="0" err="1" smtClean="0"/>
              <a:t>factores</a:t>
            </a:r>
            <a:r>
              <a:rPr lang="pt-PT" sz="2400" dirty="0" smtClean="0"/>
              <a:t> habituais os seguintes:</a:t>
            </a:r>
          </a:p>
          <a:p>
            <a:pPr algn="just">
              <a:buNone/>
            </a:pPr>
            <a:endParaRPr lang="pt-PT" sz="800" dirty="0" smtClean="0"/>
          </a:p>
          <a:p>
            <a:pPr algn="just">
              <a:buNone/>
            </a:pPr>
            <a:r>
              <a:rPr lang="pt-PT" sz="2400" dirty="0" smtClean="0"/>
              <a:t> (1) o trauma é uma experiência comum entre os jovens antes do desalojamento em mais de metade da amostra; </a:t>
            </a:r>
          </a:p>
          <a:p>
            <a:pPr algn="just">
              <a:buNone/>
            </a:pPr>
            <a:endParaRPr lang="pt-PT" sz="800" dirty="0" smtClean="0"/>
          </a:p>
          <a:p>
            <a:pPr algn="just">
              <a:buNone/>
            </a:pPr>
            <a:r>
              <a:rPr lang="pt-PT" sz="2400" dirty="0" smtClean="0"/>
              <a:t>(2) depois da vivência de sem abrigo a maioria dos jovens aumenta as manifestações de doença mental, nomeadamente quadros de dependência de álcool ou drogas; </a:t>
            </a:r>
          </a:p>
          <a:p>
            <a:pPr algn="just">
              <a:buNone/>
            </a:pPr>
            <a:endParaRPr lang="pt-PT" sz="800" dirty="0" smtClean="0"/>
          </a:p>
          <a:p>
            <a:pPr algn="just">
              <a:buNone/>
            </a:pPr>
            <a:r>
              <a:rPr lang="pt-PT" sz="2400" dirty="0" smtClean="0"/>
              <a:t>(3) </a:t>
            </a:r>
            <a:r>
              <a:rPr lang="pt-PT" sz="2400" dirty="0" err="1" smtClean="0"/>
              <a:t>actividades</a:t>
            </a:r>
            <a:r>
              <a:rPr lang="pt-PT" sz="2400" dirty="0" smtClean="0"/>
              <a:t> criminosas não precedem a situação de sem abrigo, no entanto após esta vivência tornam-se comuns. </a:t>
            </a:r>
          </a:p>
          <a:p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Intervenção com as pessoas sem-abrigo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PT" dirty="0" smtClean="0"/>
              <a:t>	</a:t>
            </a:r>
            <a:r>
              <a:rPr lang="pt-PT" sz="2600" dirty="0" smtClean="0"/>
              <a:t>O agravamento das fragilidades antecedentes torna fundamental a existência de planos de intervenção especialmente dedicados à população sem abrigo com patologia psiquiátrica. </a:t>
            </a:r>
          </a:p>
          <a:p>
            <a:pPr algn="just">
              <a:buNone/>
            </a:pPr>
            <a:endParaRPr lang="pt-PT" sz="2600" dirty="0" smtClean="0"/>
          </a:p>
          <a:p>
            <a:pPr algn="just">
              <a:buNone/>
            </a:pPr>
            <a:r>
              <a:rPr lang="pt-PT" sz="2600" dirty="0" smtClean="0"/>
              <a:t>	Providenciar alojamento e estruturas de apoio para indivíduos com problemas psiquiátricos, especialmente sem abrigo, é um dos maiores desafios da legislação sobre a saúde mental comunitária. </a:t>
            </a:r>
          </a:p>
          <a:p>
            <a:pPr algn="just">
              <a:buNone/>
            </a:pPr>
            <a:r>
              <a:rPr lang="pt-PT" sz="26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Intervenção com as pessoas sem-abrigo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pt-PT" dirty="0" smtClean="0"/>
              <a:t>	</a:t>
            </a:r>
            <a:r>
              <a:rPr lang="pt-PT" sz="3100" dirty="0" smtClean="0"/>
              <a:t>Urgem sistemas de suporte abrangentes que possam oferecer alojamento, apoio no acesso a cuidados de saúde, manutenção de consultas de psiquiatria, bem como apoio na administração da medicação e valências de carácter social que permitam a inserção comunitária dos doentes e combatam os altos índices de isolamento que os caracterizam.</a:t>
            </a:r>
          </a:p>
          <a:p>
            <a:pPr algn="just">
              <a:buNone/>
            </a:pPr>
            <a:endParaRPr lang="pt-PT" sz="2400" dirty="0" smtClean="0"/>
          </a:p>
          <a:p>
            <a:pPr algn="just">
              <a:buNone/>
            </a:pPr>
            <a:r>
              <a:rPr lang="pt-PT" sz="2400" dirty="0" smtClean="0"/>
              <a:t>	</a:t>
            </a:r>
          </a:p>
          <a:p>
            <a:pPr algn="just">
              <a:buNone/>
            </a:pPr>
            <a:endParaRPr lang="pt-PT" sz="2400" dirty="0" smtClean="0"/>
          </a:p>
          <a:p>
            <a:pPr algn="just">
              <a:buNone/>
            </a:pPr>
            <a:r>
              <a:rPr lang="pt-PT" sz="2400" dirty="0" smtClean="0"/>
              <a:t>	</a:t>
            </a:r>
          </a:p>
          <a:p>
            <a:pPr algn="just">
              <a:buNone/>
            </a:pPr>
            <a:endParaRPr lang="pt-PT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Intervenção com as pessoas sem-abrigo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PT" dirty="0" smtClean="0"/>
              <a:t>	</a:t>
            </a:r>
            <a:r>
              <a:rPr lang="pt-PT" sz="2400" dirty="0" smtClean="0"/>
              <a:t>A nova filosofia de desinstitucionalização hospitalar só representará uma mais valia para doentes e famílias se as comunidades estiverem preparadas para a sua </a:t>
            </a:r>
            <a:r>
              <a:rPr lang="pt-PT" sz="2400" dirty="0" err="1" smtClean="0"/>
              <a:t>efectiva</a:t>
            </a:r>
            <a:r>
              <a:rPr lang="pt-PT" sz="2400" dirty="0" smtClean="0"/>
              <a:t> inclusão. </a:t>
            </a:r>
          </a:p>
          <a:p>
            <a:pPr algn="just">
              <a:buNone/>
            </a:pPr>
            <a:endParaRPr lang="pt-PT" sz="1000" dirty="0" smtClean="0"/>
          </a:p>
          <a:p>
            <a:pPr algn="just">
              <a:buNone/>
            </a:pPr>
            <a:r>
              <a:rPr lang="pt-PT" sz="2400" dirty="0" smtClean="0"/>
              <a:t>	Parece-nos que esta preparação poderá passar pela criação de estruturas comunitárias e, acima de tudo, pela informação/sensibilização da comunidade acerca da nova lei da saúde mental comunitária. </a:t>
            </a:r>
          </a:p>
          <a:p>
            <a:pPr algn="just">
              <a:buNone/>
            </a:pPr>
            <a:endParaRPr lang="pt-PT" sz="1000" dirty="0" smtClean="0"/>
          </a:p>
          <a:p>
            <a:pPr algn="just">
              <a:buNone/>
            </a:pPr>
            <a:r>
              <a:rPr lang="pt-PT" sz="2400" dirty="0" smtClean="0"/>
              <a:t>	O Hospital pode e deve estar inserido na comunidade, e a comunidade verdadeira deve ser hospitaleira, não inóspita.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PT" sz="2800" dirty="0" smtClean="0"/>
              <a:t>	</a:t>
            </a:r>
            <a:endParaRPr lang="pt-PT" sz="2400" dirty="0" smtClean="0"/>
          </a:p>
          <a:p>
            <a:pPr algn="just">
              <a:lnSpc>
                <a:spcPct val="150000"/>
              </a:lnSpc>
              <a:buNone/>
            </a:pPr>
            <a:r>
              <a:rPr lang="pt-PT" sz="2400" dirty="0" smtClean="0"/>
              <a:t>	Se, com os doentes com patologia aditiva, um dos grandes desafios é o de descobrirmos a pessoa que se esconde por detrás da substância, com os toxicodependentes/alcoólicos </a:t>
            </a:r>
            <a:r>
              <a:rPr lang="pt-PT" sz="2400" dirty="0" smtClean="0"/>
              <a:t>sem-abrigo </a:t>
            </a:r>
            <a:r>
              <a:rPr lang="pt-PT" sz="2400" dirty="0" smtClean="0"/>
              <a:t>o desafio é redobrado pois, para além disto, teremos de descobrir (em última análise em nós) a pessoa que se esconde por detrás do sem abrigo.</a:t>
            </a:r>
          </a:p>
          <a:p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06090"/>
          </a:xfrm>
        </p:spPr>
        <p:txBody>
          <a:bodyPr>
            <a:normAutofit/>
          </a:bodyPr>
          <a:lstStyle/>
          <a:p>
            <a:r>
              <a:rPr lang="pt-PT" sz="2400" dirty="0" smtClean="0"/>
              <a:t>Referências bibliográficas: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GB" sz="1200" dirty="0" smtClean="0"/>
          </a:p>
          <a:p>
            <a:r>
              <a:rPr lang="pt-PT" sz="1300" dirty="0" smtClean="0"/>
              <a:t>Bento, António &amp; Barreto, Elias. (2002). </a:t>
            </a:r>
            <a:r>
              <a:rPr lang="pt-PT" sz="1300" i="1" dirty="0" smtClean="0"/>
              <a:t>Sem-Amor Sem-Abrigo</a:t>
            </a:r>
            <a:r>
              <a:rPr lang="pt-PT" sz="1300" dirty="0" smtClean="0"/>
              <a:t>. Lisboa: CLIMEPSI.</a:t>
            </a:r>
          </a:p>
          <a:p>
            <a:r>
              <a:rPr lang="en-US" sz="1300" dirty="0" err="1" smtClean="0"/>
              <a:t>Buhrich</a:t>
            </a:r>
            <a:r>
              <a:rPr lang="en-US" sz="1300" dirty="0" smtClean="0"/>
              <a:t>, N. </a:t>
            </a:r>
            <a:r>
              <a:rPr lang="en-US" sz="1300" dirty="0" err="1" smtClean="0"/>
              <a:t>Hodder</a:t>
            </a:r>
            <a:r>
              <a:rPr lang="en-US" sz="1300" dirty="0" smtClean="0"/>
              <a:t>, R., &amp; </a:t>
            </a:r>
            <a:r>
              <a:rPr lang="en-US" sz="1300" dirty="0" err="1" smtClean="0"/>
              <a:t>Teesson</a:t>
            </a:r>
            <a:r>
              <a:rPr lang="en-US" sz="1300" dirty="0" smtClean="0"/>
              <a:t>, M. (2000) Lifetime prevalence of trauma among homeless people in Sidney. Australian and New Zealand Journal of Psychiatry, 34, 963-966. </a:t>
            </a:r>
            <a:endParaRPr lang="pt-PT" sz="1300" dirty="0" smtClean="0"/>
          </a:p>
          <a:p>
            <a:r>
              <a:rPr lang="en-US" sz="1300" dirty="0" err="1" smtClean="0"/>
              <a:t>Cauce</a:t>
            </a:r>
            <a:r>
              <a:rPr lang="en-US" sz="1300" dirty="0" smtClean="0"/>
              <a:t>, A. Paradise, M. </a:t>
            </a:r>
            <a:r>
              <a:rPr lang="en-US" sz="1300" dirty="0" err="1" smtClean="0"/>
              <a:t>Ginzler</a:t>
            </a:r>
            <a:r>
              <a:rPr lang="en-US" sz="1300" dirty="0" smtClean="0"/>
              <a:t>, J.A., &amp; Embry, L. (2000). The characteristics </a:t>
            </a:r>
            <a:r>
              <a:rPr lang="en-US" sz="1300" dirty="0" err="1" smtClean="0"/>
              <a:t>andmental</a:t>
            </a:r>
            <a:r>
              <a:rPr lang="en-US" sz="1300" dirty="0" smtClean="0"/>
              <a:t> health of homeless adolescents: age and gender differences. Journal of emotional and </a:t>
            </a:r>
            <a:r>
              <a:rPr lang="en-US" sz="1300" dirty="0" err="1" smtClean="0"/>
              <a:t>behavioural</a:t>
            </a:r>
            <a:r>
              <a:rPr lang="en-US" sz="1300" dirty="0" smtClean="0"/>
              <a:t> disorders, 8 (4), 230-239. </a:t>
            </a:r>
            <a:endParaRPr lang="pt-PT" sz="1300" dirty="0" smtClean="0"/>
          </a:p>
          <a:p>
            <a:r>
              <a:rPr lang="en-US" sz="1300" dirty="0" smtClean="0"/>
              <a:t>Goering, P., </a:t>
            </a:r>
            <a:r>
              <a:rPr lang="en-US" sz="1300" dirty="0" err="1" smtClean="0"/>
              <a:t>Tomiczenko</a:t>
            </a:r>
            <a:r>
              <a:rPr lang="en-US" sz="1300" dirty="0" smtClean="0"/>
              <a:t>, G., Sheldon, T., </a:t>
            </a:r>
            <a:r>
              <a:rPr lang="en-US" sz="1300" dirty="0" err="1" smtClean="0"/>
              <a:t>Boydell</a:t>
            </a:r>
            <a:r>
              <a:rPr lang="en-US" sz="1300" dirty="0" smtClean="0"/>
              <a:t>, K., &amp; </a:t>
            </a:r>
            <a:r>
              <a:rPr lang="en-US" sz="1300" dirty="0" err="1" smtClean="0"/>
              <a:t>Wasylenki</a:t>
            </a:r>
            <a:r>
              <a:rPr lang="en-US" sz="1300" dirty="0" smtClean="0"/>
              <a:t>, D. (2002) characteristics of persons who are homeless for the first time. Psychiatric Services, 53, 1472-1474. </a:t>
            </a:r>
            <a:endParaRPr lang="pt-PT" sz="1300" dirty="0" smtClean="0"/>
          </a:p>
          <a:p>
            <a:r>
              <a:rPr lang="en-US" sz="1300" dirty="0" smtClean="0"/>
              <a:t>Herman, D. B., </a:t>
            </a:r>
            <a:r>
              <a:rPr lang="en-US" sz="1300" dirty="0" err="1" smtClean="0"/>
              <a:t>Susser</a:t>
            </a:r>
            <a:r>
              <a:rPr lang="en-US" sz="1300" dirty="0" smtClean="0"/>
              <a:t>, E.S., </a:t>
            </a:r>
            <a:r>
              <a:rPr lang="en-US" sz="1300" dirty="0" err="1" smtClean="0"/>
              <a:t>Struening</a:t>
            </a:r>
            <a:r>
              <a:rPr lang="en-US" sz="1300" dirty="0" smtClean="0"/>
              <a:t>, E.L. &amp; Link, B. (1997) Adverse childhood experiences: Are they risk factors for adult homelessness? American Journal of Public Health, 87(2), 249- 255. </a:t>
            </a:r>
          </a:p>
          <a:p>
            <a:r>
              <a:rPr lang="pt-PT" sz="1300" dirty="0" err="1" smtClean="0"/>
              <a:t>Honneth</a:t>
            </a:r>
            <a:r>
              <a:rPr lang="pt-PT" sz="1300" dirty="0" smtClean="0"/>
              <a:t>, Axel. ([1992] 2011). </a:t>
            </a:r>
            <a:r>
              <a:rPr lang="pt-PT" sz="1300" i="1" dirty="0" smtClean="0"/>
              <a:t>Luta por reconhecimento: para uma gramática moral dos conflitos sociais. Lisboa: Edições 70. </a:t>
            </a:r>
            <a:endParaRPr lang="en-GB" sz="1300" dirty="0" smtClean="0"/>
          </a:p>
          <a:p>
            <a:r>
              <a:rPr lang="pt-PT" sz="1300" dirty="0" err="1" smtClean="0"/>
              <a:t>Kamieniecki</a:t>
            </a:r>
            <a:r>
              <a:rPr lang="pt-PT" sz="1300" dirty="0" smtClean="0"/>
              <a:t>, G.W. (2001) </a:t>
            </a:r>
            <a:r>
              <a:rPr lang="pt-PT" sz="1300" dirty="0" err="1" smtClean="0"/>
              <a:t>Prevalence</a:t>
            </a:r>
            <a:r>
              <a:rPr lang="pt-PT" sz="1300" dirty="0" smtClean="0"/>
              <a:t> </a:t>
            </a:r>
            <a:r>
              <a:rPr lang="pt-PT" sz="1300" dirty="0" err="1" smtClean="0"/>
              <a:t>of</a:t>
            </a:r>
            <a:r>
              <a:rPr lang="pt-PT" sz="1300" dirty="0" smtClean="0"/>
              <a:t> </a:t>
            </a:r>
            <a:r>
              <a:rPr lang="pt-PT" sz="1300" dirty="0" err="1" smtClean="0"/>
              <a:t>psychological</a:t>
            </a:r>
            <a:r>
              <a:rPr lang="pt-PT" sz="1300" dirty="0" smtClean="0"/>
              <a:t> </a:t>
            </a:r>
            <a:r>
              <a:rPr lang="pt-PT" sz="1300" dirty="0" err="1" smtClean="0"/>
              <a:t>distress</a:t>
            </a:r>
            <a:r>
              <a:rPr lang="pt-PT" sz="1300" dirty="0" smtClean="0"/>
              <a:t> </a:t>
            </a:r>
            <a:r>
              <a:rPr lang="pt-PT" sz="1300" dirty="0" err="1" smtClean="0"/>
              <a:t>and</a:t>
            </a:r>
            <a:r>
              <a:rPr lang="pt-PT" sz="1300" dirty="0" smtClean="0"/>
              <a:t> </a:t>
            </a:r>
            <a:r>
              <a:rPr lang="pt-PT" sz="1300" dirty="0" err="1" smtClean="0"/>
              <a:t>psychiatric</a:t>
            </a:r>
            <a:r>
              <a:rPr lang="pt-PT" sz="1300" dirty="0" smtClean="0"/>
              <a:t> </a:t>
            </a:r>
            <a:r>
              <a:rPr lang="pt-PT" sz="1300" dirty="0" err="1" smtClean="0"/>
              <a:t>disorders</a:t>
            </a:r>
            <a:r>
              <a:rPr lang="pt-PT" sz="1300" dirty="0" smtClean="0"/>
              <a:t> </a:t>
            </a:r>
            <a:r>
              <a:rPr lang="pt-PT" sz="1300" dirty="0" err="1" smtClean="0"/>
              <a:t>among</a:t>
            </a:r>
            <a:r>
              <a:rPr lang="pt-PT" sz="1300" dirty="0" smtClean="0"/>
              <a:t> </a:t>
            </a:r>
            <a:r>
              <a:rPr lang="pt-PT" sz="1300" dirty="0" err="1" smtClean="0"/>
              <a:t>homeless</a:t>
            </a:r>
            <a:r>
              <a:rPr lang="pt-PT" sz="1300" dirty="0" smtClean="0"/>
              <a:t> </a:t>
            </a:r>
            <a:r>
              <a:rPr lang="pt-PT" sz="1300" dirty="0" err="1" smtClean="0"/>
              <a:t>youth</a:t>
            </a:r>
            <a:r>
              <a:rPr lang="pt-PT" sz="1300" dirty="0" smtClean="0"/>
              <a:t> in </a:t>
            </a:r>
            <a:r>
              <a:rPr lang="pt-PT" sz="1300" dirty="0" err="1" smtClean="0"/>
              <a:t>Australia</a:t>
            </a:r>
            <a:r>
              <a:rPr lang="pt-PT" sz="1300" dirty="0" smtClean="0"/>
              <a:t>: A </a:t>
            </a:r>
            <a:r>
              <a:rPr lang="pt-PT" sz="1300" dirty="0" err="1" smtClean="0"/>
              <a:t>comparative</a:t>
            </a:r>
            <a:r>
              <a:rPr lang="pt-PT" sz="1300" dirty="0" smtClean="0"/>
              <a:t> </a:t>
            </a:r>
            <a:r>
              <a:rPr lang="pt-PT" sz="1300" dirty="0" err="1" smtClean="0"/>
              <a:t>review</a:t>
            </a:r>
            <a:r>
              <a:rPr lang="pt-PT" sz="1300" dirty="0" smtClean="0"/>
              <a:t>. </a:t>
            </a:r>
            <a:r>
              <a:rPr lang="pt-PT" sz="1300" dirty="0" err="1" smtClean="0"/>
              <a:t>Austrailian</a:t>
            </a:r>
            <a:r>
              <a:rPr lang="pt-PT" sz="1300" dirty="0" smtClean="0"/>
              <a:t> </a:t>
            </a:r>
            <a:r>
              <a:rPr lang="pt-PT" sz="1300" dirty="0" err="1" smtClean="0"/>
              <a:t>and</a:t>
            </a:r>
            <a:r>
              <a:rPr lang="pt-PT" sz="1300" dirty="0" smtClean="0"/>
              <a:t> New </a:t>
            </a:r>
            <a:r>
              <a:rPr lang="pt-PT" sz="1300" dirty="0" err="1" smtClean="0"/>
              <a:t>Zealand</a:t>
            </a:r>
            <a:r>
              <a:rPr lang="pt-PT" sz="1300" dirty="0" smtClean="0"/>
              <a:t> </a:t>
            </a:r>
            <a:r>
              <a:rPr lang="pt-PT" sz="1300" dirty="0" err="1" smtClean="0"/>
              <a:t>Journal</a:t>
            </a:r>
            <a:r>
              <a:rPr lang="pt-PT" sz="1300" dirty="0" smtClean="0"/>
              <a:t> </a:t>
            </a:r>
            <a:r>
              <a:rPr lang="pt-PT" sz="1300" dirty="0" err="1" smtClean="0"/>
              <a:t>of</a:t>
            </a:r>
            <a:r>
              <a:rPr lang="pt-PT" sz="1300" dirty="0" smtClean="0"/>
              <a:t> </a:t>
            </a:r>
            <a:r>
              <a:rPr lang="pt-PT" sz="1300" dirty="0" err="1" smtClean="0"/>
              <a:t>Psychiatry</a:t>
            </a:r>
            <a:r>
              <a:rPr lang="pt-PT" sz="1300" dirty="0" smtClean="0"/>
              <a:t>, 35, 352-358. </a:t>
            </a:r>
            <a:endParaRPr lang="en-GB" sz="1300" dirty="0" smtClean="0"/>
          </a:p>
          <a:p>
            <a:r>
              <a:rPr lang="en-GB" sz="1300" dirty="0" smtClean="0"/>
              <a:t>Main, Thomas. (1998). “How to think about the homeless: balancing structural and individual causes” in </a:t>
            </a:r>
            <a:r>
              <a:rPr lang="en-GB" sz="1300" i="1" dirty="0" smtClean="0"/>
              <a:t>Journal of Social Distress and the Homeless. </a:t>
            </a:r>
            <a:r>
              <a:rPr lang="pt-PT" sz="1300" dirty="0" smtClean="0"/>
              <a:t>Vol. 7. nº 1. </a:t>
            </a:r>
          </a:p>
          <a:p>
            <a:r>
              <a:rPr lang="en-US" sz="1300" dirty="0" err="1" smtClean="0"/>
              <a:t>Martijn</a:t>
            </a:r>
            <a:r>
              <a:rPr lang="en-US" sz="1300" dirty="0" smtClean="0"/>
              <a:t>, C., Sharpe, L. (2006) Pathways to youth homelessness, Social Science &amp; Medicine 62, 1-12. </a:t>
            </a:r>
            <a:endParaRPr lang="pt-PT" sz="1300" dirty="0" smtClean="0"/>
          </a:p>
          <a:p>
            <a:r>
              <a:rPr lang="en-US" sz="1300" dirty="0" smtClean="0"/>
              <a:t>Mc Carty, D., </a:t>
            </a:r>
            <a:r>
              <a:rPr lang="en-US" sz="1300" dirty="0" err="1" smtClean="0"/>
              <a:t>Argeriou</a:t>
            </a:r>
            <a:r>
              <a:rPr lang="en-US" sz="1300" dirty="0" smtClean="0"/>
              <a:t>, M., Huebner, R. B., &amp; </a:t>
            </a:r>
            <a:r>
              <a:rPr lang="en-US" sz="1300" dirty="0" err="1" smtClean="0"/>
              <a:t>Lubran</a:t>
            </a:r>
            <a:r>
              <a:rPr lang="en-US" sz="1300" dirty="0" smtClean="0"/>
              <a:t>, B. (1991). Alcoholism, drug abuse, and the homeless. American Psychologist, 46, 1139-1148. </a:t>
            </a:r>
          </a:p>
          <a:p>
            <a:r>
              <a:rPr lang="pt-PT" sz="1300" dirty="0" err="1" smtClean="0"/>
              <a:t>Noell</a:t>
            </a:r>
            <a:r>
              <a:rPr lang="pt-PT" sz="1300" dirty="0" smtClean="0"/>
              <a:t>, J., </a:t>
            </a:r>
            <a:r>
              <a:rPr lang="pt-PT" sz="1300" dirty="0" err="1" smtClean="0"/>
              <a:t>Rodhe,P</a:t>
            </a:r>
            <a:r>
              <a:rPr lang="pt-PT" sz="1300" dirty="0" smtClean="0"/>
              <a:t>., </a:t>
            </a:r>
            <a:r>
              <a:rPr lang="pt-PT" sz="1300" dirty="0" err="1" smtClean="0"/>
              <a:t>Seeley</a:t>
            </a:r>
            <a:r>
              <a:rPr lang="pt-PT" sz="1300" dirty="0" smtClean="0"/>
              <a:t>, J, &amp; </a:t>
            </a:r>
            <a:r>
              <a:rPr lang="pt-PT" sz="1300" dirty="0" err="1" smtClean="0"/>
              <a:t>Ochs</a:t>
            </a:r>
            <a:r>
              <a:rPr lang="pt-PT" sz="1300" dirty="0" smtClean="0"/>
              <a:t>, L. (2001) </a:t>
            </a:r>
            <a:r>
              <a:rPr lang="pt-PT" sz="1300" dirty="0" err="1" smtClean="0"/>
              <a:t>childhood</a:t>
            </a:r>
            <a:r>
              <a:rPr lang="pt-PT" sz="1300" dirty="0" smtClean="0"/>
              <a:t> sexual </a:t>
            </a:r>
            <a:r>
              <a:rPr lang="pt-PT" sz="1300" dirty="0" err="1" smtClean="0"/>
              <a:t>abuse,adolescent</a:t>
            </a:r>
            <a:r>
              <a:rPr lang="pt-PT" sz="1300" dirty="0" smtClean="0"/>
              <a:t> sexual </a:t>
            </a:r>
            <a:r>
              <a:rPr lang="pt-PT" sz="1300" dirty="0" err="1" smtClean="0"/>
              <a:t>coercion</a:t>
            </a:r>
            <a:r>
              <a:rPr lang="pt-PT" sz="1300" dirty="0" smtClean="0"/>
              <a:t> </a:t>
            </a:r>
            <a:r>
              <a:rPr lang="pt-PT" sz="1300" dirty="0" err="1" smtClean="0"/>
              <a:t>and</a:t>
            </a:r>
            <a:r>
              <a:rPr lang="pt-PT" sz="1300" dirty="0" smtClean="0"/>
              <a:t> </a:t>
            </a:r>
            <a:r>
              <a:rPr lang="pt-PT" sz="1300" dirty="0" err="1" smtClean="0"/>
              <a:t>sexually</a:t>
            </a:r>
            <a:r>
              <a:rPr lang="pt-PT" sz="1300" dirty="0" smtClean="0"/>
              <a:t> </a:t>
            </a:r>
            <a:r>
              <a:rPr lang="pt-PT" sz="1300" dirty="0" err="1" smtClean="0"/>
              <a:t>transmited</a:t>
            </a:r>
            <a:r>
              <a:rPr lang="pt-PT" sz="1300" dirty="0" smtClean="0"/>
              <a:t> </a:t>
            </a:r>
            <a:r>
              <a:rPr lang="pt-PT" sz="1300" dirty="0" err="1" smtClean="0"/>
              <a:t>infection</a:t>
            </a:r>
            <a:r>
              <a:rPr lang="pt-PT" sz="1300" dirty="0" smtClean="0"/>
              <a:t> </a:t>
            </a:r>
            <a:r>
              <a:rPr lang="pt-PT" sz="1300" dirty="0" err="1" smtClean="0"/>
              <a:t>acquisition</a:t>
            </a:r>
            <a:r>
              <a:rPr lang="pt-PT" sz="1300" dirty="0" smtClean="0"/>
              <a:t> </a:t>
            </a:r>
            <a:r>
              <a:rPr lang="pt-PT" sz="1300" dirty="0" err="1" smtClean="0"/>
              <a:t>among</a:t>
            </a:r>
            <a:r>
              <a:rPr lang="pt-PT" sz="1300" dirty="0" smtClean="0"/>
              <a:t> </a:t>
            </a:r>
            <a:r>
              <a:rPr lang="pt-PT" sz="1300" dirty="0" err="1" smtClean="0"/>
              <a:t>homeless</a:t>
            </a:r>
            <a:r>
              <a:rPr lang="pt-PT" sz="1300" dirty="0" smtClean="0"/>
              <a:t> </a:t>
            </a:r>
            <a:r>
              <a:rPr lang="pt-PT" sz="1300" dirty="0" err="1" smtClean="0"/>
              <a:t>female</a:t>
            </a:r>
            <a:r>
              <a:rPr lang="pt-PT" sz="1300" dirty="0" smtClean="0"/>
              <a:t> </a:t>
            </a:r>
            <a:r>
              <a:rPr lang="pt-PT" sz="1300" dirty="0" err="1" smtClean="0"/>
              <a:t>adolescent</a:t>
            </a:r>
            <a:r>
              <a:rPr lang="pt-PT" sz="1300" dirty="0" smtClean="0"/>
              <a:t>. </a:t>
            </a:r>
            <a:r>
              <a:rPr lang="pt-PT" sz="1300" dirty="0" err="1" smtClean="0"/>
              <a:t>Child</a:t>
            </a:r>
            <a:r>
              <a:rPr lang="pt-PT" sz="1300" dirty="0" smtClean="0"/>
              <a:t> abuse&amp; </a:t>
            </a:r>
            <a:r>
              <a:rPr lang="pt-PT" sz="1300" dirty="0" err="1" smtClean="0"/>
              <a:t>neglect</a:t>
            </a:r>
            <a:r>
              <a:rPr lang="pt-PT" sz="1300" dirty="0" smtClean="0"/>
              <a:t>, 25, p. 137 148. </a:t>
            </a:r>
          </a:p>
          <a:p>
            <a:r>
              <a:rPr lang="en-US" sz="1300" dirty="0" smtClean="0"/>
              <a:t>North, C.S., </a:t>
            </a:r>
            <a:r>
              <a:rPr lang="en-US" sz="1300" dirty="0" err="1" smtClean="0"/>
              <a:t>Pollio</a:t>
            </a:r>
            <a:r>
              <a:rPr lang="en-US" sz="1300" dirty="0" smtClean="0"/>
              <a:t>, D.E., Smith, E.M. &amp; </a:t>
            </a:r>
            <a:r>
              <a:rPr lang="en-US" sz="1300" dirty="0" err="1" smtClean="0"/>
              <a:t>Spitznagel</a:t>
            </a:r>
            <a:r>
              <a:rPr lang="en-US" sz="1300" dirty="0" smtClean="0"/>
              <a:t>, E.L. (1998) Correlates of early onset and </a:t>
            </a:r>
            <a:r>
              <a:rPr lang="en-US" sz="1300" dirty="0" err="1" smtClean="0"/>
              <a:t>cronicitivy</a:t>
            </a:r>
            <a:r>
              <a:rPr lang="en-US" sz="1300" dirty="0" smtClean="0"/>
              <a:t> of homelessness in a large urban homeless population. The Journal of Nervous and </a:t>
            </a:r>
            <a:r>
              <a:rPr lang="pt-PT" sz="1300" dirty="0" smtClean="0"/>
              <a:t>mental </a:t>
            </a:r>
            <a:r>
              <a:rPr lang="pt-PT" sz="1300" dirty="0" err="1" smtClean="0"/>
              <a:t>Diseases</a:t>
            </a:r>
            <a:r>
              <a:rPr lang="pt-PT" sz="1300" dirty="0" smtClean="0"/>
              <a:t>, 186(7), p. 393 400. </a:t>
            </a:r>
          </a:p>
          <a:p>
            <a:r>
              <a:rPr lang="en-US" sz="1300" dirty="0" err="1" smtClean="0"/>
              <a:t>Solarz</a:t>
            </a:r>
            <a:r>
              <a:rPr lang="en-US" sz="1300" dirty="0" smtClean="0"/>
              <a:t>, A., &amp; </a:t>
            </a:r>
            <a:r>
              <a:rPr lang="en-US" sz="1300" dirty="0" err="1" smtClean="0"/>
              <a:t>Bogat</a:t>
            </a:r>
            <a:r>
              <a:rPr lang="en-US" sz="1300" dirty="0" smtClean="0"/>
              <a:t>, G. A. (1990). When social support fails: The homeless. Journal of Community Psychology, 18, 79-95. </a:t>
            </a:r>
          </a:p>
          <a:p>
            <a:r>
              <a:rPr lang="pt-PT" sz="1300" dirty="0" err="1" smtClean="0"/>
              <a:t>Stewart</a:t>
            </a:r>
            <a:r>
              <a:rPr lang="pt-PT" sz="1300" dirty="0" smtClean="0"/>
              <a:t>, A.J., </a:t>
            </a:r>
            <a:r>
              <a:rPr lang="pt-PT" sz="1300" dirty="0" err="1" smtClean="0"/>
              <a:t>Steinman</a:t>
            </a:r>
            <a:r>
              <a:rPr lang="pt-PT" sz="1300" dirty="0" smtClean="0"/>
              <a:t>, M. </a:t>
            </a:r>
            <a:r>
              <a:rPr lang="pt-PT" sz="1300" dirty="0" err="1" smtClean="0"/>
              <a:t>Cauce</a:t>
            </a:r>
            <a:r>
              <a:rPr lang="pt-PT" sz="1300" dirty="0" smtClean="0"/>
              <a:t>, A.M., </a:t>
            </a:r>
            <a:r>
              <a:rPr lang="pt-PT" sz="1300" dirty="0" err="1" smtClean="0"/>
              <a:t>Watanabe</a:t>
            </a:r>
            <a:r>
              <a:rPr lang="pt-PT" sz="1300" dirty="0" smtClean="0"/>
              <a:t>, H. &amp; </a:t>
            </a:r>
            <a:r>
              <a:rPr lang="pt-PT" sz="1300" dirty="0" err="1" smtClean="0"/>
              <a:t>Hoyt</a:t>
            </a:r>
            <a:r>
              <a:rPr lang="pt-PT" sz="1300" dirty="0" smtClean="0"/>
              <a:t>, D.R. (2004) </a:t>
            </a:r>
            <a:r>
              <a:rPr lang="pt-PT" sz="1300" dirty="0" err="1" smtClean="0"/>
              <a:t>Vitimization</a:t>
            </a:r>
            <a:r>
              <a:rPr lang="pt-PT" sz="1300" dirty="0" smtClean="0"/>
              <a:t> </a:t>
            </a:r>
            <a:r>
              <a:rPr lang="pt-PT" sz="1300" dirty="0" err="1" smtClean="0"/>
              <a:t>and</a:t>
            </a:r>
            <a:r>
              <a:rPr lang="pt-PT" sz="1300" dirty="0" smtClean="0"/>
              <a:t> </a:t>
            </a:r>
            <a:r>
              <a:rPr lang="en-US" sz="1300" dirty="0" smtClean="0"/>
              <a:t>posttraumatic stress disorder among homeless adolescents, Journal of the American Academy of Child and Adolescent Psychiatry, 43, p. 325-331. </a:t>
            </a:r>
            <a:endParaRPr lang="pt-PT" sz="1300" dirty="0" smtClean="0"/>
          </a:p>
          <a:p>
            <a:r>
              <a:rPr lang="en-US" sz="1300" dirty="0" err="1" smtClean="0"/>
              <a:t>Winnicott</a:t>
            </a:r>
            <a:r>
              <a:rPr lang="en-US" sz="1300" dirty="0" smtClean="0"/>
              <a:t>, Donald. (1989). </a:t>
            </a:r>
            <a:r>
              <a:rPr lang="en-US" sz="1300" i="1" dirty="0" smtClean="0"/>
              <a:t>Psycho-Analytic Explorations. </a:t>
            </a:r>
            <a:r>
              <a:rPr lang="en-US" sz="1300" dirty="0" smtClean="0"/>
              <a:t>London, </a:t>
            </a:r>
            <a:r>
              <a:rPr lang="en-US" sz="1300" dirty="0" err="1" smtClean="0"/>
              <a:t>Karnac</a:t>
            </a:r>
            <a:r>
              <a:rPr lang="en-US" sz="1300" dirty="0" smtClean="0"/>
              <a:t> Books.</a:t>
            </a:r>
            <a:endParaRPr lang="pt-PT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200" dirty="0" smtClean="0"/>
              <a:t>As pessoas sem-abrigo:</a:t>
            </a:r>
            <a:br>
              <a:rPr lang="pt-PT" sz="3200" dirty="0" smtClean="0"/>
            </a:br>
            <a:r>
              <a:rPr lang="pt-PT" sz="3200" dirty="0" smtClean="0"/>
              <a:t>contributos para uma intervenção transdisciplinar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600" dirty="0" smtClean="0"/>
              <a:t>	</a:t>
            </a:r>
            <a:r>
              <a:rPr lang="pt-PT" sz="2600" dirty="0" err="1" smtClean="0"/>
              <a:t>Objectivos</a:t>
            </a:r>
            <a:r>
              <a:rPr lang="pt-PT" sz="2600" dirty="0" smtClean="0"/>
              <a:t>:</a:t>
            </a:r>
          </a:p>
          <a:p>
            <a:pPr>
              <a:buNone/>
            </a:pPr>
            <a:endParaRPr lang="pt-PT" sz="1200" dirty="0" smtClean="0"/>
          </a:p>
          <a:p>
            <a:r>
              <a:rPr lang="pt-PT" sz="2600" dirty="0" smtClean="0"/>
              <a:t>Breve caracterização psicossociológica</a:t>
            </a:r>
          </a:p>
          <a:p>
            <a:pPr>
              <a:buNone/>
            </a:pPr>
            <a:r>
              <a:rPr lang="pt-PT" sz="2600" dirty="0" smtClean="0"/>
              <a:t>	- </a:t>
            </a:r>
            <a:r>
              <a:rPr lang="pt-PT" sz="2600" dirty="0" err="1" smtClean="0"/>
              <a:t>Factores</a:t>
            </a:r>
            <a:r>
              <a:rPr lang="pt-PT" sz="2600" dirty="0" smtClean="0"/>
              <a:t> </a:t>
            </a:r>
            <a:r>
              <a:rPr lang="pt-PT" sz="2600" dirty="0" smtClean="0"/>
              <a:t>socioeconómicos</a:t>
            </a:r>
          </a:p>
          <a:p>
            <a:pPr>
              <a:buNone/>
            </a:pPr>
            <a:r>
              <a:rPr lang="pt-PT" sz="2600" dirty="0" smtClean="0"/>
              <a:t>	</a:t>
            </a:r>
            <a:r>
              <a:rPr lang="pt-PT" sz="2600" dirty="0" smtClean="0"/>
              <a:t>- Afiliação e reconhecimento</a:t>
            </a:r>
            <a:endParaRPr lang="pt-PT" sz="2600" dirty="0" smtClean="0"/>
          </a:p>
          <a:p>
            <a:pPr>
              <a:buNone/>
            </a:pPr>
            <a:r>
              <a:rPr lang="pt-PT" sz="2600" dirty="0" smtClean="0"/>
              <a:t>	- Saúde mental</a:t>
            </a:r>
          </a:p>
          <a:p>
            <a:pPr>
              <a:buNone/>
            </a:pPr>
            <a:endParaRPr lang="pt-PT" sz="1200" dirty="0" smtClean="0"/>
          </a:p>
          <a:p>
            <a:r>
              <a:rPr lang="pt-PT" sz="2600" dirty="0" smtClean="0"/>
              <a:t>Abordagem transdisciplinar</a:t>
            </a:r>
            <a:endParaRPr lang="pt-PT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/>
              <a:t>Situações</a:t>
            </a:r>
            <a:r>
              <a:rPr lang="en-GB" sz="3200" dirty="0" smtClean="0"/>
              <a:t> </a:t>
            </a:r>
            <a:r>
              <a:rPr lang="en-GB" sz="3200" dirty="0" err="1" smtClean="0"/>
              <a:t>reunidas</a:t>
            </a:r>
            <a:r>
              <a:rPr lang="en-GB" sz="3200" dirty="0" smtClean="0"/>
              <a:t> no </a:t>
            </a:r>
            <a:r>
              <a:rPr lang="en-GB" sz="3200" dirty="0" err="1" smtClean="0"/>
              <a:t>conceito</a:t>
            </a:r>
            <a:r>
              <a:rPr lang="en-GB" sz="3200" dirty="0" smtClean="0"/>
              <a:t> de </a:t>
            </a:r>
            <a:r>
              <a:rPr lang="en-GB" sz="3200" dirty="0" err="1" smtClean="0"/>
              <a:t>sem-abrigo</a:t>
            </a:r>
            <a:r>
              <a:rPr lang="en-GB" sz="3200" dirty="0" smtClean="0"/>
              <a:t>: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41379"/>
          </a:xfrm>
        </p:spPr>
        <p:txBody>
          <a:bodyPr>
            <a:noAutofit/>
          </a:bodyPr>
          <a:lstStyle/>
          <a:p>
            <a:pPr marL="341313" indent="-341313" algn="just" defTabSz="449263">
              <a:lnSpc>
                <a:spcPct val="120000"/>
              </a:lnSpc>
              <a:buClr>
                <a:srgbClr val="FF9900"/>
              </a:buClr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 smtClean="0">
                <a:latin typeface="+mj-lt"/>
              </a:rPr>
              <a:t>Aqueles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que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vivem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na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rua</a:t>
            </a:r>
            <a:r>
              <a:rPr lang="en-GB" sz="2400" dirty="0" smtClean="0">
                <a:latin typeface="+mj-lt"/>
              </a:rPr>
              <a:t>;</a:t>
            </a:r>
          </a:p>
          <a:p>
            <a:pPr marL="341313" indent="-341313" algn="just" defTabSz="449263">
              <a:lnSpc>
                <a:spcPct val="120000"/>
              </a:lnSpc>
              <a:buClr>
                <a:srgbClr val="FF9900"/>
              </a:buClr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+mj-lt"/>
              </a:rPr>
              <a:t>Os </a:t>
            </a:r>
            <a:r>
              <a:rPr lang="en-GB" sz="2400" dirty="0" err="1" smtClean="0">
                <a:latin typeface="+mj-lt"/>
              </a:rPr>
              <a:t>que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ocupam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casas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abandonadas</a:t>
            </a:r>
            <a:r>
              <a:rPr lang="en-GB" sz="2400" dirty="0" smtClean="0">
                <a:latin typeface="+mj-lt"/>
              </a:rPr>
              <a:t>, </a:t>
            </a:r>
            <a:r>
              <a:rPr lang="en-GB" sz="2400" dirty="0" err="1" smtClean="0">
                <a:latin typeface="+mj-lt"/>
              </a:rPr>
              <a:t>barracas</a:t>
            </a:r>
            <a:r>
              <a:rPr lang="en-GB" sz="2400" dirty="0" smtClean="0">
                <a:latin typeface="+mj-lt"/>
              </a:rPr>
              <a:t>, etc;</a:t>
            </a:r>
          </a:p>
          <a:p>
            <a:pPr marL="341313" indent="-341313" algn="just" defTabSz="449263">
              <a:lnSpc>
                <a:spcPct val="120000"/>
              </a:lnSpc>
              <a:buClr>
                <a:srgbClr val="FF9900"/>
              </a:buClr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 smtClean="0">
                <a:latin typeface="+mj-lt"/>
              </a:rPr>
              <a:t>Aqueles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que</a:t>
            </a:r>
            <a:r>
              <a:rPr lang="en-GB" sz="2400" dirty="0" smtClean="0">
                <a:latin typeface="+mj-lt"/>
              </a:rPr>
              <a:t> se </a:t>
            </a:r>
            <a:r>
              <a:rPr lang="en-GB" sz="2400" dirty="0" err="1" smtClean="0">
                <a:latin typeface="+mj-lt"/>
              </a:rPr>
              <a:t>encontram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alojados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em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albergues</a:t>
            </a:r>
            <a:r>
              <a:rPr lang="en-GB" sz="2400" dirty="0" smtClean="0">
                <a:latin typeface="+mj-lt"/>
              </a:rPr>
              <a:t> e </a:t>
            </a:r>
            <a:r>
              <a:rPr lang="en-GB" sz="2400" dirty="0" err="1" smtClean="0">
                <a:latin typeface="+mj-lt"/>
              </a:rPr>
              <a:t>centros</a:t>
            </a:r>
            <a:r>
              <a:rPr lang="en-GB" sz="2400" dirty="0" smtClean="0">
                <a:latin typeface="+mj-lt"/>
              </a:rPr>
              <a:t> de </a:t>
            </a:r>
            <a:r>
              <a:rPr lang="en-GB" sz="2400" dirty="0" err="1" smtClean="0">
                <a:latin typeface="+mj-lt"/>
              </a:rPr>
              <a:t>acolhimento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para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sem-abrigo</a:t>
            </a:r>
            <a:r>
              <a:rPr lang="en-GB" sz="2400" dirty="0" smtClean="0">
                <a:latin typeface="+mj-lt"/>
              </a:rPr>
              <a:t>;</a:t>
            </a:r>
          </a:p>
          <a:p>
            <a:pPr marL="341313" indent="-341313" algn="just" defTabSz="449263">
              <a:lnSpc>
                <a:spcPct val="120000"/>
              </a:lnSpc>
              <a:buClr>
                <a:srgbClr val="FF9900"/>
              </a:buClr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 smtClean="0">
                <a:latin typeface="+mj-lt"/>
              </a:rPr>
              <a:t>Aqueles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que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vivem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em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pensões</a:t>
            </a:r>
            <a:r>
              <a:rPr lang="en-GB" sz="2400" dirty="0" smtClean="0">
                <a:latin typeface="+mj-lt"/>
              </a:rPr>
              <a:t>, </a:t>
            </a:r>
            <a:r>
              <a:rPr lang="en-GB" sz="2400" dirty="0" err="1" smtClean="0">
                <a:latin typeface="+mj-lt"/>
              </a:rPr>
              <a:t>camaratas</a:t>
            </a:r>
            <a:r>
              <a:rPr lang="en-GB" sz="2400" dirty="0" smtClean="0">
                <a:latin typeface="+mj-lt"/>
              </a:rPr>
              <a:t> e </a:t>
            </a:r>
            <a:r>
              <a:rPr lang="en-GB" sz="2400" dirty="0" err="1" smtClean="0">
                <a:latin typeface="+mj-lt"/>
              </a:rPr>
              <a:t>outros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abrigos</a:t>
            </a:r>
            <a:r>
              <a:rPr lang="en-GB" sz="2400" dirty="0" smtClean="0">
                <a:latin typeface="+mj-lt"/>
              </a:rPr>
              <a:t>;</a:t>
            </a:r>
          </a:p>
          <a:p>
            <a:pPr marL="341313" indent="-341313" algn="just" defTabSz="449263">
              <a:lnSpc>
                <a:spcPct val="120000"/>
              </a:lnSpc>
              <a:buClr>
                <a:srgbClr val="FF9900"/>
              </a:buClr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+mj-lt"/>
              </a:rPr>
              <a:t>Os </a:t>
            </a:r>
            <a:r>
              <a:rPr lang="en-GB" sz="2400" dirty="0" err="1" smtClean="0">
                <a:latin typeface="+mj-lt"/>
              </a:rPr>
              <a:t>que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residem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em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instituições</a:t>
            </a:r>
            <a:r>
              <a:rPr lang="en-GB" sz="2400" dirty="0" smtClean="0">
                <a:latin typeface="+mj-lt"/>
              </a:rPr>
              <a:t>, </a:t>
            </a:r>
            <a:r>
              <a:rPr lang="en-GB" sz="2400" dirty="0" err="1" smtClean="0">
                <a:latin typeface="+mj-lt"/>
              </a:rPr>
              <a:t>desde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estabelecimentos</a:t>
            </a:r>
            <a:r>
              <a:rPr lang="en-GB" sz="2400" dirty="0" smtClean="0">
                <a:latin typeface="+mj-lt"/>
              </a:rPr>
              <a:t> de </a:t>
            </a:r>
            <a:r>
              <a:rPr lang="en-GB" sz="2400" dirty="0" err="1" smtClean="0">
                <a:latin typeface="+mj-lt"/>
              </a:rPr>
              <a:t>cuidados</a:t>
            </a:r>
            <a:r>
              <a:rPr lang="en-GB" sz="2400" dirty="0" smtClean="0">
                <a:latin typeface="+mj-lt"/>
              </a:rPr>
              <a:t> de </a:t>
            </a:r>
            <a:r>
              <a:rPr lang="en-GB" sz="2400" dirty="0" err="1" smtClean="0">
                <a:latin typeface="+mj-lt"/>
              </a:rPr>
              <a:t>saúde</a:t>
            </a:r>
            <a:r>
              <a:rPr lang="en-GB" sz="2400" dirty="0" smtClean="0">
                <a:latin typeface="+mj-lt"/>
              </a:rPr>
              <a:t>; </a:t>
            </a:r>
            <a:r>
              <a:rPr lang="en-GB" sz="2400" dirty="0" err="1" smtClean="0">
                <a:latin typeface="+mj-lt"/>
              </a:rPr>
              <a:t>prisões</a:t>
            </a:r>
            <a:r>
              <a:rPr lang="en-GB" sz="2400" dirty="0" smtClean="0">
                <a:latin typeface="+mj-lt"/>
              </a:rPr>
              <a:t> e </a:t>
            </a:r>
            <a:r>
              <a:rPr lang="en-GB" sz="2400" dirty="0" err="1" smtClean="0">
                <a:latin typeface="+mj-lt"/>
              </a:rPr>
              <a:t>hospitais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psiquiátricos</a:t>
            </a:r>
            <a:r>
              <a:rPr lang="en-GB" sz="2400" dirty="0" smtClean="0">
                <a:latin typeface="+mj-lt"/>
              </a:rPr>
              <a:t>, e </a:t>
            </a:r>
            <a:r>
              <a:rPr lang="en-GB" sz="2400" dirty="0" err="1" smtClean="0">
                <a:latin typeface="+mj-lt"/>
              </a:rPr>
              <a:t>que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não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têm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domicílio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ao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sair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destas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instituições</a:t>
            </a:r>
            <a:r>
              <a:rPr lang="en-GB" sz="2400" dirty="0" smtClean="0">
                <a:latin typeface="+mj-lt"/>
              </a:rPr>
              <a:t>;</a:t>
            </a:r>
          </a:p>
          <a:p>
            <a:pPr marL="341313" indent="-341313" algn="just" defTabSz="449263">
              <a:lnSpc>
                <a:spcPct val="120000"/>
              </a:lnSpc>
              <a:buClr>
                <a:srgbClr val="FF9900"/>
              </a:buClr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 smtClean="0">
                <a:latin typeface="+mj-lt"/>
              </a:rPr>
              <a:t>Aqueles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que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possuem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uma</a:t>
            </a:r>
            <a:r>
              <a:rPr lang="en-GB" sz="2400" dirty="0" smtClean="0">
                <a:latin typeface="+mj-lt"/>
              </a:rPr>
              <a:t> casa </a:t>
            </a:r>
            <a:r>
              <a:rPr lang="en-GB" sz="2400" dirty="0" err="1" smtClean="0">
                <a:latin typeface="+mj-lt"/>
              </a:rPr>
              <a:t>que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não</a:t>
            </a:r>
            <a:r>
              <a:rPr lang="en-GB" sz="2400" dirty="0" smtClean="0">
                <a:latin typeface="+mj-lt"/>
              </a:rPr>
              <a:t> é </a:t>
            </a:r>
            <a:r>
              <a:rPr lang="en-GB" sz="2400" dirty="0" err="1" smtClean="0">
                <a:latin typeface="+mj-lt"/>
              </a:rPr>
              <a:t>considerada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adequada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ou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socialmente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aceite</a:t>
            </a:r>
            <a:r>
              <a:rPr lang="en-GB" sz="2400" dirty="0" smtClean="0">
                <a:latin typeface="+mj-lt"/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endParaRPr lang="pt-PT" sz="2400" dirty="0" smtClean="0"/>
          </a:p>
          <a:p>
            <a:pPr algn="just">
              <a:lnSpc>
                <a:spcPct val="120000"/>
              </a:lnSpc>
              <a:buNone/>
            </a:pPr>
            <a:r>
              <a:rPr lang="pt-PT" sz="24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Caracterização das pessoas sem-abrigo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PT" sz="2400" dirty="0" smtClean="0"/>
              <a:t>	Reconhecendo a importância dos </a:t>
            </a:r>
            <a:r>
              <a:rPr lang="pt-PT" sz="2400" dirty="0" err="1" smtClean="0"/>
              <a:t>factores</a:t>
            </a:r>
            <a:r>
              <a:rPr lang="pt-PT" sz="2400" dirty="0" smtClean="0"/>
              <a:t> estruturais como as barreiras no acesso ao mercado de habitação e ao mercado de trabalho</a:t>
            </a:r>
            <a:r>
              <a:rPr lang="pt-PT" sz="2400" b="1" dirty="0" smtClean="0"/>
              <a:t>, </a:t>
            </a:r>
            <a:r>
              <a:rPr lang="pt-PT" sz="2400" dirty="0" smtClean="0"/>
              <a:t>os processos de estigmatização e de exclusão social, não devemos pensar os problemas individuais unicamente como reflexo das estruturas. </a:t>
            </a:r>
          </a:p>
          <a:p>
            <a:pPr algn="just">
              <a:buNone/>
            </a:pPr>
            <a:endParaRPr lang="pt-PT" sz="2400" dirty="0" smtClean="0"/>
          </a:p>
          <a:p>
            <a:pPr algn="just">
              <a:buNone/>
            </a:pPr>
            <a:r>
              <a:rPr lang="pt-PT" sz="2400" dirty="0" smtClean="0"/>
              <a:t>	Como Thomas </a:t>
            </a:r>
            <a:r>
              <a:rPr lang="pt-PT" sz="2400" dirty="0" err="1" smtClean="0"/>
              <a:t>Main</a:t>
            </a:r>
            <a:r>
              <a:rPr lang="pt-PT" sz="2400" dirty="0" smtClean="0"/>
              <a:t> (1998) fez notar, as pessoas sem-abrigo requerem ambas as </a:t>
            </a:r>
            <a:r>
              <a:rPr lang="pt-PT" sz="2400" dirty="0" err="1" smtClean="0"/>
              <a:t>perspectivas</a:t>
            </a:r>
            <a:r>
              <a:rPr lang="pt-PT" sz="2400" dirty="0" smtClean="0"/>
              <a:t>, pois não é um problema nem inteiramente estrutural nem inteiramente individual.</a:t>
            </a:r>
          </a:p>
          <a:p>
            <a:pPr algn="just">
              <a:buNone/>
            </a:pPr>
            <a:r>
              <a:rPr lang="pt-PT" sz="2400" dirty="0" smtClean="0"/>
              <a:t>	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Caracterização das pessoas sem-abrigo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PT" sz="2400" dirty="0" smtClean="0"/>
              <a:t>	São vários os </a:t>
            </a:r>
            <a:r>
              <a:rPr lang="pt-PT" sz="2400" dirty="0" err="1" smtClean="0"/>
              <a:t>factores</a:t>
            </a:r>
            <a:r>
              <a:rPr lang="pt-PT" sz="2400" dirty="0" smtClean="0"/>
              <a:t> apontados como conducentes a situações de sem abrigo, desde influências </a:t>
            </a:r>
            <a:r>
              <a:rPr lang="pt-PT" sz="2400" dirty="0" err="1" smtClean="0"/>
              <a:t>socio-económicas</a:t>
            </a:r>
            <a:r>
              <a:rPr lang="pt-PT" sz="2400" dirty="0" smtClean="0"/>
              <a:t>, desinstitucionalização, às problemáticas mentais ou ao papel desempenhado pelos serviços sociais </a:t>
            </a:r>
            <a:r>
              <a:rPr lang="pt-PT" sz="1600" dirty="0" smtClean="0"/>
              <a:t>(</a:t>
            </a:r>
            <a:r>
              <a:rPr lang="pt-PT" sz="1600" dirty="0" err="1" smtClean="0"/>
              <a:t>Mc</a:t>
            </a:r>
            <a:r>
              <a:rPr lang="pt-PT" sz="1600" dirty="0" smtClean="0"/>
              <a:t> </a:t>
            </a:r>
            <a:r>
              <a:rPr lang="pt-PT" sz="1600" dirty="0" err="1" smtClean="0"/>
              <a:t>Carty</a:t>
            </a:r>
            <a:r>
              <a:rPr lang="pt-PT" sz="1600" dirty="0" smtClean="0"/>
              <a:t>, </a:t>
            </a:r>
            <a:r>
              <a:rPr lang="pt-PT" sz="1600" dirty="0" err="1" smtClean="0"/>
              <a:t>Argeriou</a:t>
            </a:r>
            <a:r>
              <a:rPr lang="pt-PT" sz="1600" dirty="0" smtClean="0"/>
              <a:t>, </a:t>
            </a:r>
            <a:r>
              <a:rPr lang="pt-PT" sz="1600" dirty="0" err="1" smtClean="0"/>
              <a:t>Huebner</a:t>
            </a:r>
            <a:r>
              <a:rPr lang="pt-PT" sz="1600" dirty="0" smtClean="0"/>
              <a:t>, &amp; </a:t>
            </a:r>
            <a:r>
              <a:rPr lang="pt-PT" sz="1600" dirty="0" err="1" smtClean="0"/>
              <a:t>Lubran</a:t>
            </a:r>
            <a:r>
              <a:rPr lang="pt-PT" sz="1600" dirty="0" smtClean="0"/>
              <a:t>, 1991; </a:t>
            </a:r>
            <a:r>
              <a:rPr lang="pt-PT" sz="1600" dirty="0" err="1" smtClean="0"/>
              <a:t>Solarz</a:t>
            </a:r>
            <a:r>
              <a:rPr lang="pt-PT" sz="1600" dirty="0" smtClean="0"/>
              <a:t> &amp; </a:t>
            </a:r>
            <a:r>
              <a:rPr lang="pt-PT" sz="1600" dirty="0" err="1" smtClean="0"/>
              <a:t>Bogat</a:t>
            </a:r>
            <a:r>
              <a:rPr lang="pt-PT" sz="1600" dirty="0" smtClean="0"/>
              <a:t>, 1990; Toro, 1998).</a:t>
            </a:r>
          </a:p>
          <a:p>
            <a:pPr algn="just">
              <a:buNone/>
            </a:pPr>
            <a:endParaRPr lang="pt-PT" sz="2400" dirty="0" smtClean="0"/>
          </a:p>
          <a:p>
            <a:pPr algn="just">
              <a:buNone/>
            </a:pPr>
            <a:r>
              <a:rPr lang="pt-PT" sz="2400" dirty="0" smtClean="0"/>
              <a:t>	Das várias características que os sem-abrigo têm em comum salienta-se a quebra dos laços que ligam as pessoas estáveis a um conjunto de estruturas sociais inter-relacionadas </a:t>
            </a:r>
            <a:r>
              <a:rPr lang="pt-PT" sz="1600" dirty="0" smtClean="0"/>
              <a:t>(Bento &amp; Barreto, 2002).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Caracterização das pessoas sem-abrigo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PT" sz="2400" dirty="0" smtClean="0"/>
              <a:t>	As afiliações são fundamentais para a vida social porque </a:t>
            </a:r>
            <a:r>
              <a:rPr lang="pt-PT" sz="2400" dirty="0" smtClean="0"/>
              <a:t>transportam </a:t>
            </a:r>
            <a:r>
              <a:rPr lang="pt-PT" sz="2400" dirty="0" err="1" smtClean="0"/>
              <a:t>intersubjectivamente</a:t>
            </a:r>
            <a:r>
              <a:rPr lang="pt-PT" sz="2400" dirty="0" smtClean="0"/>
              <a:t> reconhecimento e poder. </a:t>
            </a:r>
          </a:p>
          <a:p>
            <a:pPr algn="just">
              <a:buNone/>
            </a:pPr>
            <a:r>
              <a:rPr lang="pt-PT" sz="2400" dirty="0" smtClean="0"/>
              <a:t>	</a:t>
            </a:r>
          </a:p>
          <a:p>
            <a:pPr algn="just">
              <a:buNone/>
            </a:pPr>
            <a:r>
              <a:rPr lang="pt-PT" sz="2400" dirty="0" smtClean="0"/>
              <a:t>	As pessoas sem-abrigo vivem numa condição de falta de reconhecimento e de poder para influenciar outras pessoas ou para moldar o seu futuro, porque lhes falta afiliações com várias esferas sociais: a família, o mercado de trabalho e outras.</a:t>
            </a:r>
          </a:p>
          <a:p>
            <a:pPr>
              <a:buNone/>
            </a:pPr>
            <a:endParaRPr lang="pt-PT" sz="1800" dirty="0" smtClean="0"/>
          </a:p>
          <a:p>
            <a:endParaRPr lang="pt-PT" sz="2400" dirty="0"/>
          </a:p>
          <a:p>
            <a:pPr>
              <a:buNone/>
            </a:pPr>
            <a:endParaRPr lang="pt-P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Afiliação e reconhecimento </a:t>
            </a:r>
            <a:r>
              <a:rPr lang="pt-PT" sz="3200" dirty="0" err="1" smtClean="0"/>
              <a:t>intersubjectivo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PT" sz="2400" dirty="0" smtClean="0"/>
              <a:t>	Segundo Axel </a:t>
            </a:r>
            <a:r>
              <a:rPr lang="pt-PT" sz="2400" dirty="0" err="1" smtClean="0"/>
              <a:t>Honneth</a:t>
            </a:r>
            <a:r>
              <a:rPr lang="pt-PT" sz="2400" dirty="0" smtClean="0"/>
              <a:t> ([1992] 2011), as relações de reconhecimento </a:t>
            </a:r>
            <a:r>
              <a:rPr lang="pt-PT" sz="2400" dirty="0" err="1" smtClean="0"/>
              <a:t>intersubjectivo</a:t>
            </a:r>
            <a:r>
              <a:rPr lang="pt-PT" sz="2400" dirty="0" smtClean="0"/>
              <a:t> estruturam o indivíduo desde o seu nascimento e encontram-se dependentes de um balanço frágil entre autonomia e vinculação.</a:t>
            </a:r>
          </a:p>
          <a:p>
            <a:pPr algn="just">
              <a:buNone/>
            </a:pPr>
            <a:endParaRPr lang="pt-PT" sz="2400" dirty="0" smtClean="0"/>
          </a:p>
          <a:p>
            <a:pPr algn="just">
              <a:buNone/>
            </a:pPr>
            <a:r>
              <a:rPr lang="pt-PT" sz="2400" dirty="0" smtClean="0"/>
              <a:t>	O vínculo alimentado simbioticamente, que se forma por uma delimitação reciprocamente desejada inicialmente entre a mãe e filho, cria a </a:t>
            </a:r>
            <a:r>
              <a:rPr lang="pt-PT" sz="2400" dirty="0" smtClean="0"/>
              <a:t>medida de </a:t>
            </a:r>
            <a:r>
              <a:rPr lang="pt-PT" sz="2400" dirty="0" smtClean="0"/>
              <a:t>autoconfiança individual, que será a base fundamental para a participação autónoma na vida pública (</a:t>
            </a:r>
            <a:r>
              <a:rPr lang="pt-PT" sz="2400" dirty="0" err="1" smtClean="0"/>
              <a:t>Winnicott</a:t>
            </a:r>
            <a:r>
              <a:rPr lang="pt-PT" sz="2400" dirty="0" smtClean="0"/>
              <a:t>, 1989 e </a:t>
            </a:r>
            <a:r>
              <a:rPr lang="pt-PT" sz="2400" dirty="0" err="1" smtClean="0"/>
              <a:t>Honneth</a:t>
            </a:r>
            <a:r>
              <a:rPr lang="pt-PT" sz="2400" dirty="0" smtClean="0"/>
              <a:t>, 1992).</a:t>
            </a:r>
            <a:endParaRPr lang="pt-P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As pessoas sem-abrigo e a saúde mental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413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400" dirty="0" smtClean="0"/>
              <a:t>	A prevalência de problemas de saúde mental na população sem abrigo é consistentemente verificada nos diversos estudos, existindo na maioria dos indivíduos, pelo menos uma patologia associada </a:t>
            </a:r>
            <a:r>
              <a:rPr lang="pt-PT" sz="1600" dirty="0" smtClean="0"/>
              <a:t>(</a:t>
            </a:r>
            <a:r>
              <a:rPr lang="pt-PT" sz="1600" dirty="0" err="1" smtClean="0"/>
              <a:t>Heman</a:t>
            </a:r>
            <a:r>
              <a:rPr lang="pt-PT" sz="1600" dirty="0" smtClean="0"/>
              <a:t>, </a:t>
            </a:r>
            <a:r>
              <a:rPr lang="pt-PT" sz="1600" dirty="0" err="1" smtClean="0"/>
              <a:t>Susser</a:t>
            </a:r>
            <a:r>
              <a:rPr lang="pt-PT" sz="1600" dirty="0" smtClean="0"/>
              <a:t>, </a:t>
            </a:r>
            <a:r>
              <a:rPr lang="pt-PT" sz="1600" dirty="0" err="1" smtClean="0"/>
              <a:t>Struening</a:t>
            </a:r>
            <a:r>
              <a:rPr lang="pt-PT" sz="1600" dirty="0" smtClean="0"/>
              <a:t> &amp; Link, 1997; </a:t>
            </a:r>
            <a:r>
              <a:rPr lang="pt-PT" sz="1600" dirty="0" err="1" smtClean="0"/>
              <a:t>Kamieniecki</a:t>
            </a:r>
            <a:r>
              <a:rPr lang="pt-PT" sz="1600" dirty="0" smtClean="0"/>
              <a:t>, 2001). </a:t>
            </a:r>
          </a:p>
          <a:p>
            <a:pPr>
              <a:buNone/>
            </a:pPr>
            <a:endParaRPr lang="pt-PT" sz="1800" dirty="0" smtClean="0"/>
          </a:p>
          <a:p>
            <a:pPr>
              <a:buNone/>
            </a:pPr>
            <a:r>
              <a:rPr lang="pt-PT" sz="2400" dirty="0" smtClean="0"/>
              <a:t>	As pesquisas identificam igualmente que cerca de 50% da população sem abrigo tem problemas de toxicodependência ou alcoolismo </a:t>
            </a:r>
            <a:r>
              <a:rPr lang="pt-PT" sz="1600" dirty="0" smtClean="0"/>
              <a:t>(</a:t>
            </a:r>
            <a:r>
              <a:rPr lang="pt-PT" sz="1600" dirty="0" err="1" smtClean="0"/>
              <a:t>Goering</a:t>
            </a:r>
            <a:r>
              <a:rPr lang="pt-PT" sz="1600" dirty="0" smtClean="0"/>
              <a:t>, </a:t>
            </a:r>
            <a:r>
              <a:rPr lang="pt-PT" sz="1600" dirty="0" err="1" smtClean="0"/>
              <a:t>Tomiczenko</a:t>
            </a:r>
            <a:r>
              <a:rPr lang="pt-PT" sz="1600" dirty="0" smtClean="0"/>
              <a:t>, </a:t>
            </a:r>
            <a:r>
              <a:rPr lang="pt-PT" sz="1600" dirty="0" err="1" smtClean="0"/>
              <a:t>Sheldon</a:t>
            </a:r>
            <a:r>
              <a:rPr lang="pt-PT" sz="1600" dirty="0" smtClean="0"/>
              <a:t>, </a:t>
            </a:r>
            <a:r>
              <a:rPr lang="pt-PT" sz="1600" dirty="0" err="1" smtClean="0"/>
              <a:t>Boydell</a:t>
            </a:r>
            <a:r>
              <a:rPr lang="pt-PT" sz="1600" dirty="0" smtClean="0"/>
              <a:t>, &amp; </a:t>
            </a:r>
            <a:r>
              <a:rPr lang="pt-PT" sz="1600" dirty="0" err="1" smtClean="0"/>
              <a:t>Wasylenki</a:t>
            </a:r>
            <a:r>
              <a:rPr lang="pt-PT" sz="1600" dirty="0" smtClean="0"/>
              <a:t>, 2002).</a:t>
            </a:r>
            <a:r>
              <a:rPr lang="pt-PT" sz="1800" dirty="0" smtClean="0"/>
              <a:t> </a:t>
            </a:r>
          </a:p>
          <a:p>
            <a:pPr>
              <a:buNone/>
            </a:pPr>
            <a:endParaRPr lang="pt-PT" sz="1800" dirty="0" smtClean="0"/>
          </a:p>
          <a:p>
            <a:pPr>
              <a:buNone/>
            </a:pPr>
            <a:r>
              <a:rPr lang="pt-PT" sz="2400" dirty="0" smtClean="0"/>
              <a:t>	Também os quadros de alteração de humor, psicóticos e de ansiedade são significativamente superiores nesta população </a:t>
            </a:r>
            <a:r>
              <a:rPr lang="pt-PT" sz="1600" dirty="0" smtClean="0"/>
              <a:t>(</a:t>
            </a:r>
            <a:r>
              <a:rPr lang="pt-PT" sz="1600" dirty="0" err="1" smtClean="0"/>
              <a:t>Cauce</a:t>
            </a:r>
            <a:r>
              <a:rPr lang="pt-PT" sz="1600" dirty="0" smtClean="0"/>
              <a:t>, Paradise, </a:t>
            </a:r>
            <a:r>
              <a:rPr lang="pt-PT" sz="1600" dirty="0" err="1" smtClean="0"/>
              <a:t>Ginzler</a:t>
            </a:r>
            <a:r>
              <a:rPr lang="pt-PT" sz="1600" dirty="0" smtClean="0"/>
              <a:t> &amp; </a:t>
            </a:r>
            <a:r>
              <a:rPr lang="pt-PT" sz="1600" dirty="0" err="1" smtClean="0"/>
              <a:t>Embry</a:t>
            </a:r>
            <a:r>
              <a:rPr lang="pt-PT" sz="1600" dirty="0" smtClean="0"/>
              <a:t>, 2000; Herman </a:t>
            </a:r>
            <a:r>
              <a:rPr lang="pt-PT" sz="1600" dirty="0" err="1" smtClean="0"/>
              <a:t>et</a:t>
            </a:r>
            <a:r>
              <a:rPr lang="pt-PT" sz="1600" dirty="0" smtClean="0"/>
              <a:t> al, 1997; </a:t>
            </a:r>
            <a:r>
              <a:rPr lang="pt-PT" sz="1600" dirty="0" err="1" smtClean="0"/>
              <a:t>Kamieniecki</a:t>
            </a:r>
            <a:r>
              <a:rPr lang="pt-PT" sz="1600" dirty="0" smtClean="0"/>
              <a:t>, 2001).</a:t>
            </a:r>
          </a:p>
          <a:p>
            <a:endParaRPr lang="pt-PT" sz="2400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As pessoas sem-abrigo e a saúde mental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PT" sz="2400" dirty="0" smtClean="0"/>
              <a:t>	A presença de situações de vida geradores de stress na população sem abrigo é confirmada em vários estudos </a:t>
            </a:r>
            <a:r>
              <a:rPr lang="pt-PT" sz="1600" dirty="0" smtClean="0"/>
              <a:t>(</a:t>
            </a:r>
            <a:r>
              <a:rPr lang="pt-PT" sz="1600" dirty="0" err="1" smtClean="0"/>
              <a:t>Buhrich</a:t>
            </a:r>
            <a:r>
              <a:rPr lang="pt-PT" sz="1600" dirty="0" smtClean="0"/>
              <a:t> </a:t>
            </a:r>
            <a:r>
              <a:rPr lang="pt-PT" sz="1600" dirty="0" err="1" smtClean="0"/>
              <a:t>et</a:t>
            </a:r>
            <a:r>
              <a:rPr lang="pt-PT" sz="1600" dirty="0" smtClean="0"/>
              <a:t> al, 2000).</a:t>
            </a:r>
          </a:p>
          <a:p>
            <a:pPr>
              <a:buNone/>
            </a:pPr>
            <a:endParaRPr lang="pt-PT" sz="1600" dirty="0" smtClean="0"/>
          </a:p>
          <a:p>
            <a:pPr>
              <a:buNone/>
            </a:pPr>
            <a:r>
              <a:rPr lang="pt-PT" sz="2400" dirty="0" smtClean="0"/>
              <a:t>	 A grande maioria foi alvo de abusos na infância, quer físicos, quer psicológicos, sendo que 33% revelam ter sido vítimas de abusos físicos ou sexuais </a:t>
            </a:r>
            <a:r>
              <a:rPr lang="pt-PT" sz="1600" dirty="0" smtClean="0"/>
              <a:t>(</a:t>
            </a:r>
            <a:r>
              <a:rPr lang="pt-PT" sz="1600" dirty="0" err="1" smtClean="0"/>
              <a:t>Buhrich</a:t>
            </a:r>
            <a:r>
              <a:rPr lang="pt-PT" sz="1600" dirty="0" smtClean="0"/>
              <a:t> </a:t>
            </a:r>
            <a:r>
              <a:rPr lang="pt-PT" sz="1600" dirty="0" err="1" smtClean="0"/>
              <a:t>et</a:t>
            </a:r>
            <a:r>
              <a:rPr lang="pt-PT" sz="1600" dirty="0" smtClean="0"/>
              <a:t> al, 2000). </a:t>
            </a:r>
          </a:p>
          <a:p>
            <a:pPr>
              <a:buNone/>
            </a:pPr>
            <a:endParaRPr lang="pt-PT" sz="1600" dirty="0" smtClean="0"/>
          </a:p>
          <a:p>
            <a:pPr>
              <a:buNone/>
            </a:pPr>
            <a:r>
              <a:rPr lang="pt-PT" sz="2400" dirty="0" smtClean="0"/>
              <a:t>	Adicionalmente, estudos confirmam que a existência de histórias de mau trato na infância predispõem o indivíduo a situações de risco futuras </a:t>
            </a:r>
            <a:r>
              <a:rPr lang="pt-PT" sz="1600" dirty="0" smtClean="0"/>
              <a:t>(</a:t>
            </a:r>
            <a:r>
              <a:rPr lang="pt-PT" sz="1600" dirty="0" err="1" smtClean="0"/>
              <a:t>Noell</a:t>
            </a:r>
            <a:r>
              <a:rPr lang="pt-PT" sz="1600" dirty="0" smtClean="0"/>
              <a:t>, </a:t>
            </a:r>
            <a:r>
              <a:rPr lang="pt-PT" sz="1600" dirty="0" err="1" smtClean="0"/>
              <a:t>Rohde</a:t>
            </a:r>
            <a:r>
              <a:rPr lang="pt-PT" sz="1600" dirty="0" smtClean="0"/>
              <a:t>, </a:t>
            </a:r>
            <a:r>
              <a:rPr lang="pt-PT" sz="1600" dirty="0" err="1" smtClean="0"/>
              <a:t>Seeley</a:t>
            </a:r>
            <a:r>
              <a:rPr lang="pt-PT" sz="1600" dirty="0" smtClean="0"/>
              <a:t>, &amp; </a:t>
            </a:r>
            <a:r>
              <a:rPr lang="pt-PT" sz="1600" dirty="0" err="1" smtClean="0"/>
              <a:t>Ochs</a:t>
            </a:r>
            <a:r>
              <a:rPr lang="pt-PT" sz="1600" dirty="0" smtClean="0"/>
              <a:t>, 2001; </a:t>
            </a:r>
            <a:r>
              <a:rPr lang="pt-PT" sz="1600" dirty="0" err="1" smtClean="0"/>
              <a:t>Stewart</a:t>
            </a:r>
            <a:r>
              <a:rPr lang="pt-PT" sz="1600" dirty="0" smtClean="0"/>
              <a:t> </a:t>
            </a:r>
            <a:r>
              <a:rPr lang="pt-PT" sz="1600" dirty="0" err="1" smtClean="0"/>
              <a:t>et</a:t>
            </a:r>
            <a:r>
              <a:rPr lang="pt-PT" sz="1600" dirty="0" smtClean="0"/>
              <a:t> al. 2004). </a:t>
            </a:r>
            <a:endParaRPr lang="pt-P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718</Words>
  <Application>Microsoft Office PowerPoint</Application>
  <PresentationFormat>Apresentação no Ecrã (4:3)</PresentationFormat>
  <Paragraphs>102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17" baseType="lpstr">
      <vt:lpstr>Tema do Office</vt:lpstr>
      <vt:lpstr>As pessoas sem-abrigo: contributos para uma intervenção transdisciplinar  Paulo Vitorino Fontes</vt:lpstr>
      <vt:lpstr>As pessoas sem-abrigo: contributos para uma intervenção transdisciplinar</vt:lpstr>
      <vt:lpstr>Situações reunidas no conceito de sem-abrigo:</vt:lpstr>
      <vt:lpstr>Caracterização das pessoas sem-abrigo</vt:lpstr>
      <vt:lpstr>Caracterização das pessoas sem-abrigo</vt:lpstr>
      <vt:lpstr>Caracterização das pessoas sem-abrigo</vt:lpstr>
      <vt:lpstr>Afiliação e reconhecimento intersubjectivo</vt:lpstr>
      <vt:lpstr>As pessoas sem-abrigo e a saúde mental</vt:lpstr>
      <vt:lpstr>As pessoas sem-abrigo e a saúde mental</vt:lpstr>
      <vt:lpstr>As pessoas sem-abrigo e a saúde mental</vt:lpstr>
      <vt:lpstr>As pessoas sem-abrigo e a saúde mental</vt:lpstr>
      <vt:lpstr>Intervenção com as pessoas sem-abrigo</vt:lpstr>
      <vt:lpstr>Intervenção com as pessoas sem-abrigo</vt:lpstr>
      <vt:lpstr>Intervenção com as pessoas sem-abrigo</vt:lpstr>
      <vt:lpstr>Diapositivo 15</vt:lpstr>
      <vt:lpstr>Referências bibliográficas: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Repatriamento: Sem retorno, uma condenação à exclusão?</dc:title>
  <dc:creator>David</dc:creator>
  <cp:lastModifiedBy>David</cp:lastModifiedBy>
  <cp:revision>49</cp:revision>
  <dcterms:created xsi:type="dcterms:W3CDTF">2013-02-28T12:30:32Z</dcterms:created>
  <dcterms:modified xsi:type="dcterms:W3CDTF">2013-11-15T04:45:16Z</dcterms:modified>
</cp:coreProperties>
</file>