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58" r:id="rId2"/>
    <p:sldId id="267" r:id="rId3"/>
    <p:sldId id="296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00" r:id="rId12"/>
    <p:sldId id="30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9" autoAdjust="0"/>
    <p:restoredTop sz="98131" autoAdjust="0"/>
  </p:normalViewPr>
  <p:slideViewPr>
    <p:cSldViewPr snapToGrid="0">
      <p:cViewPr varScale="1">
        <p:scale>
          <a:sx n="111" d="100"/>
          <a:sy n="111" d="100"/>
        </p:scale>
        <p:origin x="40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F755D-13E5-4760-B319-81ABA1DC34D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ECEC8-A1E0-4B8F-9EB3-2010FB50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93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E89EF-5441-4C3B-BCBD-F6E66646AC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EBDDC3"/>
                </a:solidFill>
              </a:rPr>
              <a:pPr/>
              <a:t>‹#›</a:t>
            </a:fld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41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0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67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56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10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5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404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9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5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2133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86775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775F55"/>
                </a:solidFill>
              </a:rPr>
              <a:pPr/>
              <a:t>11/29/2022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C:\Users\jeremy\svn\admin\PR\Assets\colectica\custom\colectica43x22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074401" y="6314016"/>
            <a:ext cx="577849" cy="222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129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ectica.com/software/dataset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webp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284" y="2573383"/>
            <a:ext cx="7149739" cy="1447800"/>
          </a:xfrm>
        </p:spPr>
        <p:txBody>
          <a:bodyPr>
            <a:normAutofit/>
          </a:bodyPr>
          <a:lstStyle/>
          <a:p>
            <a:pPr algn="ctr"/>
            <a:r>
              <a:rPr lang="en-US" cap="none" dirty="0"/>
              <a:t>Introducing Colectica Datasets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EDDI 2022</a:t>
            </a:r>
          </a:p>
        </p:txBody>
      </p:sp>
      <p:pic>
        <p:nvPicPr>
          <p:cNvPr id="5" name="Picture 4" descr="Colect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79664"/>
            <a:ext cx="3211512" cy="762000"/>
          </a:xfrm>
          <a:prstGeom prst="rect">
            <a:avLst/>
          </a:prstGeom>
          <a:noFill/>
        </p:spPr>
      </p:pic>
      <p:pic>
        <p:nvPicPr>
          <p:cNvPr id="4" name="Picture 3" descr="DDI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167" y="520181"/>
            <a:ext cx="3410874" cy="88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7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 for personal use - Sign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Colectica Datasets is available free for personal use</a:t>
            </a:r>
          </a:p>
          <a:p>
            <a:pPr lvl="1"/>
            <a:r>
              <a:rPr lang="en-US" dirty="0"/>
              <a:t>Great for students!</a:t>
            </a:r>
          </a:p>
          <a:p>
            <a:r>
              <a:rPr lang="en-US" dirty="0"/>
              <a:t>Sign up for the beta test phase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Email</a:t>
            </a:r>
          </a:p>
          <a:p>
            <a:pPr lvl="1"/>
            <a:r>
              <a:rPr lang="en-US" dirty="0"/>
              <a:t>Organization</a:t>
            </a:r>
          </a:p>
          <a:p>
            <a:pPr lvl="1"/>
            <a:r>
              <a:rPr lang="en-US" dirty="0"/>
              <a:t>macOS or Windows</a:t>
            </a:r>
          </a:p>
          <a:p>
            <a:r>
              <a:rPr lang="en-US" dirty="0">
                <a:hlinkClick r:id="rId2"/>
              </a:rPr>
              <a:t>https://www.colectica.com/software/datasets/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914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624F-E0C6-403A-9976-04C0774F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Thank You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9F1B43-8140-41A7-AA15-C21F4BCC856B}"/>
              </a:ext>
            </a:extLst>
          </p:cNvPr>
          <p:cNvGraphicFramePr>
            <a:graphicFrameLocks noGrp="1"/>
          </p:cNvGraphicFramePr>
          <p:nvPr/>
        </p:nvGraphicFramePr>
        <p:xfrm>
          <a:off x="3066361" y="3773277"/>
          <a:ext cx="7369894" cy="231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8031">
                  <a:extLst>
                    <a:ext uri="{9D8B030D-6E8A-4147-A177-3AD203B41FA5}">
                      <a16:colId xmlns:a16="http://schemas.microsoft.com/office/drawing/2014/main" val="2604167126"/>
                    </a:ext>
                  </a:extLst>
                </a:gridCol>
                <a:gridCol w="1973855">
                  <a:extLst>
                    <a:ext uri="{9D8B030D-6E8A-4147-A177-3AD203B41FA5}">
                      <a16:colId xmlns:a16="http://schemas.microsoft.com/office/drawing/2014/main" val="30085510"/>
                    </a:ext>
                  </a:extLst>
                </a:gridCol>
                <a:gridCol w="3998008">
                  <a:extLst>
                    <a:ext uri="{9D8B030D-6E8A-4147-A177-3AD203B41FA5}">
                      <a16:colId xmlns:a16="http://schemas.microsoft.com/office/drawing/2014/main" val="2538916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colectica.com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706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GitHub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github.com/</a:t>
                      </a:r>
                      <a:r>
                        <a:rPr lang="en-US" sz="3200" err="1"/>
                        <a:t>colectica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8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@Colectica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63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YouTube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youtube.com/</a:t>
                      </a:r>
                      <a:r>
                        <a:rPr lang="en-US" sz="3200" dirty="0" err="1"/>
                        <a:t>colectica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495865"/>
                  </a:ext>
                </a:extLst>
              </a:tr>
            </a:tbl>
          </a:graphicData>
        </a:graphic>
      </p:graphicFrame>
      <p:pic>
        <p:nvPicPr>
          <p:cNvPr id="6" name="Picture 6" descr="Icon&#10;&#10;Description automatically generated">
            <a:extLst>
              <a:ext uri="{FF2B5EF4-FFF2-40B4-BE49-F238E27FC236}">
                <a16:creationId xmlns:a16="http://schemas.microsoft.com/office/drawing/2014/main" id="{C1C6C511-A5D1-4EE5-AD5B-69993A26B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788" y="4413232"/>
            <a:ext cx="441364" cy="427707"/>
          </a:xfrm>
          <a:prstGeom prst="rect">
            <a:avLst/>
          </a:prstGeom>
        </p:spPr>
      </p:pic>
      <p:pic>
        <p:nvPicPr>
          <p:cNvPr id="8" name="Picture 8" descr="Logo&#10;&#10;Description automatically generated">
            <a:extLst>
              <a:ext uri="{FF2B5EF4-FFF2-40B4-BE49-F238E27FC236}">
                <a16:creationId xmlns:a16="http://schemas.microsoft.com/office/drawing/2014/main" id="{4B195832-22DE-4999-9397-D355A88B0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2882" y="4885062"/>
            <a:ext cx="677538" cy="668357"/>
          </a:xfrm>
          <a:prstGeom prst="rect">
            <a:avLst/>
          </a:prstGeom>
        </p:spPr>
      </p:pic>
      <p:pic>
        <p:nvPicPr>
          <p:cNvPr id="9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10D5441-0CA5-4EAD-9A2E-8212A293F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9605" y="5601577"/>
            <a:ext cx="604092" cy="41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103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624F-E0C6-403A-9976-04C0774F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Thank You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9F1B43-8140-41A7-AA15-C21F4BCC856B}"/>
              </a:ext>
            </a:extLst>
          </p:cNvPr>
          <p:cNvGraphicFramePr>
            <a:graphicFrameLocks noGrp="1"/>
          </p:cNvGraphicFramePr>
          <p:nvPr/>
        </p:nvGraphicFramePr>
        <p:xfrm>
          <a:off x="3066361" y="3773277"/>
          <a:ext cx="7369894" cy="231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8031">
                  <a:extLst>
                    <a:ext uri="{9D8B030D-6E8A-4147-A177-3AD203B41FA5}">
                      <a16:colId xmlns:a16="http://schemas.microsoft.com/office/drawing/2014/main" val="2604167126"/>
                    </a:ext>
                  </a:extLst>
                </a:gridCol>
                <a:gridCol w="1973855">
                  <a:extLst>
                    <a:ext uri="{9D8B030D-6E8A-4147-A177-3AD203B41FA5}">
                      <a16:colId xmlns:a16="http://schemas.microsoft.com/office/drawing/2014/main" val="30085510"/>
                    </a:ext>
                  </a:extLst>
                </a:gridCol>
                <a:gridCol w="3998008">
                  <a:extLst>
                    <a:ext uri="{9D8B030D-6E8A-4147-A177-3AD203B41FA5}">
                      <a16:colId xmlns:a16="http://schemas.microsoft.com/office/drawing/2014/main" val="2538916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colectica.com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706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GitHub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github.com/</a:t>
                      </a:r>
                      <a:r>
                        <a:rPr lang="en-US" sz="3200" err="1"/>
                        <a:t>colectica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8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@Colectica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63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/>
                        <a:t>YouTube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youtube.com/</a:t>
                      </a:r>
                      <a:r>
                        <a:rPr lang="en-US" sz="3200" dirty="0" err="1"/>
                        <a:t>colectica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495865"/>
                  </a:ext>
                </a:extLst>
              </a:tr>
            </a:tbl>
          </a:graphicData>
        </a:graphic>
      </p:graphicFrame>
      <p:pic>
        <p:nvPicPr>
          <p:cNvPr id="6" name="Picture 6" descr="Icon&#10;&#10;Description automatically generated">
            <a:extLst>
              <a:ext uri="{FF2B5EF4-FFF2-40B4-BE49-F238E27FC236}">
                <a16:creationId xmlns:a16="http://schemas.microsoft.com/office/drawing/2014/main" id="{C1C6C511-A5D1-4EE5-AD5B-69993A26B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788" y="4413232"/>
            <a:ext cx="441364" cy="427707"/>
          </a:xfrm>
          <a:prstGeom prst="rect">
            <a:avLst/>
          </a:prstGeom>
        </p:spPr>
      </p:pic>
      <p:pic>
        <p:nvPicPr>
          <p:cNvPr id="8" name="Picture 8" descr="Logo&#10;&#10;Description automatically generated">
            <a:extLst>
              <a:ext uri="{FF2B5EF4-FFF2-40B4-BE49-F238E27FC236}">
                <a16:creationId xmlns:a16="http://schemas.microsoft.com/office/drawing/2014/main" id="{4B195832-22DE-4999-9397-D355A88B0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2882" y="4885062"/>
            <a:ext cx="677538" cy="668357"/>
          </a:xfrm>
          <a:prstGeom prst="rect">
            <a:avLst/>
          </a:prstGeom>
        </p:spPr>
      </p:pic>
      <p:pic>
        <p:nvPicPr>
          <p:cNvPr id="9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10D5441-0CA5-4EAD-9A2E-8212A293F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9605" y="5601577"/>
            <a:ext cx="604092" cy="4104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D1C8BB-C23A-4220-9F2B-9E24F1785BF5}"/>
              </a:ext>
            </a:extLst>
          </p:cNvPr>
          <p:cNvSpPr txBox="1"/>
          <p:nvPr/>
        </p:nvSpPr>
        <p:spPr>
          <a:xfrm>
            <a:off x="4062470" y="6360380"/>
            <a:ext cx="504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https://creativecommons.org/licenses/by-nc-nd/4.0/</a:t>
            </a:r>
          </a:p>
        </p:txBody>
      </p:sp>
    </p:spTree>
    <p:extLst>
      <p:ext uri="{BB962C8B-B14F-4D97-AF65-F5344CB8AC3E}">
        <p14:creationId xmlns:p14="http://schemas.microsoft.com/office/powerpoint/2010/main" val="210968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Talk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History of Colectica Datasets</a:t>
            </a:r>
          </a:p>
          <a:p>
            <a:r>
              <a:rPr lang="en-US" dirty="0"/>
              <a:t>Stat file transfer and conversion</a:t>
            </a:r>
          </a:p>
          <a:p>
            <a:r>
              <a:rPr lang="en-US" dirty="0"/>
              <a:t>Summary and weighted statistics</a:t>
            </a:r>
          </a:p>
          <a:p>
            <a:r>
              <a:rPr lang="en-US" dirty="0"/>
              <a:t>Codebook generation</a:t>
            </a:r>
          </a:p>
          <a:p>
            <a:r>
              <a:rPr lang="en-US" dirty="0"/>
              <a:t>Data file preservation checks</a:t>
            </a:r>
          </a:p>
          <a:p>
            <a:r>
              <a:rPr lang="en-US" dirty="0"/>
              <a:t>Free for personal use - Sign up</a:t>
            </a:r>
          </a:p>
        </p:txBody>
      </p:sp>
    </p:spTree>
    <p:extLst>
      <p:ext uri="{BB962C8B-B14F-4D97-AF65-F5344CB8AC3E}">
        <p14:creationId xmlns:p14="http://schemas.microsoft.com/office/powerpoint/2010/main" val="342293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History of Colectica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Colectica Datasets has been unreleased since 2018</a:t>
            </a:r>
          </a:p>
          <a:p>
            <a:r>
              <a:rPr lang="en-US" dirty="0"/>
              <a:t>Run on macOS and Windows</a:t>
            </a:r>
          </a:p>
          <a:p>
            <a:r>
              <a:rPr lang="en-US" dirty="0"/>
              <a:t>Originally focused on codebook and DDI generation from statistical files</a:t>
            </a:r>
          </a:p>
          <a:p>
            <a:pPr lvl="1"/>
            <a:r>
              <a:rPr lang="en-US" dirty="0"/>
              <a:t>Functionality overlapped with Colectica Designer and Colectica for Excel</a:t>
            </a:r>
          </a:p>
          <a:p>
            <a:r>
              <a:rPr lang="en-US" dirty="0"/>
              <a:t>Colectica Datasets has now been rewritten</a:t>
            </a:r>
          </a:p>
          <a:p>
            <a:pPr lvl="1"/>
            <a:r>
              <a:rPr lang="en-US" dirty="0"/>
              <a:t>Focus on </a:t>
            </a:r>
            <a:r>
              <a:rPr lang="en-US" b="1" dirty="0"/>
              <a:t>data</a:t>
            </a:r>
            <a:r>
              <a:rPr lang="en-US" dirty="0"/>
              <a:t> conversion and </a:t>
            </a:r>
            <a:r>
              <a:rPr lang="en-US" b="1" dirty="0"/>
              <a:t>data</a:t>
            </a:r>
            <a:r>
              <a:rPr lang="en-US" dirty="0"/>
              <a:t> archiving</a:t>
            </a:r>
          </a:p>
          <a:p>
            <a:pPr lvl="1"/>
            <a:r>
              <a:rPr lang="en-US" dirty="0"/>
              <a:t>Retains existing codebook and DDI generation</a:t>
            </a:r>
          </a:p>
        </p:txBody>
      </p:sp>
    </p:spTree>
    <p:extLst>
      <p:ext uri="{BB962C8B-B14F-4D97-AF65-F5344CB8AC3E}">
        <p14:creationId xmlns:p14="http://schemas.microsoft.com/office/powerpoint/2010/main" val="230844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Statistical file format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Converts between SPSS, SAS, Stata, parquet, R, csv, and Excel</a:t>
            </a:r>
          </a:p>
          <a:p>
            <a:r>
              <a:rPr lang="en-US" dirty="0"/>
              <a:t>Allows entering additional dataset and variable metadata</a:t>
            </a:r>
          </a:p>
          <a:p>
            <a:pPr lvl="1"/>
            <a:r>
              <a:rPr lang="en-US" dirty="0"/>
              <a:t>Multilingual support</a:t>
            </a:r>
          </a:p>
          <a:p>
            <a:r>
              <a:rPr lang="en-US" dirty="0"/>
              <a:t>Missing value conversions across data file formats</a:t>
            </a:r>
          </a:p>
          <a:p>
            <a:r>
              <a:rPr lang="en-US" dirty="0"/>
              <a:t>Maps formats such as dates and precisions across file formats</a:t>
            </a:r>
          </a:p>
          <a:p>
            <a:r>
              <a:rPr lang="en-US" dirty="0"/>
              <a:t>Extra metadata is embedded in most output formats</a:t>
            </a:r>
          </a:p>
          <a:p>
            <a:pPr lvl="1"/>
            <a:r>
              <a:rPr lang="en-US" dirty="0"/>
              <a:t>Multilingual</a:t>
            </a:r>
          </a:p>
          <a:p>
            <a:pPr lvl="1"/>
            <a:r>
              <a:rPr lang="en-US" dirty="0"/>
              <a:t>Value labels</a:t>
            </a:r>
          </a:p>
          <a:p>
            <a:pPr lvl="1"/>
            <a:r>
              <a:rPr lang="en-US" dirty="0"/>
              <a:t>Extra metadata</a:t>
            </a:r>
          </a:p>
        </p:txBody>
      </p:sp>
    </p:spTree>
    <p:extLst>
      <p:ext uri="{BB962C8B-B14F-4D97-AF65-F5344CB8AC3E}">
        <p14:creationId xmlns:p14="http://schemas.microsoft.com/office/powerpoint/2010/main" val="188387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Conversion via Apache Parquet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Apache Parquet is an open source columnar file format</a:t>
            </a:r>
          </a:p>
          <a:p>
            <a:r>
              <a:rPr lang="en-US" dirty="0"/>
              <a:t>Very fast</a:t>
            </a:r>
          </a:p>
          <a:p>
            <a:r>
              <a:rPr lang="en-US" dirty="0"/>
              <a:t>Ubiquitous support in data analysis tools and programming languages</a:t>
            </a:r>
          </a:p>
          <a:p>
            <a:r>
              <a:rPr lang="en-US" dirty="0"/>
              <a:t>Supports embedded metadata</a:t>
            </a:r>
          </a:p>
          <a:p>
            <a:r>
              <a:rPr lang="en-US" dirty="0"/>
              <a:t>Built in support for compression and missing (empty) values</a:t>
            </a:r>
          </a:p>
          <a:p>
            <a:pPr lvl="1"/>
            <a:r>
              <a:rPr lang="en-US" dirty="0"/>
              <a:t>Colectica Datasets creates additional flag columns for tagged and defined missing values during conversion</a:t>
            </a:r>
          </a:p>
          <a:p>
            <a:pPr lvl="1"/>
            <a:r>
              <a:rPr lang="en-US" dirty="0"/>
              <a:t>Options for different conversion strategies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443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07EC59D2-7B0B-88BF-ABE6-A631CA2523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691" y="4721027"/>
            <a:ext cx="536773" cy="53677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D52663F-F552-CBFF-7722-53311BD861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370" y="3231986"/>
            <a:ext cx="402317" cy="4023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Conversion via Apache Parquet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 to 1 approach for conversions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08123E-0BE1-CCB7-65BD-44AC1C6617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234" y="3623501"/>
            <a:ext cx="2803853" cy="5712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0A809D-BCF9-4E37-A0C9-ED8091E39E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3" y="1925682"/>
            <a:ext cx="1530960" cy="15309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DEE161-ACF6-D930-23CA-F750AF886E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627" y="2416949"/>
            <a:ext cx="1687462" cy="5484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8FE010-AC9A-4F82-55C5-A2BE03F728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850" y="2306576"/>
            <a:ext cx="1876023" cy="7691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F9B76C-B5B5-11A2-6276-8303F253D8C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029" y="2203089"/>
            <a:ext cx="983769" cy="76228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DE52104-C025-911F-ACAA-B4086C49298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888" y="2141795"/>
            <a:ext cx="936135" cy="9190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C366F6C-3336-7DF7-5872-9045D761551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459" y="2098867"/>
            <a:ext cx="1001656" cy="9190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56447C8-4592-542F-44C3-9FE70C25F7A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370" y="2500327"/>
            <a:ext cx="1760898" cy="35878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A5FAC62-FA1B-EF71-25E8-FB70809904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574" y="5610342"/>
            <a:ext cx="1687462" cy="5484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DA64CD6-19DE-4B49-D12F-855600A783E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976" y="5396482"/>
            <a:ext cx="983769" cy="76228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A31CA89-C757-75A1-EACD-2E7CCFAA4D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835" y="5335188"/>
            <a:ext cx="936135" cy="91908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2525A2D-EAAF-3883-11B3-FA0C405DF9D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406" y="5292260"/>
            <a:ext cx="1001656" cy="91908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92904BA-84EF-D98F-C5AB-898866C5A17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317" y="5693720"/>
            <a:ext cx="1760898" cy="3587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E45C9E9-B7EA-A27A-4258-92AE153E9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54" y="5119239"/>
            <a:ext cx="1530960" cy="153096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E24AE04-72D5-4FB8-1ABC-0AED8318192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927" y="5598041"/>
            <a:ext cx="1615443" cy="57302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9EC616C-2051-8E88-6A5A-5CAF2B433EB1}"/>
              </a:ext>
            </a:extLst>
          </p:cNvPr>
          <p:cNvSpPr txBox="1"/>
          <p:nvPr/>
        </p:nvSpPr>
        <p:spPr>
          <a:xfrm>
            <a:off x="4632702" y="4181575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Embedded Metadata</a:t>
            </a:r>
          </a:p>
        </p:txBody>
      </p:sp>
    </p:spTree>
    <p:extLst>
      <p:ext uri="{BB962C8B-B14F-4D97-AF65-F5344CB8AC3E}">
        <p14:creationId xmlns:p14="http://schemas.microsoft.com/office/powerpoint/2010/main" val="258564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and Weighted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and weighted statistics can be calculated and stored via embedded metadata</a:t>
            </a:r>
          </a:p>
          <a:p>
            <a:r>
              <a:rPr lang="en-US" dirty="0"/>
              <a:t>Fast and efficient calculation using columnar storage</a:t>
            </a:r>
          </a:p>
          <a:p>
            <a:r>
              <a:rPr lang="en-US" dirty="0"/>
              <a:t>Compression reduces slow disk or network reads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78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Codebook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Includes the same codebook generation included in Colectica Designer, Colectica for Excel, and Colectica Portal</a:t>
            </a:r>
          </a:p>
          <a:p>
            <a:r>
              <a:rPr lang="en-US" dirty="0"/>
              <a:t>Customized codebooks can be created via </a:t>
            </a:r>
            <a:r>
              <a:rPr lang="en-US" dirty="0" err="1"/>
              <a:t>addins</a:t>
            </a:r>
            <a:endParaRPr lang="en-US" dirty="0"/>
          </a:p>
          <a:p>
            <a:r>
              <a:rPr lang="en-US" dirty="0"/>
              <a:t>Other custom exports can be created via </a:t>
            </a:r>
            <a:r>
              <a:rPr lang="en-US" dirty="0" err="1"/>
              <a:t>addins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5508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1F2C-3BC1-4F13-9CBB-9395DD9F4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File Preservation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5FB0-7383-4AAA-85C4-216170A479F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Apache Parquet is great for preservation, as it retains both the data and metadata in an open file format</a:t>
            </a:r>
          </a:p>
          <a:p>
            <a:r>
              <a:rPr lang="en-US" dirty="0"/>
              <a:t>Run rules to find missing or incorrect metadata, for example:</a:t>
            </a:r>
          </a:p>
          <a:p>
            <a:pPr lvl="1"/>
            <a:r>
              <a:rPr lang="en-US" dirty="0"/>
              <a:t>Ensure required fields are present</a:t>
            </a:r>
          </a:p>
          <a:p>
            <a:pPr lvl="1"/>
            <a:r>
              <a:rPr lang="en-US" dirty="0"/>
              <a:t>Ensure language codes are used and are valid</a:t>
            </a:r>
          </a:p>
          <a:p>
            <a:pPr lvl="1"/>
            <a:r>
              <a:rPr lang="en-US" dirty="0"/>
              <a:t>Spell checking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9192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436</Words>
  <Application>Microsoft Office PowerPoint</Application>
  <PresentationFormat>Widescreen</PresentationFormat>
  <Paragraphs>88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Median</vt:lpstr>
      <vt:lpstr>Introducing Colectica Datasets</vt:lpstr>
      <vt:lpstr>In This Talk</vt:lpstr>
      <vt:lpstr>History of Colectica Datasets</vt:lpstr>
      <vt:lpstr>Statistical file format conversions</vt:lpstr>
      <vt:lpstr>Conversion via Apache Parquet</vt:lpstr>
      <vt:lpstr>Conversion via Apache Parquet</vt:lpstr>
      <vt:lpstr>Summary and Weighted Statistics</vt:lpstr>
      <vt:lpstr>Codebook Generation</vt:lpstr>
      <vt:lpstr>Data File Preservation Checks</vt:lpstr>
      <vt:lpstr>Free for personal use - Sign up</vt:lpstr>
      <vt:lpstr>Thank You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2022-11-29T15:30:07Z</dcterms:created>
  <dcterms:modified xsi:type="dcterms:W3CDTF">2022-11-29T16:42:13Z</dcterms:modified>
</cp:coreProperties>
</file>