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63" r:id="rId3"/>
  </p:sldMasterIdLst>
  <p:notesMasterIdLst>
    <p:notesMasterId r:id="rId10"/>
  </p:notesMasterIdLst>
  <p:handoutMasterIdLst>
    <p:handoutMasterId r:id="rId11"/>
  </p:handoutMasterIdLst>
  <p:sldIdLst>
    <p:sldId id="257" r:id="rId4"/>
    <p:sldId id="516" r:id="rId5"/>
    <p:sldId id="520" r:id="rId6"/>
    <p:sldId id="521" r:id="rId7"/>
    <p:sldId id="519" r:id="rId8"/>
    <p:sldId id="518" r:id="rId9"/>
  </p:sldIdLst>
  <p:sldSz cx="12192000" cy="6858000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80FEECF9-8130-463D-9775-F3DD94B985B7}">
          <p14:sldIdLst>
            <p14:sldId id="257"/>
            <p14:sldId id="516"/>
            <p14:sldId id="520"/>
            <p14:sldId id="521"/>
            <p14:sldId id="519"/>
            <p14:sldId id="51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224" userDrawn="1">
          <p15:clr>
            <a:srgbClr val="A4A3A4"/>
          </p15:clr>
        </p15:guide>
        <p15:guide id="4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4F81BD"/>
    <a:srgbClr val="B7B7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4092" autoAdjust="0"/>
  </p:normalViewPr>
  <p:slideViewPr>
    <p:cSldViewPr>
      <p:cViewPr varScale="1">
        <p:scale>
          <a:sx n="87" d="100"/>
          <a:sy n="87" d="100"/>
        </p:scale>
        <p:origin x="1507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3290" y="58"/>
      </p:cViewPr>
      <p:guideLst>
        <p:guide orient="horz" pos="2880"/>
        <p:guide pos="2160"/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363" cy="511731"/>
          </a:xfrm>
          <a:prstGeom prst="rect">
            <a:avLst/>
          </a:prstGeom>
        </p:spPr>
        <p:txBody>
          <a:bodyPr vert="horz" lIns="99039" tIns="49519" rIns="99039" bIns="49519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1294" y="1"/>
            <a:ext cx="3076363" cy="511731"/>
          </a:xfrm>
          <a:prstGeom prst="rect">
            <a:avLst/>
          </a:prstGeom>
        </p:spPr>
        <p:txBody>
          <a:bodyPr vert="horz" lIns="99039" tIns="49519" rIns="99039" bIns="49519" rtlCol="0"/>
          <a:lstStyle>
            <a:lvl1pPr algn="r">
              <a:defRPr sz="1300"/>
            </a:lvl1pPr>
          </a:lstStyle>
          <a:p>
            <a:fld id="{66AA64FB-06D8-49DB-870D-C82164D989DA}" type="datetimeFigureOut">
              <a:rPr lang="es-ES" smtClean="0"/>
              <a:t>12/12/2018</a:t>
            </a:fld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1731"/>
          </a:xfrm>
          <a:prstGeom prst="rect">
            <a:avLst/>
          </a:prstGeom>
        </p:spPr>
        <p:txBody>
          <a:bodyPr vert="horz" lIns="99039" tIns="49519" rIns="99039" bIns="49519" rtlCol="0" anchor="b"/>
          <a:lstStyle>
            <a:lvl1pPr algn="r">
              <a:defRPr sz="1300"/>
            </a:lvl1pPr>
          </a:lstStyle>
          <a:p>
            <a:fld id="{61220E1F-C7CF-4404-A330-FFF303CE55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1106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363" cy="511731"/>
          </a:xfrm>
          <a:prstGeom prst="rect">
            <a:avLst/>
          </a:prstGeom>
        </p:spPr>
        <p:txBody>
          <a:bodyPr vert="horz" lIns="99039" tIns="49519" rIns="99039" bIns="49519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1"/>
            <a:ext cx="3076363" cy="511731"/>
          </a:xfrm>
          <a:prstGeom prst="rect">
            <a:avLst/>
          </a:prstGeom>
        </p:spPr>
        <p:txBody>
          <a:bodyPr vert="horz" lIns="99039" tIns="49519" rIns="99039" bIns="49519" rtlCol="0"/>
          <a:lstStyle>
            <a:lvl1pPr algn="r">
              <a:defRPr sz="1300"/>
            </a:lvl1pPr>
          </a:lstStyle>
          <a:p>
            <a:fld id="{E5F2E307-9353-4F93-9BFF-289C5D0EC580}" type="datetimeFigureOut">
              <a:rPr lang="es-ES" smtClean="0"/>
              <a:t>12/12/2018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9" tIns="49519" rIns="99039" bIns="49519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9039" tIns="49519" rIns="99039" bIns="4951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1731"/>
          </a:xfrm>
          <a:prstGeom prst="rect">
            <a:avLst/>
          </a:prstGeom>
        </p:spPr>
        <p:txBody>
          <a:bodyPr vert="horz" lIns="99039" tIns="49519" rIns="99039" bIns="49519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1731"/>
          </a:xfrm>
          <a:prstGeom prst="rect">
            <a:avLst/>
          </a:prstGeom>
        </p:spPr>
        <p:txBody>
          <a:bodyPr vert="horz" lIns="99039" tIns="49519" rIns="99039" bIns="49519" rtlCol="0" anchor="b"/>
          <a:lstStyle>
            <a:lvl1pPr algn="r">
              <a:defRPr sz="1300"/>
            </a:lvl1pPr>
          </a:lstStyle>
          <a:p>
            <a:fld id="{77A4E6A2-A4EB-412C-A7DD-B23CABD89F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9945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4E6A2-A4EB-412C-A7DD-B23CABD89FE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038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4E6A2-A4EB-412C-A7DD-B23CABD89FE3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7856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4E6A2-A4EB-412C-A7DD-B23CABD89FE3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6031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4E6A2-A4EB-412C-A7DD-B23CABD89FE3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5571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4E6A2-A4EB-412C-A7DD-B23CABD89FE3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2622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A4E6A2-A4EB-412C-A7DD-B23CABD89FE3}" type="slidenum">
              <a:rPr lang="es-ES" smtClean="0">
                <a:solidFill>
                  <a:prstClr val="black"/>
                </a:solidFill>
              </a:rPr>
              <a:pPr/>
              <a:t>6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953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24" name="2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26" name="2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 userDrawn="1"/>
        </p:nvSpPr>
        <p:spPr>
          <a:xfrm>
            <a:off x="6096000" y="6525344"/>
            <a:ext cx="6096000" cy="36004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s-ES" sz="1400" dirty="0" err="1" smtClean="0"/>
              <a:t>On</a:t>
            </a:r>
            <a:r>
              <a:rPr lang="es-ES" sz="1400" dirty="0" smtClean="0"/>
              <a:t> </a:t>
            </a:r>
            <a:r>
              <a:rPr lang="es-ES" sz="1400" dirty="0" err="1" smtClean="0"/>
              <a:t>the</a:t>
            </a:r>
            <a:r>
              <a:rPr lang="es-ES" sz="1400" dirty="0" smtClean="0"/>
              <a:t> role of open-</a:t>
            </a:r>
            <a:r>
              <a:rPr lang="es-ES" sz="1400" dirty="0" err="1" smtClean="0"/>
              <a:t>source</a:t>
            </a:r>
            <a:r>
              <a:rPr lang="es-ES" sz="1400" baseline="0" dirty="0" smtClean="0"/>
              <a:t> </a:t>
            </a:r>
            <a:r>
              <a:rPr lang="es-ES" sz="1400" baseline="0" dirty="0" err="1" smtClean="0"/>
              <a:t>optical</a:t>
            </a:r>
            <a:r>
              <a:rPr lang="es-ES" sz="1400" baseline="0" dirty="0" smtClean="0"/>
              <a:t> </a:t>
            </a:r>
            <a:r>
              <a:rPr lang="es-ES" sz="1400" baseline="0" dirty="0" err="1" smtClean="0"/>
              <a:t>networks</a:t>
            </a:r>
            <a:r>
              <a:rPr lang="es-ES" sz="1400" baseline="0" dirty="0" smtClean="0"/>
              <a:t> </a:t>
            </a:r>
            <a:r>
              <a:rPr lang="es-ES" sz="1400" baseline="0" dirty="0" err="1" smtClean="0"/>
              <a:t>planning</a:t>
            </a:r>
            <a:endParaRPr lang="es-ES" sz="1400" dirty="0"/>
          </a:p>
        </p:txBody>
      </p:sp>
      <p:sp>
        <p:nvSpPr>
          <p:cNvPr id="8" name="7 Rectángulo"/>
          <p:cNvSpPr/>
          <p:nvPr userDrawn="1"/>
        </p:nvSpPr>
        <p:spPr>
          <a:xfrm>
            <a:off x="0" y="6525344"/>
            <a:ext cx="6096000" cy="360040"/>
          </a:xfrm>
          <a:prstGeom prst="rect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1200" dirty="0" smtClean="0"/>
              <a:t>Pablo Pavon-Mariño,</a:t>
            </a:r>
            <a:r>
              <a:rPr lang="es-ES" sz="1200" baseline="0" dirty="0" smtClean="0"/>
              <a:t> Jose-</a:t>
            </a:r>
            <a:r>
              <a:rPr lang="es-ES" sz="1200" baseline="0" dirty="0" err="1" smtClean="0"/>
              <a:t>Luiz</a:t>
            </a:r>
            <a:r>
              <a:rPr lang="es-ES" sz="1200" baseline="0" dirty="0" smtClean="0"/>
              <a:t> Izquierdo-Zaragoza</a:t>
            </a:r>
            <a:endParaRPr lang="es-ES" sz="120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3 Marcador de fecha"/>
          <p:cNvSpPr txBox="1">
            <a:spLocks/>
          </p:cNvSpPr>
          <p:nvPr userDrawn="1"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CFDB1D-0868-4AD7-9447-03787D4A4400}" type="datetime1">
              <a:rPr lang="es-ES" sz="1200" smtClean="0"/>
              <a:pPr/>
              <a:t>12/12/2018</a:t>
            </a:fld>
            <a:endParaRPr lang="es-ES" sz="1200"/>
          </a:p>
        </p:txBody>
      </p:sp>
      <p:sp>
        <p:nvSpPr>
          <p:cNvPr id="8" name="5 Marcador de número de diapositiva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2FADFE-3B8F-471C-ABF0-DBC7717ECBBC}" type="slidenum">
              <a:rPr lang="es-ES" sz="1200" smtClean="0"/>
              <a:pPr/>
              <a:t>‹Nº›</a:t>
            </a:fld>
            <a:endParaRPr lang="es-ES" sz="1200"/>
          </a:p>
        </p:txBody>
      </p:sp>
      <p:sp>
        <p:nvSpPr>
          <p:cNvPr id="9" name="8 Rectángulo"/>
          <p:cNvSpPr/>
          <p:nvPr userDrawn="1"/>
        </p:nvSpPr>
        <p:spPr>
          <a:xfrm>
            <a:off x="6096000" y="6525344"/>
            <a:ext cx="6096000" cy="36004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s-ES" sz="1400" dirty="0" err="1" smtClean="0"/>
              <a:t>On</a:t>
            </a:r>
            <a:r>
              <a:rPr lang="es-ES" sz="1400" dirty="0" smtClean="0"/>
              <a:t> </a:t>
            </a:r>
            <a:r>
              <a:rPr lang="es-ES" sz="1400" dirty="0" err="1" smtClean="0"/>
              <a:t>the</a:t>
            </a:r>
            <a:r>
              <a:rPr lang="es-ES" sz="1400" dirty="0" smtClean="0"/>
              <a:t> role of open-</a:t>
            </a:r>
            <a:r>
              <a:rPr lang="es-ES" sz="1400" dirty="0" err="1" smtClean="0"/>
              <a:t>source</a:t>
            </a:r>
            <a:r>
              <a:rPr lang="es-ES" sz="1400" baseline="0" dirty="0" smtClean="0"/>
              <a:t> </a:t>
            </a:r>
            <a:r>
              <a:rPr lang="es-ES" sz="1400" baseline="0" dirty="0" err="1" smtClean="0"/>
              <a:t>optical</a:t>
            </a:r>
            <a:r>
              <a:rPr lang="es-ES" sz="1400" baseline="0" dirty="0" smtClean="0"/>
              <a:t> </a:t>
            </a:r>
            <a:r>
              <a:rPr lang="es-ES" sz="1400" baseline="0" dirty="0" err="1" smtClean="0"/>
              <a:t>networks</a:t>
            </a:r>
            <a:r>
              <a:rPr lang="es-ES" sz="1400" baseline="0" dirty="0" smtClean="0"/>
              <a:t> </a:t>
            </a:r>
            <a:r>
              <a:rPr lang="es-ES" sz="1400" baseline="0" dirty="0" err="1" smtClean="0"/>
              <a:t>planning</a:t>
            </a:r>
            <a:endParaRPr lang="es-ES" sz="1400" dirty="0"/>
          </a:p>
        </p:txBody>
      </p:sp>
      <p:sp>
        <p:nvSpPr>
          <p:cNvPr id="10" name="9 Rectángulo"/>
          <p:cNvSpPr/>
          <p:nvPr userDrawn="1"/>
        </p:nvSpPr>
        <p:spPr>
          <a:xfrm>
            <a:off x="0" y="6525344"/>
            <a:ext cx="6096000" cy="360040"/>
          </a:xfrm>
          <a:prstGeom prst="rect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1200" dirty="0" smtClean="0"/>
              <a:t>Pablo Pavon-Mariño,</a:t>
            </a:r>
            <a:r>
              <a:rPr lang="es-ES" sz="1200" baseline="0" dirty="0" smtClean="0"/>
              <a:t> Jose-</a:t>
            </a:r>
            <a:r>
              <a:rPr lang="es-ES" sz="1200" baseline="0" dirty="0" err="1" smtClean="0"/>
              <a:t>Luiz</a:t>
            </a:r>
            <a:r>
              <a:rPr lang="es-ES" sz="1200" baseline="0" dirty="0" smtClean="0"/>
              <a:t> Izquierdo-Zaragoza</a:t>
            </a:r>
            <a:endParaRPr lang="es-ES" sz="120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3429000"/>
            <a:ext cx="10972800" cy="1143000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146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24" name="23 Título"/>
          <p:cNvSpPr>
            <a:spLocks noGrp="1"/>
          </p:cNvSpPr>
          <p:nvPr>
            <p:ph type="title"/>
          </p:nvPr>
        </p:nvSpPr>
        <p:spPr>
          <a:xfrm>
            <a:off x="431371" y="183170"/>
            <a:ext cx="11425269" cy="692398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26" name="2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7601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31371" y="1268760"/>
            <a:ext cx="11425269" cy="48574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31371" y="183170"/>
            <a:ext cx="11425269" cy="692398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4573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431371" y="183170"/>
            <a:ext cx="11425269" cy="692398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6903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34135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0833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4771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31371" y="183170"/>
            <a:ext cx="11425269" cy="692398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7215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848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07670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31371" y="1268760"/>
            <a:ext cx="11425269" cy="485740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 userDrawn="1"/>
        </p:nvSpPr>
        <p:spPr>
          <a:xfrm>
            <a:off x="6096000" y="6525344"/>
            <a:ext cx="6096000" cy="36004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s-ES" sz="1400" dirty="0" err="1" smtClean="0"/>
              <a:t>On</a:t>
            </a:r>
            <a:r>
              <a:rPr lang="es-ES" sz="1400" dirty="0" smtClean="0"/>
              <a:t> </a:t>
            </a:r>
            <a:r>
              <a:rPr lang="es-ES" sz="1400" dirty="0" err="1" smtClean="0"/>
              <a:t>the</a:t>
            </a:r>
            <a:r>
              <a:rPr lang="es-ES" sz="1400" dirty="0" smtClean="0"/>
              <a:t> role of open-</a:t>
            </a:r>
            <a:r>
              <a:rPr lang="es-ES" sz="1400" dirty="0" err="1" smtClean="0"/>
              <a:t>source</a:t>
            </a:r>
            <a:r>
              <a:rPr lang="es-ES" sz="1400" baseline="0" dirty="0" smtClean="0"/>
              <a:t> </a:t>
            </a:r>
            <a:r>
              <a:rPr lang="es-ES" sz="1400" baseline="0" dirty="0" err="1" smtClean="0"/>
              <a:t>optical</a:t>
            </a:r>
            <a:r>
              <a:rPr lang="es-ES" sz="1400" baseline="0" dirty="0" smtClean="0"/>
              <a:t> </a:t>
            </a:r>
            <a:r>
              <a:rPr lang="es-ES" sz="1400" baseline="0" dirty="0" err="1" smtClean="0"/>
              <a:t>networks</a:t>
            </a:r>
            <a:r>
              <a:rPr lang="es-ES" sz="1400" baseline="0" dirty="0" smtClean="0"/>
              <a:t> </a:t>
            </a:r>
            <a:r>
              <a:rPr lang="es-ES" sz="1400" baseline="0" dirty="0" err="1" smtClean="0"/>
              <a:t>planning</a:t>
            </a:r>
            <a:endParaRPr lang="es-ES" sz="1400" dirty="0"/>
          </a:p>
        </p:txBody>
      </p:sp>
      <p:sp>
        <p:nvSpPr>
          <p:cNvPr id="8" name="7 Rectángulo"/>
          <p:cNvSpPr/>
          <p:nvPr userDrawn="1"/>
        </p:nvSpPr>
        <p:spPr>
          <a:xfrm>
            <a:off x="0" y="6525344"/>
            <a:ext cx="6096000" cy="360040"/>
          </a:xfrm>
          <a:prstGeom prst="rect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1200" dirty="0" smtClean="0"/>
              <a:t>Pablo Pavon-Mariño,</a:t>
            </a:r>
            <a:r>
              <a:rPr lang="es-ES" sz="1200" baseline="0" dirty="0" smtClean="0"/>
              <a:t> Jose-</a:t>
            </a:r>
            <a:r>
              <a:rPr lang="es-ES" sz="1200" baseline="0" dirty="0" err="1" smtClean="0"/>
              <a:t>Luiz</a:t>
            </a:r>
            <a:r>
              <a:rPr lang="es-ES" sz="1200" baseline="0" dirty="0" smtClean="0"/>
              <a:t> Izquierdo-Zaragoza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40884037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3 Marcador de fecha"/>
          <p:cNvSpPr txBox="1">
            <a:spLocks/>
          </p:cNvSpPr>
          <p:nvPr userDrawn="1"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CFDB1D-0868-4AD7-9447-03787D4A4400}" type="datetime1">
              <a:rPr lang="es-ES" sz="1200" smtClean="0"/>
              <a:pPr/>
              <a:t>12/12/2018</a:t>
            </a:fld>
            <a:endParaRPr lang="es-ES" sz="1200"/>
          </a:p>
        </p:txBody>
      </p:sp>
      <p:sp>
        <p:nvSpPr>
          <p:cNvPr id="8" name="5 Marcador de número de diapositiva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2FADFE-3B8F-471C-ABF0-DBC7717ECBBC}" type="slidenum">
              <a:rPr lang="es-ES" sz="1200" smtClean="0"/>
              <a:pPr/>
              <a:t>‹Nº›</a:t>
            </a:fld>
            <a:endParaRPr lang="es-ES" sz="1200"/>
          </a:p>
        </p:txBody>
      </p:sp>
      <p:sp>
        <p:nvSpPr>
          <p:cNvPr id="9" name="8 Rectángulo"/>
          <p:cNvSpPr/>
          <p:nvPr userDrawn="1"/>
        </p:nvSpPr>
        <p:spPr>
          <a:xfrm>
            <a:off x="6096000" y="6525344"/>
            <a:ext cx="6096000" cy="36004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s-ES" sz="1400" dirty="0" err="1" smtClean="0"/>
              <a:t>On</a:t>
            </a:r>
            <a:r>
              <a:rPr lang="es-ES" sz="1400" dirty="0" smtClean="0"/>
              <a:t> </a:t>
            </a:r>
            <a:r>
              <a:rPr lang="es-ES" sz="1400" dirty="0" err="1" smtClean="0"/>
              <a:t>the</a:t>
            </a:r>
            <a:r>
              <a:rPr lang="es-ES" sz="1400" dirty="0" smtClean="0"/>
              <a:t> role of open-</a:t>
            </a:r>
            <a:r>
              <a:rPr lang="es-ES" sz="1400" dirty="0" err="1" smtClean="0"/>
              <a:t>source</a:t>
            </a:r>
            <a:r>
              <a:rPr lang="es-ES" sz="1400" baseline="0" dirty="0" smtClean="0"/>
              <a:t> </a:t>
            </a:r>
            <a:r>
              <a:rPr lang="es-ES" sz="1400" baseline="0" dirty="0" err="1" smtClean="0"/>
              <a:t>optical</a:t>
            </a:r>
            <a:r>
              <a:rPr lang="es-ES" sz="1400" baseline="0" dirty="0" smtClean="0"/>
              <a:t> </a:t>
            </a:r>
            <a:r>
              <a:rPr lang="es-ES" sz="1400" baseline="0" dirty="0" err="1" smtClean="0"/>
              <a:t>networks</a:t>
            </a:r>
            <a:r>
              <a:rPr lang="es-ES" sz="1400" baseline="0" dirty="0" smtClean="0"/>
              <a:t> </a:t>
            </a:r>
            <a:r>
              <a:rPr lang="es-ES" sz="1400" baseline="0" dirty="0" err="1" smtClean="0"/>
              <a:t>planning</a:t>
            </a:r>
            <a:endParaRPr lang="es-ES" sz="1400" dirty="0"/>
          </a:p>
        </p:txBody>
      </p:sp>
      <p:sp>
        <p:nvSpPr>
          <p:cNvPr id="10" name="9 Rectángulo"/>
          <p:cNvSpPr/>
          <p:nvPr userDrawn="1"/>
        </p:nvSpPr>
        <p:spPr>
          <a:xfrm>
            <a:off x="0" y="6525344"/>
            <a:ext cx="6096000" cy="360040"/>
          </a:xfrm>
          <a:prstGeom prst="rect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" sz="1200" dirty="0" smtClean="0"/>
              <a:t>Pablo Pavon-Mariño,</a:t>
            </a:r>
            <a:r>
              <a:rPr lang="es-ES" sz="1200" baseline="0" dirty="0" smtClean="0"/>
              <a:t> Jose-</a:t>
            </a:r>
            <a:r>
              <a:rPr lang="es-ES" sz="1200" baseline="0" dirty="0" err="1" smtClean="0"/>
              <a:t>Luiz</a:t>
            </a:r>
            <a:r>
              <a:rPr lang="es-ES" sz="1200" baseline="0" dirty="0" smtClean="0"/>
              <a:t> Izquierdo-Zaragoza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1607029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3429000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728193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1953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31371" y="1268760"/>
            <a:ext cx="11425269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 smtClean="0"/>
              <a:t>Haga</a:t>
            </a:r>
            <a:r>
              <a:rPr lang="en-US" noProof="0" dirty="0" smtClean="0"/>
              <a:t> </a:t>
            </a:r>
            <a:r>
              <a:rPr lang="en-US" noProof="0" dirty="0" err="1" smtClean="0"/>
              <a:t>clic</a:t>
            </a:r>
            <a:r>
              <a:rPr lang="en-US" noProof="0" dirty="0" smtClean="0"/>
              <a:t> para </a:t>
            </a:r>
            <a:r>
              <a:rPr lang="en-US" noProof="0" dirty="0" err="1" smtClean="0"/>
              <a:t>modificar</a:t>
            </a:r>
            <a:r>
              <a:rPr lang="en-US" noProof="0" dirty="0" smtClean="0"/>
              <a:t> el </a:t>
            </a:r>
            <a:r>
              <a:rPr lang="en-US" noProof="0" dirty="0" err="1" smtClean="0"/>
              <a:t>estilo</a:t>
            </a:r>
            <a:r>
              <a:rPr lang="en-US" noProof="0" dirty="0" smtClean="0"/>
              <a:t> de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del </a:t>
            </a:r>
            <a:r>
              <a:rPr lang="en-US" noProof="0" dirty="0" err="1" smtClean="0"/>
              <a:t>patrón</a:t>
            </a:r>
            <a:endParaRPr lang="en-US" noProof="0" dirty="0" smtClean="0"/>
          </a:p>
          <a:p>
            <a:pPr lvl="1"/>
            <a:r>
              <a:rPr lang="en-US" noProof="0" dirty="0" smtClean="0"/>
              <a:t>Segundo </a:t>
            </a:r>
            <a:r>
              <a:rPr lang="en-US" noProof="0" dirty="0" err="1" smtClean="0"/>
              <a:t>nivel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Tercer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nivel</a:t>
            </a:r>
            <a:endParaRPr lang="en-US" noProof="0" dirty="0" smtClean="0"/>
          </a:p>
          <a:p>
            <a:pPr lvl="3"/>
            <a:r>
              <a:rPr lang="en-US" noProof="0" dirty="0" smtClean="0"/>
              <a:t>Cuarto </a:t>
            </a:r>
            <a:r>
              <a:rPr lang="en-US" noProof="0" dirty="0" err="1" smtClean="0"/>
              <a:t>nivel</a:t>
            </a:r>
            <a:endParaRPr lang="en-US" noProof="0" dirty="0" smtClean="0"/>
          </a:p>
          <a:p>
            <a:pPr lvl="4"/>
            <a:r>
              <a:rPr lang="en-US" noProof="0" dirty="0" smtClean="0"/>
              <a:t>Quinto </a:t>
            </a:r>
            <a:r>
              <a:rPr lang="en-US" noProof="0" dirty="0" err="1" smtClean="0"/>
              <a:t>nivel</a:t>
            </a:r>
            <a:endParaRPr lang="en-US" noProof="0" dirty="0"/>
          </a:p>
        </p:txBody>
      </p:sp>
      <p:pic>
        <p:nvPicPr>
          <p:cNvPr id="7" name="Picture 2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203349" cy="980727"/>
          </a:xfrm>
          <a:prstGeom prst="rect">
            <a:avLst/>
          </a:prstGeom>
          <a:noFill/>
          <a:ln w="3175">
            <a:solidFill>
              <a:schemeClr val="tx2">
                <a:lumMod val="20000"/>
                <a:lumOff val="8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Marcador de título"/>
          <p:cNvSpPr>
            <a:spLocks noGrp="1"/>
          </p:cNvSpPr>
          <p:nvPr>
            <p:ph type="title"/>
          </p:nvPr>
        </p:nvSpPr>
        <p:spPr>
          <a:xfrm>
            <a:off x="431371" y="183170"/>
            <a:ext cx="11425269" cy="692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Título de diapositiva</a:t>
            </a:r>
            <a:endParaRPr lang="es-ES" dirty="0"/>
          </a:p>
        </p:txBody>
      </p:sp>
      <p:sp>
        <p:nvSpPr>
          <p:cNvPr id="12" name="11 Rectángulo"/>
          <p:cNvSpPr/>
          <p:nvPr userDrawn="1"/>
        </p:nvSpPr>
        <p:spPr>
          <a:xfrm>
            <a:off x="6096000" y="6525344"/>
            <a:ext cx="6096000" cy="36004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fld id="{132FADFE-3B8F-471C-ABF0-DBC7717ECBBC}" type="slidenum">
              <a:rPr lang="es-ES" sz="1800" smtClean="0"/>
              <a:pPr algn="r"/>
              <a:t>‹Nº›</a:t>
            </a:fld>
            <a:endParaRPr lang="es-ES" sz="1200" dirty="0"/>
          </a:p>
        </p:txBody>
      </p:sp>
      <p:sp>
        <p:nvSpPr>
          <p:cNvPr id="13" name="12 Rectángulo"/>
          <p:cNvSpPr/>
          <p:nvPr userDrawn="1"/>
        </p:nvSpPr>
        <p:spPr>
          <a:xfrm>
            <a:off x="0" y="6525344"/>
            <a:ext cx="6096000" cy="360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bg1"/>
                </a:solidFill>
              </a:rPr>
              <a:t>Conference – date – paper info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673600" y="609329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609600" y="306896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10" name="9 Marcador de texto"/>
          <p:cNvSpPr>
            <a:spLocks noGrp="1"/>
          </p:cNvSpPr>
          <p:nvPr>
            <p:ph type="body" idx="1"/>
          </p:nvPr>
        </p:nvSpPr>
        <p:spPr>
          <a:xfrm>
            <a:off x="609600" y="4725145"/>
            <a:ext cx="10972800" cy="12570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69786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 userDrawn="1"/>
        </p:nvSpPr>
        <p:spPr>
          <a:xfrm>
            <a:off x="6096000" y="6525344"/>
            <a:ext cx="6096000" cy="36004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fld id="{132FADFE-3B8F-471C-ABF0-DBC7717ECBBC}" type="slidenum">
              <a:rPr lang="es-ES" sz="1800" smtClean="0"/>
              <a:pPr algn="r"/>
              <a:t>‹Nº›</a:t>
            </a:fld>
            <a:endParaRPr lang="es-ES" sz="1200" dirty="0"/>
          </a:p>
        </p:txBody>
      </p:sp>
      <p:sp>
        <p:nvSpPr>
          <p:cNvPr id="13" name="12 Rectángulo"/>
          <p:cNvSpPr/>
          <p:nvPr userDrawn="1"/>
        </p:nvSpPr>
        <p:spPr>
          <a:xfrm>
            <a:off x="0" y="6525344"/>
            <a:ext cx="6096000" cy="3600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s-ES" sz="1150" dirty="0" smtClean="0"/>
              <a:t>OFC 2018. </a:t>
            </a:r>
            <a:r>
              <a:rPr lang="es-ES" sz="115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Th1D.1. </a:t>
            </a:r>
            <a:r>
              <a:rPr lang="en-US" sz="115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The Role of Open-source Network Optimization Software in the SDN/NFV World</a:t>
            </a:r>
            <a:endParaRPr lang="es-ES" sz="115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7357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-lighthouse-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net2plan.com/" TargetMode="External"/><Relationship Id="rId5" Type="http://schemas.openxmlformats.org/officeDocument/2006/relationships/image" Target="../media/image9.png"/><Relationship Id="rId4" Type="http://schemas.openxmlformats.org/officeDocument/2006/relationships/hyperlink" Target="http://www.e-lighthouse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hyperlink" Target="https://metro-haul.eu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telecominfraproject.com/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mailto:miquel.garrich@upct.es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girtel.upct.es/projects/inspiringsni/" TargetMode="External"/><Relationship Id="rId5" Type="http://schemas.openxmlformats.org/officeDocument/2006/relationships/hyperlink" Target="mailto:ppavon@e-lighthouse.com" TargetMode="External"/><Relationship Id="rId4" Type="http://schemas.openxmlformats.org/officeDocument/2006/relationships/hyperlink" Target="mailto:pablo.pavon@upct.es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1424" y="1988840"/>
            <a:ext cx="10369152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INSPIRING-SNI</a:t>
            </a:r>
            <a:r>
              <a:rPr lang="en-US" b="1" dirty="0">
                <a:solidFill>
                  <a:schemeClr val="accent1"/>
                </a:solidFill>
              </a:rPr>
              <a:t/>
            </a:r>
            <a:br>
              <a:rPr lang="en-US" b="1" dirty="0">
                <a:solidFill>
                  <a:schemeClr val="accent1"/>
                </a:solidFill>
              </a:rPr>
            </a:br>
            <a:r>
              <a:rPr lang="en-US" sz="3200" b="1" dirty="0">
                <a:solidFill>
                  <a:schemeClr val="accent1"/>
                </a:solidFill>
              </a:rPr>
              <a:t>(</a:t>
            </a:r>
            <a:r>
              <a:rPr lang="en-US" sz="3200" b="1" dirty="0" smtClean="0">
                <a:solidFill>
                  <a:schemeClr val="accent1"/>
                </a:solidFill>
              </a:rPr>
              <a:t>H2020-MSCA-IF-2016)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2711624" y="3563888"/>
            <a:ext cx="7077472" cy="28894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n-US" sz="2000" baseline="30000" dirty="0" smtClean="0">
                <a:solidFill>
                  <a:srgbClr val="0070C0"/>
                </a:solidFill>
              </a:rPr>
              <a:t>1 </a:t>
            </a:r>
            <a:r>
              <a:rPr lang="en-US" sz="2000" dirty="0" err="1">
                <a:solidFill>
                  <a:srgbClr val="0070C0"/>
                </a:solidFill>
              </a:rPr>
              <a:t>Miquel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Garrich</a:t>
            </a:r>
            <a:endParaRPr lang="en-US" sz="2000" dirty="0">
              <a:solidFill>
                <a:srgbClr val="0070C0"/>
              </a:solidFill>
            </a:endParaRPr>
          </a:p>
          <a:p>
            <a:pPr algn="l"/>
            <a:r>
              <a:rPr lang="en-US" sz="2000" baseline="30000" dirty="0" smtClean="0">
                <a:solidFill>
                  <a:srgbClr val="0070C0"/>
                </a:solidFill>
              </a:rPr>
              <a:t>1,2 </a:t>
            </a:r>
            <a:r>
              <a:rPr lang="en-US" sz="2000" dirty="0">
                <a:solidFill>
                  <a:srgbClr val="0070C0"/>
                </a:solidFill>
              </a:rPr>
              <a:t>Pablo </a:t>
            </a:r>
            <a:r>
              <a:rPr lang="en-US" sz="2000" dirty="0" err="1">
                <a:solidFill>
                  <a:srgbClr val="0070C0"/>
                </a:solidFill>
              </a:rPr>
              <a:t>Pavón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</a:rPr>
              <a:t>Mariño</a:t>
            </a:r>
            <a:endParaRPr lang="en-US" sz="2000" dirty="0">
              <a:solidFill>
                <a:srgbClr val="0070C0"/>
              </a:solidFill>
            </a:endParaRPr>
          </a:p>
          <a:p>
            <a:pPr algn="l"/>
            <a:endParaRPr lang="en-US" sz="1400" dirty="0">
              <a:solidFill>
                <a:srgbClr val="0070C0"/>
              </a:solidFill>
            </a:endParaRPr>
          </a:p>
          <a:p>
            <a:pPr algn="l"/>
            <a:endParaRPr lang="en-US" sz="1400" dirty="0">
              <a:solidFill>
                <a:srgbClr val="0070C0"/>
              </a:solidFill>
            </a:endParaRPr>
          </a:p>
          <a:p>
            <a:pPr algn="l"/>
            <a:endParaRPr lang="en-US" sz="1400" dirty="0">
              <a:solidFill>
                <a:srgbClr val="0070C0"/>
              </a:solidFill>
            </a:endParaRPr>
          </a:p>
          <a:p>
            <a:pPr algn="l"/>
            <a:r>
              <a:rPr lang="en-US" sz="1600" baseline="30000" dirty="0">
                <a:solidFill>
                  <a:srgbClr val="0070C0"/>
                </a:solidFill>
              </a:rPr>
              <a:t>1 </a:t>
            </a:r>
            <a:r>
              <a:rPr lang="en-US" sz="1600" dirty="0">
                <a:solidFill>
                  <a:srgbClr val="0070C0"/>
                </a:solidFill>
              </a:rPr>
              <a:t>Universidad </a:t>
            </a:r>
            <a:r>
              <a:rPr lang="en-US" sz="1600" dirty="0" err="1">
                <a:solidFill>
                  <a:srgbClr val="0070C0"/>
                </a:solidFill>
              </a:rPr>
              <a:t>Politécnica</a:t>
            </a:r>
            <a:r>
              <a:rPr lang="en-US" sz="1600" dirty="0">
                <a:solidFill>
                  <a:srgbClr val="0070C0"/>
                </a:solidFill>
              </a:rPr>
              <a:t> de Cartagena, (Spain) </a:t>
            </a:r>
          </a:p>
          <a:p>
            <a:pPr algn="l"/>
            <a:r>
              <a:rPr lang="en-US" sz="1600" baseline="30000" dirty="0">
                <a:solidFill>
                  <a:srgbClr val="0070C0"/>
                </a:solidFill>
              </a:rPr>
              <a:t>2 </a:t>
            </a:r>
            <a:r>
              <a:rPr lang="en-US" sz="1600" dirty="0">
                <a:solidFill>
                  <a:srgbClr val="0070C0"/>
                </a:solidFill>
              </a:rPr>
              <a:t>E-lighthouse Network Solutions, Spain (</a:t>
            </a:r>
            <a:r>
              <a:rPr lang="en-US" sz="1600" dirty="0">
                <a:solidFill>
                  <a:srgbClr val="0070C0"/>
                </a:solidFill>
                <a:hlinkClick r:id="rId3"/>
              </a:rPr>
              <a:t>www.e-lighthouse.com</a:t>
            </a:r>
            <a:r>
              <a:rPr lang="en-US" sz="1600" dirty="0" smtClean="0">
                <a:solidFill>
                  <a:srgbClr val="0070C0"/>
                </a:solidFill>
              </a:rPr>
              <a:t>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6494432"/>
            <a:ext cx="12192000" cy="36004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3575720" y="6525344"/>
            <a:ext cx="5040560" cy="2880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/>
                </a:solidFill>
              </a:rPr>
              <a:t>Conference – date – paper info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8" name="Imagen 6" descr="MP_HzBicolor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414782"/>
            <a:ext cx="2088232" cy="708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88488" y="104869"/>
            <a:ext cx="1238669" cy="132842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11724" y="475257"/>
            <a:ext cx="5688633" cy="58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68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 idx="4294967295"/>
          </p:nvPr>
        </p:nvSpPr>
        <p:spPr>
          <a:xfrm>
            <a:off x="2639616" y="183170"/>
            <a:ext cx="7241976" cy="692398"/>
          </a:xfrm>
        </p:spPr>
        <p:txBody>
          <a:bodyPr/>
          <a:lstStyle/>
          <a:p>
            <a:r>
              <a:rPr lang="es-ES" dirty="0" smtClean="0"/>
              <a:t>INSPIRING-SNI visión general </a:t>
            </a:r>
            <a:endParaRPr lang="es-ES" dirty="0"/>
          </a:p>
        </p:txBody>
      </p:sp>
      <p:sp>
        <p:nvSpPr>
          <p:cNvPr id="4" name="2 Marcador de texto"/>
          <p:cNvSpPr txBox="1">
            <a:spLocks/>
          </p:cNvSpPr>
          <p:nvPr/>
        </p:nvSpPr>
        <p:spPr>
          <a:xfrm>
            <a:off x="47328" y="1124744"/>
            <a:ext cx="12144672" cy="5400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s-ES" sz="2600" dirty="0" err="1" smtClean="0">
                <a:solidFill>
                  <a:srgbClr val="002060"/>
                </a:solidFill>
              </a:rPr>
              <a:t>Investigating</a:t>
            </a:r>
            <a:r>
              <a:rPr lang="es-ES" sz="2600" dirty="0" smtClean="0">
                <a:solidFill>
                  <a:srgbClr val="002060"/>
                </a:solidFill>
              </a:rPr>
              <a:t> SDN </a:t>
            </a:r>
            <a:r>
              <a:rPr lang="es-ES" sz="2600" dirty="0" err="1" smtClean="0">
                <a:solidFill>
                  <a:srgbClr val="002060"/>
                </a:solidFill>
              </a:rPr>
              <a:t>Programmability</a:t>
            </a:r>
            <a:r>
              <a:rPr lang="es-ES" sz="2600" dirty="0" smtClean="0">
                <a:solidFill>
                  <a:srgbClr val="002060"/>
                </a:solidFill>
              </a:rPr>
              <a:t> </a:t>
            </a:r>
            <a:r>
              <a:rPr lang="es-ES" sz="2600" dirty="0" err="1" smtClean="0">
                <a:solidFill>
                  <a:srgbClr val="002060"/>
                </a:solidFill>
              </a:rPr>
              <a:t>Improving</a:t>
            </a:r>
            <a:r>
              <a:rPr lang="es-ES" sz="2600" dirty="0" smtClean="0">
                <a:solidFill>
                  <a:srgbClr val="002060"/>
                </a:solidFill>
              </a:rPr>
              <a:t> </a:t>
            </a:r>
            <a:r>
              <a:rPr lang="es-ES" sz="2600" dirty="0" err="1" smtClean="0">
                <a:solidFill>
                  <a:srgbClr val="002060"/>
                </a:solidFill>
              </a:rPr>
              <a:t>optical</a:t>
            </a:r>
            <a:r>
              <a:rPr lang="es-ES" sz="2600" dirty="0" smtClean="0">
                <a:solidFill>
                  <a:srgbClr val="002060"/>
                </a:solidFill>
              </a:rPr>
              <a:t> South- and North-</a:t>
            </a:r>
            <a:r>
              <a:rPr lang="es-ES" sz="2600" dirty="0" err="1" smtClean="0">
                <a:solidFill>
                  <a:srgbClr val="002060"/>
                </a:solidFill>
              </a:rPr>
              <a:t>bound</a:t>
            </a:r>
            <a:r>
              <a:rPr lang="es-ES" sz="2600" dirty="0" smtClean="0">
                <a:solidFill>
                  <a:srgbClr val="002060"/>
                </a:solidFill>
              </a:rPr>
              <a:t> Interfaces</a:t>
            </a:r>
          </a:p>
          <a:p>
            <a:pPr marL="0" lvl="1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s-ES" b="1" u="sng" dirty="0">
                <a:solidFill>
                  <a:srgbClr val="002060"/>
                </a:solidFill>
              </a:rPr>
              <a:t>Marie </a:t>
            </a:r>
            <a:r>
              <a:rPr lang="es-ES" b="1" u="sng" dirty="0" err="1">
                <a:solidFill>
                  <a:srgbClr val="002060"/>
                </a:solidFill>
              </a:rPr>
              <a:t>Skłodowska</a:t>
            </a:r>
            <a:r>
              <a:rPr lang="es-ES" b="1" u="sng" dirty="0">
                <a:solidFill>
                  <a:srgbClr val="002060"/>
                </a:solidFill>
              </a:rPr>
              <a:t>-Curie </a:t>
            </a:r>
            <a:r>
              <a:rPr lang="es-ES" b="1" u="sng" dirty="0" err="1">
                <a:solidFill>
                  <a:srgbClr val="002060"/>
                </a:solidFill>
              </a:rPr>
              <a:t>Action</a:t>
            </a:r>
            <a:r>
              <a:rPr lang="es-ES" b="1" u="sng" dirty="0">
                <a:solidFill>
                  <a:srgbClr val="002060"/>
                </a:solidFill>
              </a:rPr>
              <a:t> del programa H2020</a:t>
            </a:r>
          </a:p>
          <a:p>
            <a:pPr marL="0" lvl="2" indent="360000">
              <a:spcBef>
                <a:spcPts val="0"/>
              </a:spcBef>
              <a:spcAft>
                <a:spcPts val="800"/>
              </a:spcAft>
            </a:pPr>
            <a:r>
              <a:rPr lang="es-ES" dirty="0" smtClean="0">
                <a:solidFill>
                  <a:srgbClr val="002060"/>
                </a:solidFill>
              </a:rPr>
              <a:t>Standard </a:t>
            </a:r>
            <a:r>
              <a:rPr lang="es-ES" dirty="0" err="1" smtClean="0">
                <a:solidFill>
                  <a:srgbClr val="002060"/>
                </a:solidFill>
              </a:rPr>
              <a:t>European</a:t>
            </a:r>
            <a:r>
              <a:rPr lang="es-ES" dirty="0" smtClean="0">
                <a:solidFill>
                  <a:srgbClr val="002060"/>
                </a:solidFill>
              </a:rPr>
              <a:t> Individual </a:t>
            </a:r>
            <a:r>
              <a:rPr lang="es-ES" dirty="0" err="1" smtClean="0">
                <a:solidFill>
                  <a:srgbClr val="002060"/>
                </a:solidFill>
              </a:rPr>
              <a:t>Fellowship</a:t>
            </a:r>
            <a:endParaRPr lang="es-ES" dirty="0" smtClean="0">
              <a:solidFill>
                <a:srgbClr val="002060"/>
              </a:solidFill>
            </a:endParaRPr>
          </a:p>
          <a:p>
            <a:pPr marL="0" lvl="2" indent="360000">
              <a:spcBef>
                <a:spcPts val="0"/>
              </a:spcBef>
              <a:spcAft>
                <a:spcPts val="800"/>
              </a:spcAft>
            </a:pPr>
            <a:r>
              <a:rPr lang="es-ES" dirty="0" smtClean="0">
                <a:solidFill>
                  <a:srgbClr val="002060"/>
                </a:solidFill>
              </a:rPr>
              <a:t>Escrita Jun-</a:t>
            </a:r>
            <a:r>
              <a:rPr lang="es-ES" dirty="0" err="1" smtClean="0">
                <a:solidFill>
                  <a:srgbClr val="002060"/>
                </a:solidFill>
              </a:rPr>
              <a:t>Sep</a:t>
            </a:r>
            <a:r>
              <a:rPr lang="es-ES" dirty="0" smtClean="0">
                <a:solidFill>
                  <a:srgbClr val="002060"/>
                </a:solidFill>
              </a:rPr>
              <a:t> 2016. Aceptada Feb 2017. Iniciada Marzo 2018.</a:t>
            </a:r>
          </a:p>
          <a:p>
            <a:pPr marL="0" lvl="2" indent="360000">
              <a:spcBef>
                <a:spcPts val="0"/>
              </a:spcBef>
              <a:spcAft>
                <a:spcPts val="800"/>
              </a:spcAft>
            </a:pPr>
            <a:r>
              <a:rPr lang="es-ES" dirty="0" smtClean="0">
                <a:solidFill>
                  <a:srgbClr val="002060"/>
                </a:solidFill>
              </a:rPr>
              <a:t>Anfitrión: Cartagena UPCT (estancia en </a:t>
            </a:r>
            <a:r>
              <a:rPr lang="es-ES" dirty="0" smtClean="0">
                <a:solidFill>
                  <a:srgbClr val="002060"/>
                </a:solidFill>
              </a:rPr>
              <a:t>Telefónica España – Madrid)</a:t>
            </a:r>
            <a:endParaRPr lang="es-ES" dirty="0" smtClean="0">
              <a:solidFill>
                <a:srgbClr val="002060"/>
              </a:solidFill>
            </a:endParaRPr>
          </a:p>
          <a:p>
            <a:pPr marL="0" lvl="2" indent="360000">
              <a:spcBef>
                <a:spcPts val="0"/>
              </a:spcBef>
              <a:spcAft>
                <a:spcPts val="800"/>
              </a:spcAft>
            </a:pPr>
            <a:r>
              <a:rPr lang="es-ES" dirty="0">
                <a:solidFill>
                  <a:srgbClr val="002060"/>
                </a:solidFill>
              </a:rPr>
              <a:t>Supervisor: Prof. Pablo Pavón</a:t>
            </a:r>
          </a:p>
          <a:p>
            <a:pPr marL="0" lvl="2" indent="360000">
              <a:spcBef>
                <a:spcPts val="0"/>
              </a:spcBef>
              <a:spcAft>
                <a:spcPts val="800"/>
              </a:spcAft>
            </a:pPr>
            <a:r>
              <a:rPr lang="es-ES" dirty="0">
                <a:solidFill>
                  <a:srgbClr val="002060"/>
                </a:solidFill>
              </a:rPr>
              <a:t>Soporte esencial de: Oficina de Proyectos </a:t>
            </a:r>
            <a:r>
              <a:rPr lang="es-ES" dirty="0" smtClean="0">
                <a:solidFill>
                  <a:srgbClr val="002060"/>
                </a:solidFill>
              </a:rPr>
              <a:t>Europeos (UPCT</a:t>
            </a:r>
            <a:r>
              <a:rPr lang="es-ES" dirty="0" smtClean="0">
                <a:solidFill>
                  <a:srgbClr val="002060"/>
                </a:solidFill>
              </a:rPr>
              <a:t>)</a:t>
            </a:r>
            <a:endParaRPr lang="es-ES" dirty="0" smtClean="0">
              <a:solidFill>
                <a:srgbClr val="002060"/>
              </a:solidFill>
            </a:endParaRPr>
          </a:p>
          <a:p>
            <a:pPr marL="0" lvl="1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s-ES" b="1" u="sng" dirty="0" smtClean="0">
                <a:solidFill>
                  <a:srgbClr val="002060"/>
                </a:solidFill>
              </a:rPr>
              <a:t>Objetivos</a:t>
            </a:r>
          </a:p>
          <a:p>
            <a:pPr marL="0" lvl="2" indent="-457200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s-ES" dirty="0" smtClean="0">
                <a:solidFill>
                  <a:srgbClr val="002060"/>
                </a:solidFill>
              </a:rPr>
              <a:t>Modelos e interfaces para dispositivos de red </a:t>
            </a:r>
            <a:r>
              <a:rPr lang="es-ES" dirty="0" smtClean="0">
                <a:solidFill>
                  <a:srgbClr val="002060"/>
                </a:solidFill>
              </a:rPr>
              <a:t>óptica</a:t>
            </a:r>
            <a:endParaRPr lang="es-ES" dirty="0" smtClean="0">
              <a:solidFill>
                <a:srgbClr val="002060"/>
              </a:solidFill>
            </a:endParaRPr>
          </a:p>
          <a:p>
            <a:pPr marL="0" lvl="2" indent="-457200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s-ES" dirty="0" smtClean="0">
                <a:solidFill>
                  <a:srgbClr val="002060"/>
                </a:solidFill>
              </a:rPr>
              <a:t>Softwares para Optimización como </a:t>
            </a:r>
            <a:r>
              <a:rPr lang="es-ES" dirty="0" smtClean="0">
                <a:solidFill>
                  <a:srgbClr val="002060"/>
                </a:solidFill>
              </a:rPr>
              <a:t>Servicio (</a:t>
            </a:r>
            <a:r>
              <a:rPr lang="es-ES" dirty="0" err="1" smtClean="0">
                <a:solidFill>
                  <a:srgbClr val="002060"/>
                </a:solidFill>
              </a:rPr>
              <a:t>OaaS</a:t>
            </a:r>
            <a:r>
              <a:rPr lang="es-ES" dirty="0" smtClean="0">
                <a:solidFill>
                  <a:srgbClr val="002060"/>
                </a:solidFill>
              </a:rPr>
              <a:t>)</a:t>
            </a:r>
            <a:endParaRPr lang="es-ES" dirty="0" smtClean="0">
              <a:solidFill>
                <a:srgbClr val="002060"/>
              </a:solidFill>
            </a:endParaRPr>
          </a:p>
          <a:p>
            <a:pPr marL="0" lvl="2" indent="-457200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s-ES" dirty="0" smtClean="0">
                <a:solidFill>
                  <a:srgbClr val="002060"/>
                </a:solidFill>
              </a:rPr>
              <a:t>Demostraciones experimentales</a:t>
            </a:r>
            <a:endParaRPr lang="es-ES" dirty="0">
              <a:solidFill>
                <a:srgbClr val="002060"/>
              </a:solidFill>
            </a:endParaRPr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2224" y="3573016"/>
            <a:ext cx="3739409" cy="277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29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 idx="4294967295"/>
          </p:nvPr>
        </p:nvSpPr>
        <p:spPr>
          <a:xfrm>
            <a:off x="2639616" y="183170"/>
            <a:ext cx="7241976" cy="692398"/>
          </a:xfrm>
        </p:spPr>
        <p:txBody>
          <a:bodyPr/>
          <a:lstStyle/>
          <a:p>
            <a:r>
              <a:rPr lang="es-ES" dirty="0" smtClean="0"/>
              <a:t>INSPIRING-SNI</a:t>
            </a:r>
            <a:endParaRPr lang="es-ES" dirty="0"/>
          </a:p>
        </p:txBody>
      </p:sp>
      <p:sp>
        <p:nvSpPr>
          <p:cNvPr id="4" name="2 Marcador de texto"/>
          <p:cNvSpPr txBox="1">
            <a:spLocks/>
          </p:cNvSpPr>
          <p:nvPr/>
        </p:nvSpPr>
        <p:spPr>
          <a:xfrm>
            <a:off x="335360" y="1052736"/>
            <a:ext cx="1185664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400" b="1" u="sng" dirty="0" smtClean="0">
                <a:solidFill>
                  <a:srgbClr val="002060"/>
                </a:solidFill>
              </a:rPr>
              <a:t>Elaboración y contenido</a:t>
            </a:r>
          </a:p>
          <a:p>
            <a:pPr marL="0" lvl="2" indent="360000">
              <a:spcBef>
                <a:spcPts val="0"/>
              </a:spcBef>
              <a:spcAft>
                <a:spcPts val="300"/>
              </a:spcAft>
            </a:pPr>
            <a:r>
              <a:rPr lang="es-ES" sz="2000" dirty="0" smtClean="0">
                <a:solidFill>
                  <a:srgbClr val="002060"/>
                </a:solidFill>
              </a:rPr>
              <a:t>Es esencial aprovechar la sinergia y complementación entre visitante y anfitrión(es)</a:t>
            </a:r>
          </a:p>
          <a:p>
            <a:pPr marL="0" lvl="2" indent="360000">
              <a:spcBef>
                <a:spcPts val="0"/>
              </a:spcBef>
              <a:spcAft>
                <a:spcPts val="300"/>
              </a:spcAft>
            </a:pPr>
            <a:r>
              <a:rPr lang="es-ES" sz="2000" dirty="0" smtClean="0">
                <a:solidFill>
                  <a:srgbClr val="002060"/>
                </a:solidFill>
              </a:rPr>
              <a:t>Cubrir correctamente: estado del arte, objetivos transferencia bidireccional de conocimiento, inter-sectorial, </a:t>
            </a:r>
            <a:r>
              <a:rPr lang="es-ES" sz="2000" dirty="0" err="1" smtClean="0">
                <a:solidFill>
                  <a:srgbClr val="002060"/>
                </a:solidFill>
              </a:rPr>
              <a:t>multi</a:t>
            </a:r>
            <a:r>
              <a:rPr lang="es-ES" sz="2000" dirty="0" smtClean="0">
                <a:solidFill>
                  <a:srgbClr val="002060"/>
                </a:solidFill>
              </a:rPr>
              <a:t>-disciplinar, comunicación, diseminación, etc. </a:t>
            </a:r>
          </a:p>
          <a:p>
            <a:pPr marL="0" lvl="2" indent="0">
              <a:spcBef>
                <a:spcPts val="0"/>
              </a:spcBef>
              <a:spcAft>
                <a:spcPts val="300"/>
              </a:spcAft>
              <a:buNone/>
            </a:pPr>
            <a:endParaRPr lang="es-ES" sz="2000" dirty="0">
              <a:solidFill>
                <a:srgbClr val="002060"/>
              </a:solidFill>
            </a:endParaRPr>
          </a:p>
          <a:p>
            <a:pPr marL="0" lvl="2" indent="0">
              <a:spcBef>
                <a:spcPts val="0"/>
              </a:spcBef>
              <a:spcAft>
                <a:spcPts val="300"/>
              </a:spcAft>
              <a:buNone/>
            </a:pPr>
            <a:endParaRPr lang="es-ES" sz="2000" dirty="0" smtClean="0">
              <a:solidFill>
                <a:srgbClr val="002060"/>
              </a:solidFill>
            </a:endParaRPr>
          </a:p>
          <a:p>
            <a:pPr marL="0" lvl="2" indent="0">
              <a:spcBef>
                <a:spcPts val="0"/>
              </a:spcBef>
              <a:spcAft>
                <a:spcPts val="300"/>
              </a:spcAft>
              <a:buNone/>
            </a:pPr>
            <a:endParaRPr lang="es-ES" sz="2000" dirty="0" smtClean="0">
              <a:solidFill>
                <a:srgbClr val="002060"/>
              </a:solidFill>
            </a:endParaRPr>
          </a:p>
          <a:p>
            <a:pPr marL="0" lvl="2" indent="0">
              <a:spcBef>
                <a:spcPts val="0"/>
              </a:spcBef>
              <a:spcAft>
                <a:spcPts val="300"/>
              </a:spcAft>
              <a:buNone/>
            </a:pPr>
            <a:endParaRPr lang="es-ES" sz="2000" dirty="0">
              <a:solidFill>
                <a:srgbClr val="002060"/>
              </a:solidFill>
            </a:endParaRPr>
          </a:p>
          <a:p>
            <a:pPr marL="0" lvl="2" indent="0">
              <a:spcBef>
                <a:spcPts val="0"/>
              </a:spcBef>
              <a:spcAft>
                <a:spcPts val="300"/>
              </a:spcAft>
              <a:buNone/>
            </a:pPr>
            <a:endParaRPr lang="es-ES" sz="2000" dirty="0" smtClean="0">
              <a:solidFill>
                <a:srgbClr val="002060"/>
              </a:solidFill>
            </a:endParaRPr>
          </a:p>
          <a:p>
            <a:pPr marL="0" lvl="2" indent="0">
              <a:spcBef>
                <a:spcPts val="0"/>
              </a:spcBef>
              <a:spcAft>
                <a:spcPts val="300"/>
              </a:spcAft>
              <a:buNone/>
            </a:pPr>
            <a:endParaRPr lang="es-ES" sz="2000" dirty="0" smtClean="0">
              <a:solidFill>
                <a:srgbClr val="002060"/>
              </a:solidFill>
            </a:endParaRP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400" b="1" u="sng" dirty="0" smtClean="0">
                <a:solidFill>
                  <a:srgbClr val="002060"/>
                </a:solidFill>
              </a:rPr>
              <a:t>Evaluación</a:t>
            </a:r>
          </a:p>
          <a:p>
            <a:pPr marL="0" lvl="2" indent="360000">
              <a:spcBef>
                <a:spcPts val="0"/>
              </a:spcBef>
              <a:spcAft>
                <a:spcPts val="300"/>
              </a:spcAft>
            </a:pPr>
            <a:r>
              <a:rPr lang="es-ES" sz="2000" dirty="0" smtClean="0">
                <a:solidFill>
                  <a:srgbClr val="002060"/>
                </a:solidFill>
              </a:rPr>
              <a:t>Total score: 96.2 %. Umbral de aceptación (13 %) al  91.5 %</a:t>
            </a:r>
          </a:p>
          <a:p>
            <a:pPr marL="0" lvl="2" indent="360000">
              <a:spcBef>
                <a:spcPts val="0"/>
              </a:spcBef>
              <a:spcAft>
                <a:spcPts val="300"/>
              </a:spcAft>
            </a:pPr>
            <a:r>
              <a:rPr lang="es-ES" sz="2000" dirty="0" smtClean="0">
                <a:solidFill>
                  <a:srgbClr val="002060"/>
                </a:solidFill>
              </a:rPr>
              <a:t>Excelencia 4.7 (50%), impacto 5 (30%), implementación 4.8 (20%) </a:t>
            </a:r>
          </a:p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400" b="1" u="sng" dirty="0" smtClean="0">
                <a:solidFill>
                  <a:srgbClr val="002060"/>
                </a:solidFill>
              </a:rPr>
              <a:t>Resultados primer año</a:t>
            </a:r>
          </a:p>
          <a:p>
            <a:pPr marL="0" lvl="2" indent="360000">
              <a:spcBef>
                <a:spcPts val="0"/>
              </a:spcBef>
              <a:spcAft>
                <a:spcPts val="300"/>
              </a:spcAft>
            </a:pPr>
            <a:r>
              <a:rPr lang="es-ES" sz="2000" dirty="0" smtClean="0">
                <a:solidFill>
                  <a:srgbClr val="002060"/>
                </a:solidFill>
              </a:rPr>
              <a:t> 6 publicaciones en congreso y 2 artículos en revista con participación en 4 eventos científico/técnicos</a:t>
            </a:r>
            <a:endParaRPr lang="es-ES" sz="2000" dirty="0">
              <a:solidFill>
                <a:srgbClr val="00206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2184" y="2510594"/>
            <a:ext cx="3228975" cy="26289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9576" y="2564904"/>
            <a:ext cx="3960440" cy="228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8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 idx="4294967295"/>
          </p:nvPr>
        </p:nvSpPr>
        <p:spPr>
          <a:xfrm>
            <a:off x="2639616" y="183170"/>
            <a:ext cx="7241976" cy="692398"/>
          </a:xfrm>
        </p:spPr>
        <p:txBody>
          <a:bodyPr/>
          <a:lstStyle/>
          <a:p>
            <a:r>
              <a:rPr lang="es-ES" dirty="0" smtClean="0"/>
              <a:t>INSPIRING-SNI y Net2Plan</a:t>
            </a:r>
            <a:endParaRPr lang="es-ES" dirty="0"/>
          </a:p>
        </p:txBody>
      </p:sp>
      <p:sp>
        <p:nvSpPr>
          <p:cNvPr id="4" name="2 Marcador de texto"/>
          <p:cNvSpPr txBox="1">
            <a:spLocks/>
          </p:cNvSpPr>
          <p:nvPr/>
        </p:nvSpPr>
        <p:spPr>
          <a:xfrm>
            <a:off x="263352" y="1052736"/>
            <a:ext cx="11928648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b="1" u="sng" dirty="0" smtClean="0">
                <a:solidFill>
                  <a:srgbClr val="002060"/>
                </a:solidFill>
              </a:rPr>
              <a:t>Net2Plan</a:t>
            </a:r>
          </a:p>
          <a:p>
            <a:pPr marL="0" lvl="2" indent="360000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olidFill>
                  <a:srgbClr val="002060"/>
                </a:solidFill>
              </a:rPr>
              <a:t>Herramienta GRATIS para planificación de red OPEN-SOURCE basada en JAVA</a:t>
            </a:r>
          </a:p>
          <a:p>
            <a:pPr marL="0" lvl="2" indent="360000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olidFill>
                  <a:srgbClr val="002060"/>
                </a:solidFill>
              </a:rPr>
              <a:t>Permite integración de algoritmos hechos por el usuario con otros ya disponibles (repositorio web)</a:t>
            </a:r>
          </a:p>
          <a:p>
            <a:pPr marL="0" lvl="2" indent="360000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olidFill>
                  <a:srgbClr val="002060"/>
                </a:solidFill>
              </a:rPr>
              <a:t>Primera versión: marzo 2013 (0.2.0). </a:t>
            </a:r>
            <a:r>
              <a:rPr lang="es-ES" sz="2200" dirty="0">
                <a:solidFill>
                  <a:srgbClr val="002060"/>
                </a:solidFill>
              </a:rPr>
              <a:t>Actual: </a:t>
            </a:r>
            <a:r>
              <a:rPr lang="es-ES" sz="2200" dirty="0" smtClean="0">
                <a:solidFill>
                  <a:srgbClr val="002060"/>
                </a:solidFill>
              </a:rPr>
              <a:t>0.6.1.1 </a:t>
            </a:r>
            <a:r>
              <a:rPr lang="es-ES" sz="2200" dirty="0">
                <a:solidFill>
                  <a:srgbClr val="002060"/>
                </a:solidFill>
              </a:rPr>
              <a:t>del 5 Noviembre </a:t>
            </a:r>
            <a:r>
              <a:rPr lang="es-ES" sz="2200" dirty="0" smtClean="0">
                <a:solidFill>
                  <a:srgbClr val="002060"/>
                </a:solidFill>
              </a:rPr>
              <a:t>2018</a:t>
            </a:r>
          </a:p>
          <a:p>
            <a:pPr marL="0" lvl="2" indent="360000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olidFill>
                  <a:srgbClr val="002060"/>
                </a:solidFill>
              </a:rPr>
              <a:t>Software robusto: usado por &gt; 150 estudiantes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b="1" u="sng" dirty="0" smtClean="0">
                <a:solidFill>
                  <a:srgbClr val="002060"/>
                </a:solidFill>
              </a:rPr>
              <a:t>Uso académico</a:t>
            </a:r>
          </a:p>
          <a:p>
            <a:pPr marL="0" lvl="2" indent="360000">
              <a:spcBef>
                <a:spcPts val="0"/>
              </a:spcBef>
              <a:spcAft>
                <a:spcPts val="600"/>
              </a:spcAft>
            </a:pPr>
            <a:r>
              <a:rPr lang="es-ES" sz="2200" dirty="0">
                <a:solidFill>
                  <a:srgbClr val="002060"/>
                </a:solidFill>
              </a:rPr>
              <a:t>Creciente interés por la </a:t>
            </a:r>
            <a:r>
              <a:rPr lang="es-ES" sz="2200" dirty="0" smtClean="0">
                <a:solidFill>
                  <a:srgbClr val="002060"/>
                </a:solidFill>
              </a:rPr>
              <a:t>en la comunidad científica / investigación</a:t>
            </a:r>
            <a:r>
              <a:rPr lang="es-ES" sz="2200" dirty="0">
                <a:solidFill>
                  <a:srgbClr val="002060"/>
                </a:solidFill>
              </a:rPr>
              <a:t>.</a:t>
            </a:r>
          </a:p>
          <a:p>
            <a:pPr marL="0" lvl="2" indent="360000">
              <a:spcBef>
                <a:spcPts val="0"/>
              </a:spcBef>
              <a:spcAft>
                <a:spcPts val="600"/>
              </a:spcAft>
            </a:pPr>
            <a:r>
              <a:rPr lang="es-ES" sz="2200" dirty="0">
                <a:solidFill>
                  <a:srgbClr val="002060"/>
                </a:solidFill>
              </a:rPr>
              <a:t>Docencia: utilizada en varios cursos (España, Alemania, Brasil ...)</a:t>
            </a:r>
          </a:p>
          <a:p>
            <a:pPr marL="0" lvl="2" indent="360000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>
                <a:solidFill>
                  <a:srgbClr val="002060"/>
                </a:solidFill>
              </a:rPr>
              <a:t>P</a:t>
            </a:r>
            <a:r>
              <a:rPr lang="es-ES" sz="2200" dirty="0">
                <a:solidFill>
                  <a:srgbClr val="002060"/>
                </a:solidFill>
              </a:rPr>
              <a:t>. Pavón-Mariño </a:t>
            </a:r>
            <a:r>
              <a:rPr lang="es-ES" sz="2200" dirty="0" smtClean="0">
                <a:solidFill>
                  <a:srgbClr val="002060"/>
                </a:solidFill>
              </a:rPr>
              <a:t>“</a:t>
            </a:r>
            <a:r>
              <a:rPr lang="en-US" sz="2200" dirty="0">
                <a:solidFill>
                  <a:srgbClr val="002060"/>
                </a:solidFill>
              </a:rPr>
              <a:t>Optimization of computer networks: modeling and algorithms. A hands-on approach</a:t>
            </a:r>
            <a:r>
              <a:rPr lang="es-ES" sz="2200" dirty="0" smtClean="0">
                <a:solidFill>
                  <a:srgbClr val="002060"/>
                </a:solidFill>
              </a:rPr>
              <a:t>” </a:t>
            </a:r>
            <a:r>
              <a:rPr lang="es-ES" sz="2200" dirty="0" err="1" smtClean="0">
                <a:solidFill>
                  <a:srgbClr val="002060"/>
                </a:solidFill>
              </a:rPr>
              <a:t>Wiley</a:t>
            </a:r>
            <a:r>
              <a:rPr lang="es-ES" sz="2200" dirty="0">
                <a:solidFill>
                  <a:srgbClr val="002060"/>
                </a:solidFill>
              </a:rPr>
              <a:t>, </a:t>
            </a:r>
            <a:r>
              <a:rPr lang="es-ES" sz="2200" dirty="0" smtClean="0">
                <a:solidFill>
                  <a:srgbClr val="002060"/>
                </a:solidFill>
              </a:rPr>
              <a:t>2016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b="1" u="sng" dirty="0">
                <a:solidFill>
                  <a:srgbClr val="002060"/>
                </a:solidFill>
              </a:rPr>
              <a:t>Uso </a:t>
            </a:r>
            <a:r>
              <a:rPr lang="es-ES" sz="2400" b="1" u="sng" dirty="0" smtClean="0">
                <a:solidFill>
                  <a:srgbClr val="002060"/>
                </a:solidFill>
              </a:rPr>
              <a:t>en la industria</a:t>
            </a:r>
          </a:p>
          <a:p>
            <a:pPr marL="0" lvl="2" indent="360000">
              <a:spcBef>
                <a:spcPts val="0"/>
              </a:spcBef>
              <a:spcAft>
                <a:spcPts val="600"/>
              </a:spcAft>
            </a:pPr>
            <a:r>
              <a:rPr lang="es-ES" sz="2200" dirty="0">
                <a:solidFill>
                  <a:srgbClr val="002060"/>
                </a:solidFill>
              </a:rPr>
              <a:t>Creación en 2017 de spin-off con énfasis en innovación tecnológica: </a:t>
            </a:r>
            <a:r>
              <a:rPr lang="es-ES" sz="2200" dirty="0" smtClean="0">
                <a:solidFill>
                  <a:srgbClr val="002060"/>
                </a:solidFill>
                <a:hlinkClick r:id="rId4"/>
              </a:rPr>
              <a:t>www.e-lighthouse.com</a:t>
            </a:r>
            <a:r>
              <a:rPr lang="es-ES" sz="2200" dirty="0" smtClean="0">
                <a:solidFill>
                  <a:srgbClr val="002060"/>
                </a:solidFill>
              </a:rPr>
              <a:t> </a:t>
            </a:r>
            <a:endParaRPr lang="es-ES" sz="2200" dirty="0">
              <a:solidFill>
                <a:srgbClr val="00206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2020" y="2716656"/>
            <a:ext cx="1262572" cy="110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1 CuadroTexto"/>
          <p:cNvSpPr txBox="1"/>
          <p:nvPr/>
        </p:nvSpPr>
        <p:spPr>
          <a:xfrm>
            <a:off x="9785194" y="38250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6"/>
              </a:rPr>
              <a:t>www.net2plan.com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94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 idx="4294967295"/>
          </p:nvPr>
        </p:nvSpPr>
        <p:spPr>
          <a:xfrm>
            <a:off x="736576" y="183170"/>
            <a:ext cx="11048056" cy="692398"/>
          </a:xfrm>
        </p:spPr>
        <p:txBody>
          <a:bodyPr/>
          <a:lstStyle/>
          <a:p>
            <a:r>
              <a:rPr lang="es-ES" dirty="0" smtClean="0"/>
              <a:t>Sinergias </a:t>
            </a:r>
            <a:r>
              <a:rPr lang="es-ES" dirty="0" smtClean="0"/>
              <a:t>INSPIRING-SNI: </a:t>
            </a:r>
            <a:r>
              <a:rPr lang="es-ES" dirty="0" smtClean="0"/>
              <a:t>Metro-</a:t>
            </a:r>
            <a:r>
              <a:rPr lang="es-ES" dirty="0" err="1" smtClean="0"/>
              <a:t>Haul</a:t>
            </a:r>
            <a:r>
              <a:rPr lang="es-ES" dirty="0" smtClean="0"/>
              <a:t> and TIP</a:t>
            </a:r>
            <a:endParaRPr lang="es-ES" dirty="0"/>
          </a:p>
        </p:txBody>
      </p:sp>
      <p:sp>
        <p:nvSpPr>
          <p:cNvPr id="4" name="2 Marcador de texto"/>
          <p:cNvSpPr txBox="1">
            <a:spLocks/>
          </p:cNvSpPr>
          <p:nvPr/>
        </p:nvSpPr>
        <p:spPr>
          <a:xfrm>
            <a:off x="6312024" y="2519715"/>
            <a:ext cx="5886872" cy="1440159"/>
          </a:xfrm>
          <a:prstGeom prst="rect">
            <a:avLst/>
          </a:prstGeom>
        </p:spPr>
        <p:txBody>
          <a:bodyPr vert="horz" lIns="0" tIns="45720" rIns="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lvl="2" indent="-180000">
              <a:buFont typeface="+mj-lt"/>
              <a:buAutoNum type="arabicPeriod"/>
            </a:pPr>
            <a:r>
              <a:rPr lang="es-ES" sz="2000" dirty="0" smtClean="0">
                <a:solidFill>
                  <a:srgbClr val="002060"/>
                </a:solidFill>
              </a:rPr>
              <a:t> Modelos e interfaces para de dispositivos red óptica (SBI)</a:t>
            </a:r>
          </a:p>
          <a:p>
            <a:pPr marL="180000" lvl="2" indent="-180000">
              <a:buFont typeface="+mj-lt"/>
              <a:buAutoNum type="arabicPeriod"/>
            </a:pPr>
            <a:r>
              <a:rPr lang="es-ES" sz="2000" dirty="0" smtClean="0">
                <a:solidFill>
                  <a:srgbClr val="002060"/>
                </a:solidFill>
              </a:rPr>
              <a:t> Softwares para Optimización como Servicio (NBI-</a:t>
            </a:r>
            <a:r>
              <a:rPr lang="es-ES" sz="2000" dirty="0" err="1" smtClean="0">
                <a:solidFill>
                  <a:srgbClr val="002060"/>
                </a:solidFill>
              </a:rPr>
              <a:t>OaaS</a:t>
            </a:r>
            <a:r>
              <a:rPr lang="es-ES" sz="2000" dirty="0" smtClean="0">
                <a:solidFill>
                  <a:srgbClr val="002060"/>
                </a:solidFill>
              </a:rPr>
              <a:t>)</a:t>
            </a:r>
          </a:p>
          <a:p>
            <a:pPr marL="180000" lvl="2" indent="-180000">
              <a:buFont typeface="+mj-lt"/>
              <a:buAutoNum type="arabicPeriod"/>
            </a:pPr>
            <a:r>
              <a:rPr lang="es-ES" sz="2000" dirty="0" smtClean="0">
                <a:solidFill>
                  <a:srgbClr val="002060"/>
                </a:solidFill>
              </a:rPr>
              <a:t> Demostraciones experimentales</a:t>
            </a:r>
            <a:endParaRPr lang="es-ES" sz="2000" dirty="0">
              <a:solidFill>
                <a:srgbClr val="00206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239" y="1484784"/>
            <a:ext cx="1872208" cy="907078"/>
          </a:xfrm>
          <a:prstGeom prst="rect">
            <a:avLst/>
          </a:prstGeom>
        </p:spPr>
      </p:pic>
      <p:sp>
        <p:nvSpPr>
          <p:cNvPr id="7" name="1 CuadroTexto"/>
          <p:cNvSpPr txBox="1"/>
          <p:nvPr/>
        </p:nvSpPr>
        <p:spPr>
          <a:xfrm>
            <a:off x="7111007" y="1676713"/>
            <a:ext cx="2382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F497D"/>
                </a:solidFill>
              </a:rPr>
              <a:t>INSPIRING-SNI</a:t>
            </a:r>
            <a:endParaRPr lang="en-US" sz="2800" b="1" dirty="0">
              <a:solidFill>
                <a:srgbClr val="1F497D"/>
              </a:solidFill>
            </a:endParaRPr>
          </a:p>
        </p:txBody>
      </p:sp>
      <p:sp>
        <p:nvSpPr>
          <p:cNvPr id="8" name="2 Marcador de texto"/>
          <p:cNvSpPr txBox="1">
            <a:spLocks/>
          </p:cNvSpPr>
          <p:nvPr/>
        </p:nvSpPr>
        <p:spPr>
          <a:xfrm>
            <a:off x="-31104" y="2519715"/>
            <a:ext cx="5832648" cy="1440159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lvl="2" indent="0">
              <a:buNone/>
            </a:pPr>
            <a:r>
              <a:rPr lang="en-US" sz="2000" dirty="0">
                <a:solidFill>
                  <a:srgbClr val="002060"/>
                </a:solidFill>
              </a:rPr>
              <a:t>WP3: Metro </a:t>
            </a:r>
            <a:r>
              <a:rPr lang="en-US" sz="2000" dirty="0" smtClean="0">
                <a:solidFill>
                  <a:srgbClr val="002060"/>
                </a:solidFill>
              </a:rPr>
              <a:t>node </a:t>
            </a:r>
            <a:r>
              <a:rPr lang="en-US" sz="2000" dirty="0">
                <a:solidFill>
                  <a:srgbClr val="002060"/>
                </a:solidFill>
              </a:rPr>
              <a:t>and </a:t>
            </a:r>
            <a:r>
              <a:rPr lang="en-US" sz="2000" dirty="0" smtClean="0">
                <a:solidFill>
                  <a:srgbClr val="002060"/>
                </a:solidFill>
              </a:rPr>
              <a:t>optical transmission solutions</a:t>
            </a:r>
            <a:endParaRPr lang="en-US" sz="2000" dirty="0">
              <a:solidFill>
                <a:srgbClr val="002060"/>
              </a:solidFill>
            </a:endParaRPr>
          </a:p>
          <a:p>
            <a:pPr marL="180000" lvl="2" indent="0">
              <a:buNone/>
            </a:pPr>
            <a:r>
              <a:rPr lang="en-US" sz="2000" dirty="0">
                <a:solidFill>
                  <a:srgbClr val="002060"/>
                </a:solidFill>
              </a:rPr>
              <a:t>WP4: Network </a:t>
            </a:r>
            <a:r>
              <a:rPr lang="en-US" sz="2000" dirty="0" smtClean="0">
                <a:solidFill>
                  <a:srgbClr val="002060"/>
                </a:solidFill>
              </a:rPr>
              <a:t>control </a:t>
            </a:r>
            <a:r>
              <a:rPr lang="en-US" sz="2000" dirty="0">
                <a:solidFill>
                  <a:srgbClr val="002060"/>
                </a:solidFill>
              </a:rPr>
              <a:t>and </a:t>
            </a:r>
            <a:r>
              <a:rPr lang="en-US" sz="2000" dirty="0" smtClean="0">
                <a:solidFill>
                  <a:srgbClr val="002060"/>
                </a:solidFill>
              </a:rPr>
              <a:t>management SDN metro</a:t>
            </a:r>
          </a:p>
          <a:p>
            <a:pPr marL="180000" lvl="2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WP5: Validation and demonstration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2" name="Flecha izquierda y derecha 1"/>
          <p:cNvSpPr/>
          <p:nvPr/>
        </p:nvSpPr>
        <p:spPr>
          <a:xfrm>
            <a:off x="4943872" y="1676713"/>
            <a:ext cx="1800200" cy="5232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2100703" y="1615158"/>
            <a:ext cx="2569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H2020-ICT-2016-2 </a:t>
            </a:r>
            <a:endParaRPr lang="en-GB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GB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GB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G.A. 761727) 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9390584" y="1615158"/>
            <a:ext cx="2569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H2020-MSCA-IF-2016 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G.A. 750611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19336" y="3829071"/>
            <a:ext cx="1207266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+mj-lt"/>
              </a:rPr>
              <a:t>METRO </a:t>
            </a:r>
            <a:r>
              <a:rPr lang="en-US" dirty="0">
                <a:latin typeface="+mj-lt"/>
              </a:rPr>
              <a:t>High bandwidth, 5G Application-aware optical network, with edge storage, </a:t>
            </a:r>
            <a:r>
              <a:rPr lang="en-US" dirty="0" err="1">
                <a:latin typeface="+mj-lt"/>
              </a:rPr>
              <a:t>compUte</a:t>
            </a:r>
            <a:r>
              <a:rPr lang="en-US" dirty="0">
                <a:latin typeface="+mj-lt"/>
              </a:rPr>
              <a:t> and low Latency.</a:t>
            </a:r>
            <a:r>
              <a:rPr lang="en-US" sz="2000" dirty="0">
                <a:latin typeface="+mj-lt"/>
              </a:rPr>
              <a:t>  </a:t>
            </a:r>
            <a:endParaRPr lang="en-US" dirty="0" smtClean="0">
              <a:solidFill>
                <a:srgbClr val="1155CC"/>
              </a:solidFill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+mj-lt"/>
              </a:rPr>
              <a:t>Duration: </a:t>
            </a:r>
            <a:r>
              <a:rPr lang="en-US" dirty="0">
                <a:latin typeface="+mj-lt"/>
              </a:rPr>
              <a:t>36 </a:t>
            </a:r>
            <a:r>
              <a:rPr lang="en-US" dirty="0" smtClean="0">
                <a:latin typeface="+mj-lt"/>
              </a:rPr>
              <a:t>months – Start </a:t>
            </a:r>
            <a:r>
              <a:rPr lang="en-US" dirty="0">
                <a:latin typeface="+mj-lt"/>
              </a:rPr>
              <a:t>Date: 1st June </a:t>
            </a:r>
            <a:r>
              <a:rPr lang="en-US" dirty="0" smtClean="0">
                <a:latin typeface="+mj-lt"/>
              </a:rPr>
              <a:t>2017 – End </a:t>
            </a:r>
            <a:r>
              <a:rPr lang="en-US" dirty="0">
                <a:latin typeface="+mj-lt"/>
              </a:rPr>
              <a:t>Date: 31st May 2020</a:t>
            </a:r>
          </a:p>
        </p:txBody>
      </p:sp>
      <p:pic>
        <p:nvPicPr>
          <p:cNvPr id="3074" name="Picture 2" descr="Iniciativa TELECOM INFRA PROJECT (https://telecominfraproject.com/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143" y="5579185"/>
            <a:ext cx="3492153" cy="559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 12"/>
          <p:cNvSpPr/>
          <p:nvPr/>
        </p:nvSpPr>
        <p:spPr>
          <a:xfrm>
            <a:off x="7608168" y="5689529"/>
            <a:ext cx="3311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j-lt"/>
                <a:hlinkClick r:id="rId6"/>
              </a:rPr>
              <a:t>https://telecominfraproject.com/</a:t>
            </a:r>
            <a:endParaRPr lang="es-ES" dirty="0">
              <a:latin typeface="+mj-lt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8679966" y="4273238"/>
            <a:ext cx="2343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1155CC"/>
                </a:solidFill>
                <a:hlinkClick r:id="rId7"/>
              </a:rPr>
              <a:t>https://metro-haul.eu/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8607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263352" y="5647468"/>
            <a:ext cx="9037005" cy="8624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 smtClean="0">
                <a:solidFill>
                  <a:srgbClr val="0070C0"/>
                </a:solidFill>
              </a:rPr>
              <a:t>Miquel </a:t>
            </a:r>
            <a:r>
              <a:rPr lang="en-US" sz="1800" dirty="0" err="1" smtClean="0">
                <a:solidFill>
                  <a:srgbClr val="0070C0"/>
                </a:solidFill>
              </a:rPr>
              <a:t>Garrich</a:t>
            </a:r>
            <a:r>
              <a:rPr lang="en-US" sz="1800" dirty="0" smtClean="0">
                <a:solidFill>
                  <a:srgbClr val="0070C0"/>
                </a:solidFill>
              </a:rPr>
              <a:t> 		</a:t>
            </a:r>
            <a:r>
              <a:rPr lang="en-US" sz="1800" dirty="0" smtClean="0">
                <a:solidFill>
                  <a:srgbClr val="0070C0"/>
                </a:solidFill>
                <a:hlinkClick r:id="rId3"/>
              </a:rPr>
              <a:t>miquel.garrich@upct.es</a:t>
            </a:r>
            <a:endParaRPr lang="en-US" sz="1800" dirty="0" smtClean="0">
              <a:solidFill>
                <a:srgbClr val="0070C0"/>
              </a:solidFill>
            </a:endParaRPr>
          </a:p>
          <a:p>
            <a:pPr algn="l"/>
            <a:r>
              <a:rPr lang="en-US" sz="1800" dirty="0">
                <a:solidFill>
                  <a:srgbClr val="0070C0"/>
                </a:solidFill>
              </a:rPr>
              <a:t>Pablo </a:t>
            </a:r>
            <a:r>
              <a:rPr lang="en-US" sz="1800" dirty="0" err="1">
                <a:solidFill>
                  <a:srgbClr val="0070C0"/>
                </a:solidFill>
              </a:rPr>
              <a:t>Pavón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Mariño</a:t>
            </a:r>
            <a:r>
              <a:rPr lang="en-US" sz="1800" dirty="0" smtClean="0">
                <a:solidFill>
                  <a:srgbClr val="0070C0"/>
                </a:solidFill>
              </a:rPr>
              <a:t>  	</a:t>
            </a:r>
            <a:r>
              <a:rPr lang="en-US" sz="1800" dirty="0" smtClean="0">
                <a:solidFill>
                  <a:srgbClr val="0070C0"/>
                </a:solidFill>
                <a:hlinkClick r:id="rId4"/>
              </a:rPr>
              <a:t>pablo.pavon@upct.es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>
                <a:solidFill>
                  <a:srgbClr val="0070C0"/>
                </a:solidFill>
              </a:rPr>
              <a:t>, </a:t>
            </a:r>
            <a:r>
              <a:rPr lang="en-US" sz="1800" dirty="0" smtClean="0">
                <a:solidFill>
                  <a:srgbClr val="0070C0"/>
                </a:solidFill>
                <a:hlinkClick r:id="rId5"/>
              </a:rPr>
              <a:t>ppavon@e-lighthouse.com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6494432"/>
            <a:ext cx="12192000" cy="36004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3575720" y="6525344"/>
            <a:ext cx="5040560" cy="2880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prstClr val="white"/>
                </a:solidFill>
              </a:rPr>
              <a:t>Conference – date – paper info</a:t>
            </a:r>
          </a:p>
        </p:txBody>
      </p:sp>
      <p:sp>
        <p:nvSpPr>
          <p:cNvPr id="9" name="1 CuadroTexto"/>
          <p:cNvSpPr txBox="1"/>
          <p:nvPr/>
        </p:nvSpPr>
        <p:spPr>
          <a:xfrm>
            <a:off x="1815021" y="1849425"/>
            <a:ext cx="8296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 smtClean="0">
                <a:solidFill>
                  <a:srgbClr val="1F497D"/>
                </a:solidFill>
              </a:rPr>
              <a:t>Gracias por su atención!</a:t>
            </a:r>
            <a:endParaRPr lang="es-ES" sz="5400" dirty="0">
              <a:solidFill>
                <a:srgbClr val="1F497D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4607088" y="4328337"/>
            <a:ext cx="2569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H2020-MSCA-IF-2016 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G.A. 750611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13" name="1 CuadroTexto"/>
          <p:cNvSpPr txBox="1"/>
          <p:nvPr/>
        </p:nvSpPr>
        <p:spPr>
          <a:xfrm>
            <a:off x="2374840" y="3297661"/>
            <a:ext cx="7033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1F497D"/>
                </a:solidFill>
              </a:rPr>
              <a:t>INSPIRING-SNI </a:t>
            </a:r>
            <a:r>
              <a:rPr lang="en-US" sz="2800" dirty="0" smtClean="0">
                <a:solidFill>
                  <a:srgbClr val="1F497D"/>
                </a:solidFill>
              </a:rPr>
              <a:t>project</a:t>
            </a:r>
          </a:p>
          <a:p>
            <a:pPr algn="ctr"/>
            <a:r>
              <a:rPr lang="en-US" sz="2000" dirty="0">
                <a:solidFill>
                  <a:srgbClr val="1F497D"/>
                </a:solidFill>
                <a:hlinkClick r:id="rId6"/>
              </a:rPr>
              <a:t>http://girtel.upct.es/projects/inspiringsni</a:t>
            </a:r>
            <a:r>
              <a:rPr lang="en-US" sz="2000" dirty="0" smtClean="0">
                <a:solidFill>
                  <a:srgbClr val="1F497D"/>
                </a:solidFill>
                <a:hlinkClick r:id="rId6"/>
              </a:rPr>
              <a:t>/</a:t>
            </a:r>
            <a:r>
              <a:rPr lang="en-US" sz="2000" dirty="0" smtClean="0">
                <a:solidFill>
                  <a:srgbClr val="1F497D"/>
                </a:solidFill>
              </a:rPr>
              <a:t>  </a:t>
            </a:r>
            <a:endParaRPr lang="en-US" sz="2000" dirty="0">
              <a:solidFill>
                <a:srgbClr val="1F497D"/>
              </a:solidFill>
            </a:endParaRPr>
          </a:p>
        </p:txBody>
      </p:sp>
      <p:pic>
        <p:nvPicPr>
          <p:cNvPr id="14" name="Imagen 6" descr="MP_HzBicolor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414782"/>
            <a:ext cx="2088232" cy="708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488488" y="104869"/>
            <a:ext cx="1238669" cy="1328428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11724" y="475257"/>
            <a:ext cx="5688633" cy="58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0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net2plan_v1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lantilla_net2plan_v1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plantilla_net2plan_v1</Template>
  <TotalTime>12449</TotalTime>
  <Words>457</Words>
  <Application>Microsoft Office PowerPoint</Application>
  <PresentationFormat>Panorámica</PresentationFormat>
  <Paragraphs>77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Arial Rounded MT Bold</vt:lpstr>
      <vt:lpstr>Calibri</vt:lpstr>
      <vt:lpstr>Times New Roman</vt:lpstr>
      <vt:lpstr>plantilla_net2plan_v1</vt:lpstr>
      <vt:lpstr>Diseño personalizado</vt:lpstr>
      <vt:lpstr>1_plantilla_net2plan_v1</vt:lpstr>
      <vt:lpstr>INSPIRING-SNI (H2020-MSCA-IF-2016)</vt:lpstr>
      <vt:lpstr>INSPIRING-SNI visión general </vt:lpstr>
      <vt:lpstr>INSPIRING-SNI</vt:lpstr>
      <vt:lpstr>INSPIRING-SNI y Net2Plan</vt:lpstr>
      <vt:lpstr>Sinergias INSPIRING-SNI: Metro-Haul and TIP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level title (e.g. Traffic design balablabla)</dc:title>
  <dc:creator>Pablo</dc:creator>
  <cp:lastModifiedBy>Windows User</cp:lastModifiedBy>
  <cp:revision>668</cp:revision>
  <cp:lastPrinted>2018-01-24T13:44:06Z</cp:lastPrinted>
  <dcterms:created xsi:type="dcterms:W3CDTF">2013-12-04T09:53:07Z</dcterms:created>
  <dcterms:modified xsi:type="dcterms:W3CDTF">2018-12-12T13:13:09Z</dcterms:modified>
</cp:coreProperties>
</file>