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B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63" autoAdjust="0"/>
  </p:normalViewPr>
  <p:slideViewPr>
    <p:cSldViewPr>
      <p:cViewPr varScale="1">
        <p:scale>
          <a:sx n="83" d="100"/>
          <a:sy n="83" d="100"/>
        </p:scale>
        <p:origin x="24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8D9F-EA4F-4E11-84B1-F5CF8BA1BD4E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B5831-633A-4696-A184-4168BAAC7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25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3934-D492-4443-9427-018DE5D6DDA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70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0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u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5831-633A-4696-A184-4168BAAC715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50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none" dirty="0">
                <a:solidFill>
                  <a:schemeClr val="tx1"/>
                </a:solidFill>
              </a:rPr>
              <a:t>Toutes les actions,</a:t>
            </a:r>
            <a:r>
              <a:rPr lang="fr-FR" u="none" baseline="0" dirty="0">
                <a:solidFill>
                  <a:schemeClr val="tx1"/>
                </a:solidFill>
              </a:rPr>
              <a:t> leur faire deviner :</a:t>
            </a:r>
          </a:p>
          <a:p>
            <a:endParaRPr lang="fr-FR" u="none" baseline="0" dirty="0">
              <a:solidFill>
                <a:schemeClr val="tx1"/>
              </a:solidFill>
            </a:endParaRPr>
          </a:p>
          <a:p>
            <a:r>
              <a:rPr lang="fr-FR" u="none" baseline="0" dirty="0">
                <a:solidFill>
                  <a:schemeClr val="tx1"/>
                </a:solidFill>
              </a:rPr>
              <a:t>-s’ils peuvent le faire</a:t>
            </a:r>
          </a:p>
          <a:p>
            <a:r>
              <a:rPr lang="fr-FR" u="none" baseline="0" dirty="0">
                <a:solidFill>
                  <a:schemeClr val="tx1"/>
                </a:solidFill>
              </a:rPr>
              <a:t>-S’ils ont besoin de mettre des guillemets</a:t>
            </a:r>
          </a:p>
          <a:p>
            <a:r>
              <a:rPr lang="fr-FR" u="none" baseline="0" dirty="0">
                <a:solidFill>
                  <a:schemeClr val="tx1"/>
                </a:solidFill>
              </a:rPr>
              <a:t>-S’ils doivent citer la source</a:t>
            </a:r>
            <a:endParaRPr lang="fr-FR" u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5831-633A-4696-A184-4168BAAC715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50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u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5831-633A-4696-A184-4168BAAC715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50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u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5831-633A-4696-A184-4168BAAC715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50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u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5831-633A-4696-A184-4168BAAC715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5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3934-D492-4443-9427-018DE5D6DDA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2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99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630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130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spd="slow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-1191" y="0"/>
            <a:ext cx="9144001" cy="6858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1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3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spd="slow" advClick="0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rrière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8301955" y="310397"/>
            <a:ext cx="484355" cy="292351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algn="ctr"/>
            <a:fld id="{260E2A6B-A809-4840-BF14-8648BC0BDF87}" type="slidenum">
              <a:rPr lang="id-ID" sz="1300" b="0" smtClean="0">
                <a:solidFill>
                  <a:schemeClr val="bg1"/>
                </a:solidFill>
                <a:latin typeface="Lato Regular"/>
                <a:cs typeface="Lato Regular"/>
              </a:rPr>
              <a:pPr algn="ctr"/>
              <a:t>‹N°›</a:t>
            </a:fld>
            <a:endParaRPr lang="id-ID" sz="1300" b="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grpSp>
        <p:nvGrpSpPr>
          <p:cNvPr id="11" name="Grouper 10"/>
          <p:cNvGrpSpPr/>
          <p:nvPr userDrawn="1"/>
        </p:nvGrpSpPr>
        <p:grpSpPr>
          <a:xfrm>
            <a:off x="8209656" y="280406"/>
            <a:ext cx="668947" cy="414640"/>
            <a:chOff x="16419318" y="560811"/>
            <a:chExt cx="1337893" cy="829279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6626462" y="560811"/>
              <a:ext cx="923589" cy="735292"/>
            </a:xfrm>
            <a:prstGeom prst="rect">
              <a:avLst/>
            </a:prstGeom>
            <a:solidFill>
              <a:srgbClr val="1A91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43" tIns="91422" rIns="182843" bIns="91422" rtlCol="0" anchor="ctr"/>
            <a:lstStyle/>
            <a:p>
              <a:pPr algn="ctr"/>
              <a:endParaRPr lang="id-ID"/>
            </a:p>
          </p:txBody>
        </p:sp>
        <p:grpSp>
          <p:nvGrpSpPr>
            <p:cNvPr id="13" name="Grouper 12"/>
            <p:cNvGrpSpPr/>
            <p:nvPr userDrawn="1"/>
          </p:nvGrpSpPr>
          <p:grpSpPr>
            <a:xfrm>
              <a:off x="16419318" y="620794"/>
              <a:ext cx="1337893" cy="769296"/>
              <a:chOff x="16419318" y="620794"/>
              <a:chExt cx="1337893" cy="769296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16626462" y="1296112"/>
                <a:ext cx="923589" cy="91438"/>
              </a:xfrm>
              <a:prstGeom prst="rect">
                <a:avLst/>
              </a:prstGeom>
              <a:solidFill>
                <a:srgbClr val="584B4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43" tIns="91422" rIns="182843" bIns="91422"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5" name="TextBox 13"/>
              <p:cNvSpPr txBox="1"/>
              <p:nvPr userDrawn="1"/>
            </p:nvSpPr>
            <p:spPr>
              <a:xfrm>
                <a:off x="16419318" y="620794"/>
                <a:ext cx="1337893" cy="769296"/>
              </a:xfrm>
              <a:prstGeom prst="rect">
                <a:avLst/>
              </a:prstGeom>
              <a:solidFill>
                <a:srgbClr val="1A916C"/>
              </a:solidFill>
            </p:spPr>
            <p:txBody>
              <a:bodyPr wrap="none" lIns="182807" tIns="91404" rIns="182807" bIns="91404" rtlCol="0">
                <a:spAutoFit/>
              </a:bodyPr>
              <a:lstStyle/>
              <a:p>
                <a:pPr algn="ctr"/>
                <a:fld id="{260E2A6B-A809-4840-BF14-8648BC0BDF87}" type="slidenum">
                  <a:rPr lang="id-ID" sz="1300" b="0" smtClean="0">
                    <a:solidFill>
                      <a:schemeClr val="bg1"/>
                    </a:solidFill>
                    <a:latin typeface="Exo 2.0" charset="0"/>
                    <a:ea typeface="Exo 2.0" charset="0"/>
                    <a:cs typeface="Exo 2.0" charset="0"/>
                  </a:rPr>
                  <a:pPr algn="ctr"/>
                  <a:t>‹N°›</a:t>
                </a:fld>
                <a:endParaRPr lang="id-ID" sz="1300" b="0" dirty="0">
                  <a:solidFill>
                    <a:schemeClr val="bg1"/>
                  </a:solidFill>
                  <a:latin typeface="Exo 2.0" charset="0"/>
                  <a:ea typeface="Exo 2.0" charset="0"/>
                  <a:cs typeface="Exo 2.0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716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03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93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19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20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6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60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31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F7FD-A09E-49F5-8FDB-2BF042B1626F}" type="datetimeFigureOut">
              <a:rPr lang="fr-FR" smtClean="0"/>
              <a:t>21/12/2017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5976-0D12-4829-99E2-F91499C2B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7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9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dirty="0"/>
          </a:p>
        </p:txBody>
      </p:sp>
      <p:grpSp>
        <p:nvGrpSpPr>
          <p:cNvPr id="13" name="Grouper 12"/>
          <p:cNvGrpSpPr/>
          <p:nvPr/>
        </p:nvGrpSpPr>
        <p:grpSpPr>
          <a:xfrm>
            <a:off x="1225685" y="1731560"/>
            <a:ext cx="7189749" cy="2784629"/>
            <a:chOff x="2431915" y="2684906"/>
            <a:chExt cx="14379497" cy="5569258"/>
          </a:xfrm>
        </p:grpSpPr>
        <p:sp>
          <p:nvSpPr>
            <p:cNvPr id="33" name="TextBox 32"/>
            <p:cNvSpPr txBox="1"/>
            <p:nvPr/>
          </p:nvSpPr>
          <p:spPr>
            <a:xfrm>
              <a:off x="2999559" y="4048498"/>
              <a:ext cx="13811853" cy="2031288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fr-FR" sz="6000" b="1" dirty="0">
                  <a:solidFill>
                    <a:schemeClr val="bg1"/>
                  </a:solidFill>
                  <a:latin typeface="Exo 2.0" charset="0"/>
                  <a:ea typeface="Exo 2.0" charset="0"/>
                  <a:cs typeface="Exo 2.0" charset="0"/>
                </a:rPr>
                <a:t>LE PLAGIAT</a:t>
              </a:r>
              <a:endParaRPr lang="id-ID" sz="6000" b="1" dirty="0">
                <a:solidFill>
                  <a:schemeClr val="bg1"/>
                </a:solidFill>
                <a:latin typeface="Exo 2.0" charset="0"/>
                <a:ea typeface="Exo 2.0" charset="0"/>
                <a:cs typeface="Exo 2.0" charset="0"/>
              </a:endParaRPr>
            </a:p>
          </p:txBody>
        </p:sp>
        <p:cxnSp>
          <p:nvCxnSpPr>
            <p:cNvPr id="9" name="Connecteur droit 8"/>
            <p:cNvCxnSpPr/>
            <p:nvPr/>
          </p:nvCxnSpPr>
          <p:spPr>
            <a:xfrm flipH="1">
              <a:off x="2431915" y="2684906"/>
              <a:ext cx="38912" cy="5569258"/>
            </a:xfrm>
            <a:prstGeom prst="line">
              <a:avLst/>
            </a:prstGeom>
            <a:ln w="1270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28" y="5603133"/>
            <a:ext cx="1930942" cy="68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5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57">
        <p14:prism/>
      </p:transition>
    </mc:Choice>
    <mc:Fallback xmlns="">
      <p:transition spd="slow" advClick="0" advTm="1557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5077037" y="2465949"/>
            <a:ext cx="852933" cy="865384"/>
            <a:chOff x="2285781" y="4847654"/>
            <a:chExt cx="952480" cy="966132"/>
          </a:xfrm>
        </p:grpSpPr>
        <p:sp>
          <p:nvSpPr>
            <p:cNvPr id="59" name="Oval 58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CA5157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258951" y="1413200"/>
            <a:ext cx="852933" cy="865384"/>
            <a:chOff x="2285781" y="4847654"/>
            <a:chExt cx="952480" cy="966132"/>
          </a:xfrm>
        </p:grpSpPr>
        <p:sp>
          <p:nvSpPr>
            <p:cNvPr id="51" name="Oval 50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584B4F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4590592" y="0"/>
            <a:ext cx="0" cy="1795629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65768" y="1441005"/>
            <a:ext cx="2357064" cy="346253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r>
              <a:rPr lang="fr-FR" b="1" dirty="0">
                <a:solidFill>
                  <a:srgbClr val="584B4F"/>
                </a:solidFill>
                <a:latin typeface="Exo 2.0" charset="0"/>
                <a:ea typeface="Exo 2.0" charset="0"/>
                <a:cs typeface="Exo 2.0" charset="0"/>
              </a:rPr>
              <a:t>Définition du plagiat</a:t>
            </a:r>
            <a:endParaRPr lang="id-ID" b="1" dirty="0">
              <a:solidFill>
                <a:srgbClr val="584B4F"/>
              </a:solidFill>
              <a:latin typeface="Exo 2.0" charset="0"/>
              <a:ea typeface="Exo 2.0" charset="0"/>
              <a:cs typeface="Exo 2.0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548172" y="1807316"/>
            <a:ext cx="84842" cy="84864"/>
          </a:xfrm>
          <a:prstGeom prst="ellipse">
            <a:avLst/>
          </a:prstGeom>
          <a:solidFill>
            <a:srgbClr val="584B4F"/>
          </a:solidFill>
          <a:ln w="508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id-ID" sz="1400" dirty="0">
              <a:latin typeface="Lato Ligh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154603" y="1863892"/>
            <a:ext cx="39357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90592" y="1898743"/>
            <a:ext cx="0" cy="93712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548172" y="2847556"/>
            <a:ext cx="84842" cy="84864"/>
          </a:xfrm>
          <a:prstGeom prst="ellipse">
            <a:avLst/>
          </a:prstGeom>
          <a:solidFill>
            <a:srgbClr val="CA5157"/>
          </a:solidFill>
          <a:ln w="508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id-ID" sz="1400" dirty="0">
              <a:latin typeface="Lato Ligh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633013" y="2904132"/>
            <a:ext cx="39357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64633" y="2508643"/>
            <a:ext cx="2510952" cy="346253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r>
              <a:rPr lang="fr-FR" b="1" dirty="0">
                <a:solidFill>
                  <a:srgbClr val="584B4F"/>
                </a:solidFill>
                <a:latin typeface="Exo 2.0" charset="0"/>
                <a:ea typeface="Exo 2.0" charset="0"/>
                <a:cs typeface="Exo 2.0" charset="0"/>
              </a:rPr>
              <a:t>Les formes de plagiat</a:t>
            </a:r>
            <a:endParaRPr lang="id-ID" b="1" dirty="0">
              <a:solidFill>
                <a:srgbClr val="584B4F"/>
              </a:solidFill>
              <a:latin typeface="Exo 2.0" charset="0"/>
              <a:ea typeface="Exo 2.0" charset="0"/>
              <a:cs typeface="Exo 2.0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079163" y="4553770"/>
            <a:ext cx="852933" cy="865384"/>
            <a:chOff x="2285781" y="4847654"/>
            <a:chExt cx="952480" cy="966132"/>
          </a:xfrm>
        </p:grpSpPr>
        <p:sp>
          <p:nvSpPr>
            <p:cNvPr id="46" name="Oval 45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F1982D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261076" y="3501021"/>
            <a:ext cx="852933" cy="865384"/>
            <a:chOff x="2285781" y="4847654"/>
            <a:chExt cx="952480" cy="966132"/>
          </a:xfrm>
        </p:grpSpPr>
        <p:sp>
          <p:nvSpPr>
            <p:cNvPr id="49" name="Oval 48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1A916C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cxnSp>
        <p:nvCxnSpPr>
          <p:cNvPr id="55" name="Straight Connector 54"/>
          <p:cNvCxnSpPr/>
          <p:nvPr/>
        </p:nvCxnSpPr>
        <p:spPr>
          <a:xfrm>
            <a:off x="4592718" y="2946324"/>
            <a:ext cx="0" cy="93712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184396" y="3528825"/>
            <a:ext cx="2062111" cy="346253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r>
              <a:rPr lang="fr-FR" b="1" dirty="0">
                <a:solidFill>
                  <a:srgbClr val="584B4F"/>
                </a:solidFill>
                <a:latin typeface="Exo 2.0" charset="0"/>
                <a:ea typeface="Exo 2.0" charset="0"/>
                <a:cs typeface="Exo 2.0" charset="0"/>
              </a:rPr>
              <a:t>Citer ses sources</a:t>
            </a:r>
            <a:endParaRPr lang="id-ID" b="1" dirty="0">
              <a:solidFill>
                <a:srgbClr val="584B4F"/>
              </a:solidFill>
              <a:latin typeface="Exo 2.0" charset="0"/>
              <a:ea typeface="Exo 2.0" charset="0"/>
              <a:cs typeface="Exo 2.0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550297" y="3895137"/>
            <a:ext cx="84842" cy="84864"/>
          </a:xfrm>
          <a:prstGeom prst="ellipse">
            <a:avLst/>
          </a:prstGeom>
          <a:solidFill>
            <a:srgbClr val="1A916C"/>
          </a:solidFill>
          <a:ln w="508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id-ID" sz="1400" dirty="0">
              <a:latin typeface="Lato Light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4156728" y="3951713"/>
            <a:ext cx="39357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92718" y="3986564"/>
            <a:ext cx="0" cy="93712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550297" y="4935377"/>
            <a:ext cx="84842" cy="84864"/>
          </a:xfrm>
          <a:prstGeom prst="ellipse">
            <a:avLst/>
          </a:prstGeom>
          <a:solidFill>
            <a:srgbClr val="F1982D"/>
          </a:solidFill>
          <a:ln w="508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id-ID" sz="1400" dirty="0">
              <a:latin typeface="Lato Light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635139" y="4991953"/>
            <a:ext cx="39357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966758" y="4596464"/>
            <a:ext cx="2549424" cy="346253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r>
              <a:rPr lang="fr-FR" b="1" dirty="0">
                <a:solidFill>
                  <a:srgbClr val="584B4F"/>
                </a:solidFill>
                <a:latin typeface="Exo 2.0" charset="0"/>
                <a:ea typeface="Exo 2.0" charset="0"/>
                <a:cs typeface="Exo 2.0" charset="0"/>
              </a:rPr>
              <a:t>Répression du plagiat</a:t>
            </a:r>
            <a:endParaRPr lang="id-ID" b="1" dirty="0">
              <a:solidFill>
                <a:srgbClr val="584B4F"/>
              </a:solidFill>
              <a:latin typeface="Exo 2.0" charset="0"/>
              <a:ea typeface="Exo 2.0" charset="0"/>
              <a:cs typeface="Exo 2.0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4590592" y="5042364"/>
            <a:ext cx="2126" cy="1815637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utoShape 82"/>
          <p:cNvSpPr>
            <a:spLocks/>
          </p:cNvSpPr>
          <p:nvPr/>
        </p:nvSpPr>
        <p:spPr bwMode="auto">
          <a:xfrm>
            <a:off x="3533205" y="1690449"/>
            <a:ext cx="316951" cy="2971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767" y="5419"/>
                </a:moveTo>
                <a:cubicBezTo>
                  <a:pt x="4051" y="5419"/>
                  <a:pt x="4271" y="5505"/>
                  <a:pt x="4428" y="5687"/>
                </a:cubicBezTo>
                <a:cubicBezTo>
                  <a:pt x="4586" y="5865"/>
                  <a:pt x="4701" y="6078"/>
                  <a:pt x="4766" y="6326"/>
                </a:cubicBezTo>
                <a:cubicBezTo>
                  <a:pt x="4835" y="6574"/>
                  <a:pt x="4879" y="6836"/>
                  <a:pt x="4893" y="7106"/>
                </a:cubicBezTo>
                <a:cubicBezTo>
                  <a:pt x="4910" y="7377"/>
                  <a:pt x="4917" y="7596"/>
                  <a:pt x="4917" y="7760"/>
                </a:cubicBezTo>
                <a:lnTo>
                  <a:pt x="4917" y="9856"/>
                </a:lnTo>
                <a:cubicBezTo>
                  <a:pt x="4809" y="9928"/>
                  <a:pt x="4720" y="10015"/>
                  <a:pt x="4646" y="10110"/>
                </a:cubicBezTo>
                <a:cubicBezTo>
                  <a:pt x="4574" y="10208"/>
                  <a:pt x="4468" y="10257"/>
                  <a:pt x="4329" y="10257"/>
                </a:cubicBezTo>
                <a:lnTo>
                  <a:pt x="561" y="10257"/>
                </a:lnTo>
                <a:cubicBezTo>
                  <a:pt x="439" y="10257"/>
                  <a:pt x="338" y="10208"/>
                  <a:pt x="256" y="10110"/>
                </a:cubicBezTo>
                <a:cubicBezTo>
                  <a:pt x="177" y="10015"/>
                  <a:pt x="93" y="9928"/>
                  <a:pt x="0" y="9856"/>
                </a:cubicBezTo>
                <a:lnTo>
                  <a:pt x="0" y="7760"/>
                </a:lnTo>
                <a:cubicBezTo>
                  <a:pt x="0" y="7596"/>
                  <a:pt x="4" y="7377"/>
                  <a:pt x="12" y="7106"/>
                </a:cubicBezTo>
                <a:cubicBezTo>
                  <a:pt x="19" y="6836"/>
                  <a:pt x="57" y="6574"/>
                  <a:pt x="124" y="6326"/>
                </a:cubicBezTo>
                <a:cubicBezTo>
                  <a:pt x="196" y="6078"/>
                  <a:pt x="309" y="5865"/>
                  <a:pt x="465" y="5687"/>
                </a:cubicBezTo>
                <a:cubicBezTo>
                  <a:pt x="624" y="5508"/>
                  <a:pt x="842" y="5419"/>
                  <a:pt x="1123" y="5419"/>
                </a:cubicBezTo>
                <a:cubicBezTo>
                  <a:pt x="782" y="5151"/>
                  <a:pt x="508" y="4803"/>
                  <a:pt x="304" y="4377"/>
                </a:cubicBezTo>
                <a:cubicBezTo>
                  <a:pt x="103" y="3950"/>
                  <a:pt x="0" y="3469"/>
                  <a:pt x="0" y="2937"/>
                </a:cubicBezTo>
                <a:cubicBezTo>
                  <a:pt x="0" y="2539"/>
                  <a:pt x="64" y="2162"/>
                  <a:pt x="189" y="1805"/>
                </a:cubicBezTo>
                <a:cubicBezTo>
                  <a:pt x="316" y="1448"/>
                  <a:pt x="491" y="1134"/>
                  <a:pt x="717" y="861"/>
                </a:cubicBezTo>
                <a:cubicBezTo>
                  <a:pt x="943" y="590"/>
                  <a:pt x="1207" y="380"/>
                  <a:pt x="1504" y="227"/>
                </a:cubicBezTo>
                <a:cubicBezTo>
                  <a:pt x="1804" y="77"/>
                  <a:pt x="2119" y="0"/>
                  <a:pt x="2445" y="0"/>
                </a:cubicBezTo>
                <a:cubicBezTo>
                  <a:pt x="2793" y="0"/>
                  <a:pt x="3115" y="77"/>
                  <a:pt x="3412" y="227"/>
                </a:cubicBezTo>
                <a:cubicBezTo>
                  <a:pt x="3712" y="380"/>
                  <a:pt x="3969" y="590"/>
                  <a:pt x="4188" y="861"/>
                </a:cubicBezTo>
                <a:cubicBezTo>
                  <a:pt x="4406" y="1134"/>
                  <a:pt x="4584" y="1448"/>
                  <a:pt x="4716" y="1805"/>
                </a:cubicBezTo>
                <a:cubicBezTo>
                  <a:pt x="4850" y="2162"/>
                  <a:pt x="4917" y="2539"/>
                  <a:pt x="4917" y="2937"/>
                </a:cubicBezTo>
                <a:cubicBezTo>
                  <a:pt x="4917" y="3458"/>
                  <a:pt x="4814" y="3939"/>
                  <a:pt x="4603" y="4371"/>
                </a:cubicBezTo>
                <a:cubicBezTo>
                  <a:pt x="4392" y="4800"/>
                  <a:pt x="4115" y="5151"/>
                  <a:pt x="3767" y="5419"/>
                </a:cubicBezTo>
                <a:moveTo>
                  <a:pt x="18165" y="12062"/>
                </a:moveTo>
                <a:cubicBezTo>
                  <a:pt x="18672" y="12604"/>
                  <a:pt x="19070" y="13142"/>
                  <a:pt x="19356" y="13669"/>
                </a:cubicBezTo>
                <a:cubicBezTo>
                  <a:pt x="19641" y="14196"/>
                  <a:pt x="19788" y="14801"/>
                  <a:pt x="19788" y="15480"/>
                </a:cubicBezTo>
                <a:lnTo>
                  <a:pt x="19788" y="20816"/>
                </a:lnTo>
                <a:cubicBezTo>
                  <a:pt x="19694" y="20868"/>
                  <a:pt x="19620" y="20931"/>
                  <a:pt x="19557" y="20995"/>
                </a:cubicBezTo>
                <a:cubicBezTo>
                  <a:pt x="19497" y="21061"/>
                  <a:pt x="19425" y="21122"/>
                  <a:pt x="19344" y="21191"/>
                </a:cubicBezTo>
                <a:cubicBezTo>
                  <a:pt x="19262" y="21251"/>
                  <a:pt x="19173" y="21317"/>
                  <a:pt x="19075" y="21386"/>
                </a:cubicBezTo>
                <a:cubicBezTo>
                  <a:pt x="18976" y="21455"/>
                  <a:pt x="18835" y="21528"/>
                  <a:pt x="18662" y="21599"/>
                </a:cubicBezTo>
                <a:lnTo>
                  <a:pt x="2942" y="21599"/>
                </a:lnTo>
                <a:cubicBezTo>
                  <a:pt x="2675" y="21599"/>
                  <a:pt x="2467" y="21499"/>
                  <a:pt x="2318" y="21291"/>
                </a:cubicBezTo>
                <a:cubicBezTo>
                  <a:pt x="2167" y="21081"/>
                  <a:pt x="2003" y="20926"/>
                  <a:pt x="1819" y="20816"/>
                </a:cubicBezTo>
                <a:lnTo>
                  <a:pt x="1819" y="15480"/>
                </a:lnTo>
                <a:cubicBezTo>
                  <a:pt x="1819" y="14763"/>
                  <a:pt x="1989" y="14127"/>
                  <a:pt x="2335" y="13571"/>
                </a:cubicBezTo>
                <a:cubicBezTo>
                  <a:pt x="2678" y="13018"/>
                  <a:pt x="3052" y="12511"/>
                  <a:pt x="3460" y="12062"/>
                </a:cubicBezTo>
                <a:cubicBezTo>
                  <a:pt x="3535" y="11970"/>
                  <a:pt x="3633" y="11869"/>
                  <a:pt x="3753" y="11766"/>
                </a:cubicBezTo>
                <a:cubicBezTo>
                  <a:pt x="3873" y="11659"/>
                  <a:pt x="4000" y="11590"/>
                  <a:pt x="4137" y="11553"/>
                </a:cubicBezTo>
                <a:cubicBezTo>
                  <a:pt x="4276" y="11495"/>
                  <a:pt x="4432" y="11466"/>
                  <a:pt x="4610" y="11455"/>
                </a:cubicBezTo>
                <a:cubicBezTo>
                  <a:pt x="4785" y="11446"/>
                  <a:pt x="4956" y="11423"/>
                  <a:pt x="5126" y="11388"/>
                </a:cubicBezTo>
                <a:cubicBezTo>
                  <a:pt x="5594" y="11299"/>
                  <a:pt x="6091" y="11210"/>
                  <a:pt x="6621" y="11121"/>
                </a:cubicBezTo>
                <a:cubicBezTo>
                  <a:pt x="7149" y="11034"/>
                  <a:pt x="7665" y="10945"/>
                  <a:pt x="8172" y="10853"/>
                </a:cubicBezTo>
                <a:cubicBezTo>
                  <a:pt x="7483" y="10326"/>
                  <a:pt x="6928" y="9632"/>
                  <a:pt x="6513" y="8762"/>
                </a:cubicBezTo>
                <a:cubicBezTo>
                  <a:pt x="6093" y="7896"/>
                  <a:pt x="5884" y="6940"/>
                  <a:pt x="5884" y="5903"/>
                </a:cubicBezTo>
                <a:cubicBezTo>
                  <a:pt x="5884" y="5097"/>
                  <a:pt x="6016" y="4331"/>
                  <a:pt x="6275" y="3608"/>
                </a:cubicBezTo>
                <a:cubicBezTo>
                  <a:pt x="6535" y="2885"/>
                  <a:pt x="6887" y="2260"/>
                  <a:pt x="7331" y="1733"/>
                </a:cubicBezTo>
                <a:cubicBezTo>
                  <a:pt x="7778" y="1203"/>
                  <a:pt x="8299" y="786"/>
                  <a:pt x="8894" y="472"/>
                </a:cubicBezTo>
                <a:cubicBezTo>
                  <a:pt x="9494" y="158"/>
                  <a:pt x="10125" y="3"/>
                  <a:pt x="10802" y="3"/>
                </a:cubicBezTo>
                <a:cubicBezTo>
                  <a:pt x="11476" y="3"/>
                  <a:pt x="12112" y="158"/>
                  <a:pt x="12710" y="472"/>
                </a:cubicBezTo>
                <a:cubicBezTo>
                  <a:pt x="13307" y="786"/>
                  <a:pt x="13826" y="1203"/>
                  <a:pt x="14272" y="1733"/>
                </a:cubicBezTo>
                <a:cubicBezTo>
                  <a:pt x="14716" y="2260"/>
                  <a:pt x="15067" y="2885"/>
                  <a:pt x="15328" y="3608"/>
                </a:cubicBezTo>
                <a:cubicBezTo>
                  <a:pt x="15590" y="4331"/>
                  <a:pt x="15719" y="5097"/>
                  <a:pt x="15719" y="5903"/>
                </a:cubicBezTo>
                <a:cubicBezTo>
                  <a:pt x="15719" y="6939"/>
                  <a:pt x="15513" y="7890"/>
                  <a:pt x="15100" y="8757"/>
                </a:cubicBezTo>
                <a:cubicBezTo>
                  <a:pt x="14685" y="9620"/>
                  <a:pt x="14128" y="10320"/>
                  <a:pt x="13432" y="10853"/>
                </a:cubicBezTo>
                <a:cubicBezTo>
                  <a:pt x="13936" y="10945"/>
                  <a:pt x="14452" y="11031"/>
                  <a:pt x="14978" y="11115"/>
                </a:cubicBezTo>
                <a:cubicBezTo>
                  <a:pt x="15504" y="11198"/>
                  <a:pt x="16005" y="11288"/>
                  <a:pt x="16478" y="11388"/>
                </a:cubicBezTo>
                <a:cubicBezTo>
                  <a:pt x="16653" y="11426"/>
                  <a:pt x="16826" y="11449"/>
                  <a:pt x="16994" y="11455"/>
                </a:cubicBezTo>
                <a:cubicBezTo>
                  <a:pt x="17162" y="11466"/>
                  <a:pt x="17323" y="11495"/>
                  <a:pt x="17467" y="11553"/>
                </a:cubicBezTo>
                <a:cubicBezTo>
                  <a:pt x="17603" y="11590"/>
                  <a:pt x="17731" y="11659"/>
                  <a:pt x="17851" y="11766"/>
                </a:cubicBezTo>
                <a:cubicBezTo>
                  <a:pt x="17966" y="11869"/>
                  <a:pt x="18074" y="11970"/>
                  <a:pt x="18165" y="12062"/>
                </a:cubicBezTo>
                <a:moveTo>
                  <a:pt x="20474" y="5419"/>
                </a:moveTo>
                <a:cubicBezTo>
                  <a:pt x="20757" y="5419"/>
                  <a:pt x="20973" y="5505"/>
                  <a:pt x="21124" y="5687"/>
                </a:cubicBezTo>
                <a:cubicBezTo>
                  <a:pt x="21271" y="5865"/>
                  <a:pt x="21381" y="6078"/>
                  <a:pt x="21448" y="6326"/>
                </a:cubicBezTo>
                <a:cubicBezTo>
                  <a:pt x="21520" y="6574"/>
                  <a:pt x="21561" y="6836"/>
                  <a:pt x="21576" y="7106"/>
                </a:cubicBezTo>
                <a:cubicBezTo>
                  <a:pt x="21592" y="7377"/>
                  <a:pt x="21599" y="7596"/>
                  <a:pt x="21599" y="7760"/>
                </a:cubicBezTo>
                <a:lnTo>
                  <a:pt x="21599" y="9856"/>
                </a:lnTo>
                <a:cubicBezTo>
                  <a:pt x="21508" y="9928"/>
                  <a:pt x="21422" y="10015"/>
                  <a:pt x="21340" y="10110"/>
                </a:cubicBezTo>
                <a:cubicBezTo>
                  <a:pt x="21261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3" y="10110"/>
                </a:cubicBezTo>
                <a:cubicBezTo>
                  <a:pt x="16879" y="10015"/>
                  <a:pt x="16790" y="9928"/>
                  <a:pt x="16682" y="9856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6"/>
                </a:cubicBezTo>
                <a:cubicBezTo>
                  <a:pt x="16720" y="6836"/>
                  <a:pt x="16766" y="6574"/>
                  <a:pt x="16836" y="6326"/>
                </a:cubicBezTo>
                <a:cubicBezTo>
                  <a:pt x="16912" y="6078"/>
                  <a:pt x="17023" y="5865"/>
                  <a:pt x="17183" y="5687"/>
                </a:cubicBezTo>
                <a:cubicBezTo>
                  <a:pt x="17337" y="5508"/>
                  <a:pt x="17556" y="5419"/>
                  <a:pt x="17829" y="5419"/>
                </a:cubicBezTo>
                <a:cubicBezTo>
                  <a:pt x="17488" y="5151"/>
                  <a:pt x="17210" y="4803"/>
                  <a:pt x="16999" y="4377"/>
                </a:cubicBezTo>
                <a:cubicBezTo>
                  <a:pt x="16788" y="3950"/>
                  <a:pt x="16682" y="3469"/>
                  <a:pt x="16682" y="2937"/>
                </a:cubicBezTo>
                <a:cubicBezTo>
                  <a:pt x="16682" y="2539"/>
                  <a:pt x="16744" y="2162"/>
                  <a:pt x="16872" y="1805"/>
                </a:cubicBezTo>
                <a:cubicBezTo>
                  <a:pt x="16999" y="1448"/>
                  <a:pt x="17174" y="1134"/>
                  <a:pt x="17400" y="861"/>
                </a:cubicBezTo>
                <a:cubicBezTo>
                  <a:pt x="17625" y="590"/>
                  <a:pt x="17889" y="380"/>
                  <a:pt x="18187" y="227"/>
                </a:cubicBezTo>
                <a:cubicBezTo>
                  <a:pt x="18487" y="77"/>
                  <a:pt x="18808" y="0"/>
                  <a:pt x="19152" y="0"/>
                </a:cubicBezTo>
                <a:cubicBezTo>
                  <a:pt x="19480" y="0"/>
                  <a:pt x="19795" y="77"/>
                  <a:pt x="20095" y="227"/>
                </a:cubicBezTo>
                <a:cubicBezTo>
                  <a:pt x="20395" y="380"/>
                  <a:pt x="20656" y="590"/>
                  <a:pt x="20882" y="861"/>
                </a:cubicBezTo>
                <a:cubicBezTo>
                  <a:pt x="21108" y="1134"/>
                  <a:pt x="21285" y="1448"/>
                  <a:pt x="21412" y="1805"/>
                </a:cubicBezTo>
                <a:cubicBezTo>
                  <a:pt x="21537" y="2162"/>
                  <a:pt x="21599" y="2539"/>
                  <a:pt x="21599" y="2937"/>
                </a:cubicBezTo>
                <a:cubicBezTo>
                  <a:pt x="21599" y="3458"/>
                  <a:pt x="21499" y="3939"/>
                  <a:pt x="21295" y="4371"/>
                </a:cubicBezTo>
                <a:cubicBezTo>
                  <a:pt x="21093" y="4800"/>
                  <a:pt x="20820" y="5151"/>
                  <a:pt x="20474" y="541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19"/>
          <p:cNvSpPr>
            <a:spLocks/>
          </p:cNvSpPr>
          <p:nvPr/>
        </p:nvSpPr>
        <p:spPr bwMode="auto">
          <a:xfrm>
            <a:off x="5358639" y="4821756"/>
            <a:ext cx="315684" cy="295992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0"/>
          <p:cNvSpPr>
            <a:spLocks/>
          </p:cNvSpPr>
          <p:nvPr/>
        </p:nvSpPr>
        <p:spPr bwMode="auto">
          <a:xfrm>
            <a:off x="3533205" y="3788563"/>
            <a:ext cx="316951" cy="2959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1" name="AutoShape 43"/>
          <p:cNvSpPr>
            <a:spLocks/>
          </p:cNvSpPr>
          <p:nvPr/>
        </p:nvSpPr>
        <p:spPr bwMode="auto">
          <a:xfrm>
            <a:off x="5357372" y="2733052"/>
            <a:ext cx="316951" cy="3255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314851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 animBg="1"/>
      <p:bldP spid="32" grpId="0" animBg="1"/>
      <p:bldP spid="36" grpId="0"/>
      <p:bldP spid="56" grpId="0"/>
      <p:bldP spid="61" grpId="0" animBg="1"/>
      <p:bldP spid="70" grpId="0" animBg="1"/>
      <p:bldP spid="72" grpId="0"/>
      <p:bldP spid="84" grpId="0" animBg="1"/>
      <p:bldP spid="86" grpId="0" animBg="1"/>
      <p:bldP spid="87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635853"/>
            <a:ext cx="9155224" cy="1222147"/>
          </a:xfrm>
          <a:prstGeom prst="rect">
            <a:avLst/>
          </a:prstGeom>
          <a:solidFill>
            <a:srgbClr val="1A9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3" tIns="45722" rIns="91443" bIns="4572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" name="AutoShape 2" descr="Résultat de recherche d'images pour &quot;creative commons b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021288"/>
            <a:ext cx="901436" cy="321643"/>
          </a:xfrm>
          <a:prstGeom prst="rect">
            <a:avLst/>
          </a:prstGeom>
        </p:spPr>
      </p:pic>
      <p:sp>
        <p:nvSpPr>
          <p:cNvPr id="39" name="Espace réservé du pied de page 1"/>
          <p:cNvSpPr>
            <a:spLocks noGrp="1"/>
          </p:cNvSpPr>
          <p:nvPr/>
        </p:nvSpPr>
        <p:spPr>
          <a:xfrm>
            <a:off x="5940152" y="5912682"/>
            <a:ext cx="2895600" cy="476250"/>
          </a:xfrm>
          <a:prstGeom prst="rect">
            <a:avLst/>
          </a:prstGeom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Marie Latour</a:t>
            </a:r>
          </a:p>
          <a:p>
            <a:r>
              <a:rPr lang="fr-FR" b="1" dirty="0">
                <a:solidFill>
                  <a:schemeClr val="tx1"/>
                </a:solidFill>
              </a:rPr>
              <a:t>Bibliothèque universitaire </a:t>
            </a:r>
            <a:endParaRPr lang="fr-BE" b="1" dirty="0">
              <a:solidFill>
                <a:schemeClr val="tx1"/>
              </a:solidFill>
            </a:endParaRPr>
          </a:p>
        </p:txBody>
      </p:sp>
      <p:grpSp>
        <p:nvGrpSpPr>
          <p:cNvPr id="40" name="Group 49"/>
          <p:cNvGrpSpPr/>
          <p:nvPr/>
        </p:nvGrpSpPr>
        <p:grpSpPr>
          <a:xfrm>
            <a:off x="611560" y="600051"/>
            <a:ext cx="852933" cy="865384"/>
            <a:chOff x="2285781" y="4847654"/>
            <a:chExt cx="952480" cy="966132"/>
          </a:xfrm>
        </p:grpSpPr>
        <p:sp>
          <p:nvSpPr>
            <p:cNvPr id="41" name="Oval 50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584B4F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42" name="Oval 51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sp>
        <p:nvSpPr>
          <p:cNvPr id="43" name="AutoShape 82"/>
          <p:cNvSpPr>
            <a:spLocks/>
          </p:cNvSpPr>
          <p:nvPr/>
        </p:nvSpPr>
        <p:spPr bwMode="auto">
          <a:xfrm>
            <a:off x="883403" y="884153"/>
            <a:ext cx="316951" cy="2971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767" y="5419"/>
                </a:moveTo>
                <a:cubicBezTo>
                  <a:pt x="4051" y="5419"/>
                  <a:pt x="4271" y="5505"/>
                  <a:pt x="4428" y="5687"/>
                </a:cubicBezTo>
                <a:cubicBezTo>
                  <a:pt x="4586" y="5865"/>
                  <a:pt x="4701" y="6078"/>
                  <a:pt x="4766" y="6326"/>
                </a:cubicBezTo>
                <a:cubicBezTo>
                  <a:pt x="4835" y="6574"/>
                  <a:pt x="4879" y="6836"/>
                  <a:pt x="4893" y="7106"/>
                </a:cubicBezTo>
                <a:cubicBezTo>
                  <a:pt x="4910" y="7377"/>
                  <a:pt x="4917" y="7596"/>
                  <a:pt x="4917" y="7760"/>
                </a:cubicBezTo>
                <a:lnTo>
                  <a:pt x="4917" y="9856"/>
                </a:lnTo>
                <a:cubicBezTo>
                  <a:pt x="4809" y="9928"/>
                  <a:pt x="4720" y="10015"/>
                  <a:pt x="4646" y="10110"/>
                </a:cubicBezTo>
                <a:cubicBezTo>
                  <a:pt x="4574" y="10208"/>
                  <a:pt x="4468" y="10257"/>
                  <a:pt x="4329" y="10257"/>
                </a:cubicBezTo>
                <a:lnTo>
                  <a:pt x="561" y="10257"/>
                </a:lnTo>
                <a:cubicBezTo>
                  <a:pt x="439" y="10257"/>
                  <a:pt x="338" y="10208"/>
                  <a:pt x="256" y="10110"/>
                </a:cubicBezTo>
                <a:cubicBezTo>
                  <a:pt x="177" y="10015"/>
                  <a:pt x="93" y="9928"/>
                  <a:pt x="0" y="9856"/>
                </a:cubicBezTo>
                <a:lnTo>
                  <a:pt x="0" y="7760"/>
                </a:lnTo>
                <a:cubicBezTo>
                  <a:pt x="0" y="7596"/>
                  <a:pt x="4" y="7377"/>
                  <a:pt x="12" y="7106"/>
                </a:cubicBezTo>
                <a:cubicBezTo>
                  <a:pt x="19" y="6836"/>
                  <a:pt x="57" y="6574"/>
                  <a:pt x="124" y="6326"/>
                </a:cubicBezTo>
                <a:cubicBezTo>
                  <a:pt x="196" y="6078"/>
                  <a:pt x="309" y="5865"/>
                  <a:pt x="465" y="5687"/>
                </a:cubicBezTo>
                <a:cubicBezTo>
                  <a:pt x="624" y="5508"/>
                  <a:pt x="842" y="5419"/>
                  <a:pt x="1123" y="5419"/>
                </a:cubicBezTo>
                <a:cubicBezTo>
                  <a:pt x="782" y="5151"/>
                  <a:pt x="508" y="4803"/>
                  <a:pt x="304" y="4377"/>
                </a:cubicBezTo>
                <a:cubicBezTo>
                  <a:pt x="103" y="3950"/>
                  <a:pt x="0" y="3469"/>
                  <a:pt x="0" y="2937"/>
                </a:cubicBezTo>
                <a:cubicBezTo>
                  <a:pt x="0" y="2539"/>
                  <a:pt x="64" y="2162"/>
                  <a:pt x="189" y="1805"/>
                </a:cubicBezTo>
                <a:cubicBezTo>
                  <a:pt x="316" y="1448"/>
                  <a:pt x="491" y="1134"/>
                  <a:pt x="717" y="861"/>
                </a:cubicBezTo>
                <a:cubicBezTo>
                  <a:pt x="943" y="590"/>
                  <a:pt x="1207" y="380"/>
                  <a:pt x="1504" y="227"/>
                </a:cubicBezTo>
                <a:cubicBezTo>
                  <a:pt x="1804" y="77"/>
                  <a:pt x="2119" y="0"/>
                  <a:pt x="2445" y="0"/>
                </a:cubicBezTo>
                <a:cubicBezTo>
                  <a:pt x="2793" y="0"/>
                  <a:pt x="3115" y="77"/>
                  <a:pt x="3412" y="227"/>
                </a:cubicBezTo>
                <a:cubicBezTo>
                  <a:pt x="3712" y="380"/>
                  <a:pt x="3969" y="590"/>
                  <a:pt x="4188" y="861"/>
                </a:cubicBezTo>
                <a:cubicBezTo>
                  <a:pt x="4406" y="1134"/>
                  <a:pt x="4584" y="1448"/>
                  <a:pt x="4716" y="1805"/>
                </a:cubicBezTo>
                <a:cubicBezTo>
                  <a:pt x="4850" y="2162"/>
                  <a:pt x="4917" y="2539"/>
                  <a:pt x="4917" y="2937"/>
                </a:cubicBezTo>
                <a:cubicBezTo>
                  <a:pt x="4917" y="3458"/>
                  <a:pt x="4814" y="3939"/>
                  <a:pt x="4603" y="4371"/>
                </a:cubicBezTo>
                <a:cubicBezTo>
                  <a:pt x="4392" y="4800"/>
                  <a:pt x="4115" y="5151"/>
                  <a:pt x="3767" y="5419"/>
                </a:cubicBezTo>
                <a:moveTo>
                  <a:pt x="18165" y="12062"/>
                </a:moveTo>
                <a:cubicBezTo>
                  <a:pt x="18672" y="12604"/>
                  <a:pt x="19070" y="13142"/>
                  <a:pt x="19356" y="13669"/>
                </a:cubicBezTo>
                <a:cubicBezTo>
                  <a:pt x="19641" y="14196"/>
                  <a:pt x="19788" y="14801"/>
                  <a:pt x="19788" y="15480"/>
                </a:cubicBezTo>
                <a:lnTo>
                  <a:pt x="19788" y="20816"/>
                </a:lnTo>
                <a:cubicBezTo>
                  <a:pt x="19694" y="20868"/>
                  <a:pt x="19620" y="20931"/>
                  <a:pt x="19557" y="20995"/>
                </a:cubicBezTo>
                <a:cubicBezTo>
                  <a:pt x="19497" y="21061"/>
                  <a:pt x="19425" y="21122"/>
                  <a:pt x="19344" y="21191"/>
                </a:cubicBezTo>
                <a:cubicBezTo>
                  <a:pt x="19262" y="21251"/>
                  <a:pt x="19173" y="21317"/>
                  <a:pt x="19075" y="21386"/>
                </a:cubicBezTo>
                <a:cubicBezTo>
                  <a:pt x="18976" y="21455"/>
                  <a:pt x="18835" y="21528"/>
                  <a:pt x="18662" y="21599"/>
                </a:cubicBezTo>
                <a:lnTo>
                  <a:pt x="2942" y="21599"/>
                </a:lnTo>
                <a:cubicBezTo>
                  <a:pt x="2675" y="21599"/>
                  <a:pt x="2467" y="21499"/>
                  <a:pt x="2318" y="21291"/>
                </a:cubicBezTo>
                <a:cubicBezTo>
                  <a:pt x="2167" y="21081"/>
                  <a:pt x="2003" y="20926"/>
                  <a:pt x="1819" y="20816"/>
                </a:cubicBezTo>
                <a:lnTo>
                  <a:pt x="1819" y="15480"/>
                </a:lnTo>
                <a:cubicBezTo>
                  <a:pt x="1819" y="14763"/>
                  <a:pt x="1989" y="14127"/>
                  <a:pt x="2335" y="13571"/>
                </a:cubicBezTo>
                <a:cubicBezTo>
                  <a:pt x="2678" y="13018"/>
                  <a:pt x="3052" y="12511"/>
                  <a:pt x="3460" y="12062"/>
                </a:cubicBezTo>
                <a:cubicBezTo>
                  <a:pt x="3535" y="11970"/>
                  <a:pt x="3633" y="11869"/>
                  <a:pt x="3753" y="11766"/>
                </a:cubicBezTo>
                <a:cubicBezTo>
                  <a:pt x="3873" y="11659"/>
                  <a:pt x="4000" y="11590"/>
                  <a:pt x="4137" y="11553"/>
                </a:cubicBezTo>
                <a:cubicBezTo>
                  <a:pt x="4276" y="11495"/>
                  <a:pt x="4432" y="11466"/>
                  <a:pt x="4610" y="11455"/>
                </a:cubicBezTo>
                <a:cubicBezTo>
                  <a:pt x="4785" y="11446"/>
                  <a:pt x="4956" y="11423"/>
                  <a:pt x="5126" y="11388"/>
                </a:cubicBezTo>
                <a:cubicBezTo>
                  <a:pt x="5594" y="11299"/>
                  <a:pt x="6091" y="11210"/>
                  <a:pt x="6621" y="11121"/>
                </a:cubicBezTo>
                <a:cubicBezTo>
                  <a:pt x="7149" y="11034"/>
                  <a:pt x="7665" y="10945"/>
                  <a:pt x="8172" y="10853"/>
                </a:cubicBezTo>
                <a:cubicBezTo>
                  <a:pt x="7483" y="10326"/>
                  <a:pt x="6928" y="9632"/>
                  <a:pt x="6513" y="8762"/>
                </a:cubicBezTo>
                <a:cubicBezTo>
                  <a:pt x="6093" y="7896"/>
                  <a:pt x="5884" y="6940"/>
                  <a:pt x="5884" y="5903"/>
                </a:cubicBezTo>
                <a:cubicBezTo>
                  <a:pt x="5884" y="5097"/>
                  <a:pt x="6016" y="4331"/>
                  <a:pt x="6275" y="3608"/>
                </a:cubicBezTo>
                <a:cubicBezTo>
                  <a:pt x="6535" y="2885"/>
                  <a:pt x="6887" y="2260"/>
                  <a:pt x="7331" y="1733"/>
                </a:cubicBezTo>
                <a:cubicBezTo>
                  <a:pt x="7778" y="1203"/>
                  <a:pt x="8299" y="786"/>
                  <a:pt x="8894" y="472"/>
                </a:cubicBezTo>
                <a:cubicBezTo>
                  <a:pt x="9494" y="158"/>
                  <a:pt x="10125" y="3"/>
                  <a:pt x="10802" y="3"/>
                </a:cubicBezTo>
                <a:cubicBezTo>
                  <a:pt x="11476" y="3"/>
                  <a:pt x="12112" y="158"/>
                  <a:pt x="12710" y="472"/>
                </a:cubicBezTo>
                <a:cubicBezTo>
                  <a:pt x="13307" y="786"/>
                  <a:pt x="13826" y="1203"/>
                  <a:pt x="14272" y="1733"/>
                </a:cubicBezTo>
                <a:cubicBezTo>
                  <a:pt x="14716" y="2260"/>
                  <a:pt x="15067" y="2885"/>
                  <a:pt x="15328" y="3608"/>
                </a:cubicBezTo>
                <a:cubicBezTo>
                  <a:pt x="15590" y="4331"/>
                  <a:pt x="15719" y="5097"/>
                  <a:pt x="15719" y="5903"/>
                </a:cubicBezTo>
                <a:cubicBezTo>
                  <a:pt x="15719" y="6939"/>
                  <a:pt x="15513" y="7890"/>
                  <a:pt x="15100" y="8757"/>
                </a:cubicBezTo>
                <a:cubicBezTo>
                  <a:pt x="14685" y="9620"/>
                  <a:pt x="14128" y="10320"/>
                  <a:pt x="13432" y="10853"/>
                </a:cubicBezTo>
                <a:cubicBezTo>
                  <a:pt x="13936" y="10945"/>
                  <a:pt x="14452" y="11031"/>
                  <a:pt x="14978" y="11115"/>
                </a:cubicBezTo>
                <a:cubicBezTo>
                  <a:pt x="15504" y="11198"/>
                  <a:pt x="16005" y="11288"/>
                  <a:pt x="16478" y="11388"/>
                </a:cubicBezTo>
                <a:cubicBezTo>
                  <a:pt x="16653" y="11426"/>
                  <a:pt x="16826" y="11449"/>
                  <a:pt x="16994" y="11455"/>
                </a:cubicBezTo>
                <a:cubicBezTo>
                  <a:pt x="17162" y="11466"/>
                  <a:pt x="17323" y="11495"/>
                  <a:pt x="17467" y="11553"/>
                </a:cubicBezTo>
                <a:cubicBezTo>
                  <a:pt x="17603" y="11590"/>
                  <a:pt x="17731" y="11659"/>
                  <a:pt x="17851" y="11766"/>
                </a:cubicBezTo>
                <a:cubicBezTo>
                  <a:pt x="17966" y="11869"/>
                  <a:pt x="18074" y="11970"/>
                  <a:pt x="18165" y="12062"/>
                </a:cubicBezTo>
                <a:moveTo>
                  <a:pt x="20474" y="5419"/>
                </a:moveTo>
                <a:cubicBezTo>
                  <a:pt x="20757" y="5419"/>
                  <a:pt x="20973" y="5505"/>
                  <a:pt x="21124" y="5687"/>
                </a:cubicBezTo>
                <a:cubicBezTo>
                  <a:pt x="21271" y="5865"/>
                  <a:pt x="21381" y="6078"/>
                  <a:pt x="21448" y="6326"/>
                </a:cubicBezTo>
                <a:cubicBezTo>
                  <a:pt x="21520" y="6574"/>
                  <a:pt x="21561" y="6836"/>
                  <a:pt x="21576" y="7106"/>
                </a:cubicBezTo>
                <a:cubicBezTo>
                  <a:pt x="21592" y="7377"/>
                  <a:pt x="21599" y="7596"/>
                  <a:pt x="21599" y="7760"/>
                </a:cubicBezTo>
                <a:lnTo>
                  <a:pt x="21599" y="9856"/>
                </a:lnTo>
                <a:cubicBezTo>
                  <a:pt x="21508" y="9928"/>
                  <a:pt x="21422" y="10015"/>
                  <a:pt x="21340" y="10110"/>
                </a:cubicBezTo>
                <a:cubicBezTo>
                  <a:pt x="21261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3" y="10110"/>
                </a:cubicBezTo>
                <a:cubicBezTo>
                  <a:pt x="16879" y="10015"/>
                  <a:pt x="16790" y="9928"/>
                  <a:pt x="16682" y="9856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6"/>
                </a:cubicBezTo>
                <a:cubicBezTo>
                  <a:pt x="16720" y="6836"/>
                  <a:pt x="16766" y="6574"/>
                  <a:pt x="16836" y="6326"/>
                </a:cubicBezTo>
                <a:cubicBezTo>
                  <a:pt x="16912" y="6078"/>
                  <a:pt x="17023" y="5865"/>
                  <a:pt x="17183" y="5687"/>
                </a:cubicBezTo>
                <a:cubicBezTo>
                  <a:pt x="17337" y="5508"/>
                  <a:pt x="17556" y="5419"/>
                  <a:pt x="17829" y="5419"/>
                </a:cubicBezTo>
                <a:cubicBezTo>
                  <a:pt x="17488" y="5151"/>
                  <a:pt x="17210" y="4803"/>
                  <a:pt x="16999" y="4377"/>
                </a:cubicBezTo>
                <a:cubicBezTo>
                  <a:pt x="16788" y="3950"/>
                  <a:pt x="16682" y="3469"/>
                  <a:pt x="16682" y="2937"/>
                </a:cubicBezTo>
                <a:cubicBezTo>
                  <a:pt x="16682" y="2539"/>
                  <a:pt x="16744" y="2162"/>
                  <a:pt x="16872" y="1805"/>
                </a:cubicBezTo>
                <a:cubicBezTo>
                  <a:pt x="16999" y="1448"/>
                  <a:pt x="17174" y="1134"/>
                  <a:pt x="17400" y="861"/>
                </a:cubicBezTo>
                <a:cubicBezTo>
                  <a:pt x="17625" y="590"/>
                  <a:pt x="17889" y="380"/>
                  <a:pt x="18187" y="227"/>
                </a:cubicBezTo>
                <a:cubicBezTo>
                  <a:pt x="18487" y="77"/>
                  <a:pt x="18808" y="0"/>
                  <a:pt x="19152" y="0"/>
                </a:cubicBezTo>
                <a:cubicBezTo>
                  <a:pt x="19480" y="0"/>
                  <a:pt x="19795" y="77"/>
                  <a:pt x="20095" y="227"/>
                </a:cubicBezTo>
                <a:cubicBezTo>
                  <a:pt x="20395" y="380"/>
                  <a:pt x="20656" y="590"/>
                  <a:pt x="20882" y="861"/>
                </a:cubicBezTo>
                <a:cubicBezTo>
                  <a:pt x="21108" y="1134"/>
                  <a:pt x="21285" y="1448"/>
                  <a:pt x="21412" y="1805"/>
                </a:cubicBezTo>
                <a:cubicBezTo>
                  <a:pt x="21537" y="2162"/>
                  <a:pt x="21599" y="2539"/>
                  <a:pt x="21599" y="2937"/>
                </a:cubicBezTo>
                <a:cubicBezTo>
                  <a:pt x="21599" y="3458"/>
                  <a:pt x="21499" y="3939"/>
                  <a:pt x="21295" y="4371"/>
                </a:cubicBezTo>
                <a:cubicBezTo>
                  <a:pt x="21093" y="4800"/>
                  <a:pt x="20820" y="5151"/>
                  <a:pt x="20474" y="541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81127" y="801910"/>
            <a:ext cx="279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Définition du plagiat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5511" y="1988840"/>
            <a:ext cx="7506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délit de </a:t>
            </a:r>
            <a:r>
              <a:rPr lang="fr-FR" b="1" dirty="0"/>
              <a:t>contrefaçon</a:t>
            </a:r>
            <a:r>
              <a:rPr lang="fr-FR" dirty="0"/>
              <a:t> sanctionné :  la « </a:t>
            </a:r>
            <a:r>
              <a:rPr lang="fr-FR" i="1" dirty="0"/>
              <a:t>reproduction, représentation ou diffusion, par quelque moyen que ce soit, d'une </a:t>
            </a:r>
            <a:r>
              <a:rPr lang="fr-FR" i="1" dirty="0" err="1"/>
              <a:t>oeuvre</a:t>
            </a:r>
            <a:r>
              <a:rPr lang="fr-FR" i="1" dirty="0"/>
              <a:t> de l'esprit en violation des droits de l'auteur</a:t>
            </a:r>
            <a:r>
              <a:rPr lang="fr-FR" dirty="0"/>
              <a:t> » (Code de la Propriété intellectuelle, art. L. 335-3)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65511" y="3501008"/>
            <a:ext cx="555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Les idées ne sont pas protégées par le droit d’auteur.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65511" y="4149079"/>
            <a:ext cx="8085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Entre les deux, se situe le </a:t>
            </a:r>
            <a:r>
              <a:rPr lang="fr-FR" b="1" dirty="0"/>
              <a:t>plagiat</a:t>
            </a:r>
            <a:r>
              <a:rPr lang="fr-FR" dirty="0"/>
              <a:t>, qui ne fait pas l’objet de définition juridique. Le plagiaire s’inspire d’une œuvre préexistante, mais ne le copie pas servilement (</a:t>
            </a:r>
            <a:r>
              <a:rPr lang="fr-FR" dirty="0" err="1"/>
              <a:t>Sanja</a:t>
            </a:r>
            <a:r>
              <a:rPr lang="fr-FR" dirty="0"/>
              <a:t> </a:t>
            </a:r>
            <a:r>
              <a:rPr lang="fr-FR" dirty="0" err="1"/>
              <a:t>Navy</a:t>
            </a:r>
            <a:r>
              <a:rPr lang="fr-FR" dirty="0"/>
              <a:t>).  Il peut être </a:t>
            </a:r>
            <a:r>
              <a:rPr lang="fr-FR" b="1" dirty="0"/>
              <a:t>volontaire ou involontaire</a:t>
            </a:r>
            <a:r>
              <a:rPr lang="fr-FR" dirty="0"/>
              <a:t>. Il est interdit et sanctionné par les universités. </a:t>
            </a:r>
          </a:p>
        </p:txBody>
      </p:sp>
    </p:spTree>
    <p:extLst>
      <p:ext uri="{BB962C8B-B14F-4D97-AF65-F5344CB8AC3E}">
        <p14:creationId xmlns:p14="http://schemas.microsoft.com/office/powerpoint/2010/main" val="3703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635853"/>
            <a:ext cx="9155224" cy="1222147"/>
          </a:xfrm>
          <a:prstGeom prst="rect">
            <a:avLst/>
          </a:prstGeom>
          <a:solidFill>
            <a:srgbClr val="1A9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3" tIns="45722" rIns="91443" bIns="4572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" name="AutoShape 2" descr="Résultat de recherche d'images pour &quot;creative commons b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021288"/>
            <a:ext cx="901436" cy="321643"/>
          </a:xfrm>
          <a:prstGeom prst="rect">
            <a:avLst/>
          </a:prstGeom>
        </p:spPr>
      </p:pic>
      <p:sp>
        <p:nvSpPr>
          <p:cNvPr id="39" name="Espace réservé du pied de page 1"/>
          <p:cNvSpPr>
            <a:spLocks noGrp="1"/>
          </p:cNvSpPr>
          <p:nvPr/>
        </p:nvSpPr>
        <p:spPr>
          <a:xfrm>
            <a:off x="5940152" y="5912682"/>
            <a:ext cx="2895600" cy="476250"/>
          </a:xfrm>
          <a:prstGeom prst="rect">
            <a:avLst/>
          </a:prstGeom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Marie Latour</a:t>
            </a:r>
          </a:p>
          <a:p>
            <a:r>
              <a:rPr lang="fr-FR" b="1" dirty="0">
                <a:solidFill>
                  <a:schemeClr val="tx1"/>
                </a:solidFill>
              </a:rPr>
              <a:t>Bibliothèque universitaire </a:t>
            </a:r>
            <a:endParaRPr lang="fr-BE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81127" y="801910"/>
            <a:ext cx="2887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formes de plagiat</a:t>
            </a:r>
          </a:p>
        </p:txBody>
      </p:sp>
      <p:grpSp>
        <p:nvGrpSpPr>
          <p:cNvPr id="14" name="Group 57"/>
          <p:cNvGrpSpPr/>
          <p:nvPr/>
        </p:nvGrpSpPr>
        <p:grpSpPr>
          <a:xfrm>
            <a:off x="460375" y="600050"/>
            <a:ext cx="852933" cy="865384"/>
            <a:chOff x="2285781" y="4847654"/>
            <a:chExt cx="952480" cy="966132"/>
          </a:xfrm>
        </p:grpSpPr>
        <p:sp>
          <p:nvSpPr>
            <p:cNvPr id="15" name="Oval 58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CA5157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16" name="Oval 59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sp>
        <p:nvSpPr>
          <p:cNvPr id="17" name="AutoShape 43"/>
          <p:cNvSpPr>
            <a:spLocks/>
          </p:cNvSpPr>
          <p:nvPr/>
        </p:nvSpPr>
        <p:spPr bwMode="auto">
          <a:xfrm>
            <a:off x="728365" y="869946"/>
            <a:ext cx="316951" cy="3255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1411" y="1815838"/>
            <a:ext cx="245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Je cite l’extrait exact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5063" y="2420687"/>
            <a:ext cx="276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Je paraphrase un extrait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27250" y="2977443"/>
            <a:ext cx="4370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Je paraphrase un de mes anciens travaux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61058" y="3460358"/>
            <a:ext cx="283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J’énonce un fait général 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32610" y="3936070"/>
            <a:ext cx="369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J’utilise des données statistiques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05063" y="4466053"/>
            <a:ext cx="515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J’utilise une image/graphique trouvés sur le Web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40768" y="5067127"/>
            <a:ext cx="472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J’utilise une œuvre collaborative (</a:t>
            </a:r>
            <a:r>
              <a:rPr lang="fr-FR" b="1" dirty="0" err="1"/>
              <a:t>Wikipedia</a:t>
            </a:r>
            <a:r>
              <a:rPr lang="fr-FR" b="1" dirty="0"/>
              <a:t>)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767" y="1730504"/>
            <a:ext cx="540000" cy="5400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952" y="1874504"/>
            <a:ext cx="720000" cy="2520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771170"/>
            <a:ext cx="540000" cy="540000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30" y="2304677"/>
            <a:ext cx="540000" cy="54000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539" y="2876768"/>
            <a:ext cx="547265" cy="540000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539" y="3456937"/>
            <a:ext cx="540000" cy="540000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30" y="3936070"/>
            <a:ext cx="540000" cy="54000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375823"/>
            <a:ext cx="540000" cy="54000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391" y="3926053"/>
            <a:ext cx="540000" cy="54000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391" y="4476070"/>
            <a:ext cx="540000" cy="540000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391" y="5006053"/>
            <a:ext cx="540000" cy="540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30" y="4482265"/>
            <a:ext cx="540000" cy="48531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767" y="5033394"/>
            <a:ext cx="540000" cy="4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7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7" grpId="0" animBg="1"/>
      <p:bldP spid="10" grpId="0"/>
      <p:bldP spid="11" grpId="0"/>
      <p:bldP spid="27" grpId="0"/>
      <p:bldP spid="18" grpId="0"/>
      <p:bldP spid="30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635853"/>
            <a:ext cx="9155224" cy="1222147"/>
          </a:xfrm>
          <a:prstGeom prst="rect">
            <a:avLst/>
          </a:prstGeom>
          <a:solidFill>
            <a:srgbClr val="1A9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3" tIns="45722" rIns="91443" bIns="4572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" name="AutoShape 2" descr="Résultat de recherche d'images pour &quot;creative commons b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021288"/>
            <a:ext cx="901436" cy="321643"/>
          </a:xfrm>
          <a:prstGeom prst="rect">
            <a:avLst/>
          </a:prstGeom>
        </p:spPr>
      </p:pic>
      <p:sp>
        <p:nvSpPr>
          <p:cNvPr id="39" name="Espace réservé du pied de page 1"/>
          <p:cNvSpPr>
            <a:spLocks noGrp="1"/>
          </p:cNvSpPr>
          <p:nvPr/>
        </p:nvSpPr>
        <p:spPr>
          <a:xfrm>
            <a:off x="5940152" y="5912682"/>
            <a:ext cx="2895600" cy="476250"/>
          </a:xfrm>
          <a:prstGeom prst="rect">
            <a:avLst/>
          </a:prstGeom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Marie Latour</a:t>
            </a:r>
          </a:p>
          <a:p>
            <a:r>
              <a:rPr lang="fr-FR" b="1" dirty="0">
                <a:solidFill>
                  <a:schemeClr val="tx1"/>
                </a:solidFill>
              </a:rPr>
              <a:t>Bibliothèque universitaire </a:t>
            </a:r>
            <a:endParaRPr lang="fr-BE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81127" y="801910"/>
            <a:ext cx="2297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Citer ses sources</a:t>
            </a:r>
          </a:p>
        </p:txBody>
      </p:sp>
      <p:grpSp>
        <p:nvGrpSpPr>
          <p:cNvPr id="14" name="Group 47"/>
          <p:cNvGrpSpPr/>
          <p:nvPr/>
        </p:nvGrpSpPr>
        <p:grpSpPr>
          <a:xfrm>
            <a:off x="611560" y="600050"/>
            <a:ext cx="852933" cy="865384"/>
            <a:chOff x="2285781" y="4847654"/>
            <a:chExt cx="952480" cy="966132"/>
          </a:xfrm>
        </p:grpSpPr>
        <p:sp>
          <p:nvSpPr>
            <p:cNvPr id="15" name="Oval 48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1A916C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16" name="Oval 52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sp>
        <p:nvSpPr>
          <p:cNvPr id="17" name="AutoShape 20"/>
          <p:cNvSpPr>
            <a:spLocks/>
          </p:cNvSpPr>
          <p:nvPr/>
        </p:nvSpPr>
        <p:spPr bwMode="auto">
          <a:xfrm>
            <a:off x="883403" y="888655"/>
            <a:ext cx="316951" cy="2959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20608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Citer ses sources selon une norme et la suivre ! </a:t>
            </a:r>
          </a:p>
          <a:p>
            <a:r>
              <a:rPr lang="fr-FR" b="1" dirty="0"/>
              <a:t>  (</a:t>
            </a:r>
            <a:r>
              <a:rPr lang="fr-FR" dirty="0"/>
              <a:t>APA, Chicago, MLA, Vancouver, etc.).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55576" y="3140968"/>
            <a:ext cx="36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Donner des références complètes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55576" y="4099139"/>
            <a:ext cx="7952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Eviter de citer des faits de notoriété publique</a:t>
            </a:r>
          </a:p>
          <a:p>
            <a:r>
              <a:rPr lang="fr-FR" dirty="0"/>
              <a:t> (se retrouvant dans un grand nombre de sources différentes et susceptible d’être connus d’un grand nombre de gens)</a:t>
            </a:r>
          </a:p>
        </p:txBody>
      </p:sp>
    </p:spTree>
    <p:extLst>
      <p:ext uri="{BB962C8B-B14F-4D97-AF65-F5344CB8AC3E}">
        <p14:creationId xmlns:p14="http://schemas.microsoft.com/office/powerpoint/2010/main" val="17122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635853"/>
            <a:ext cx="9155224" cy="1222147"/>
          </a:xfrm>
          <a:prstGeom prst="rect">
            <a:avLst/>
          </a:prstGeom>
          <a:solidFill>
            <a:srgbClr val="1A9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3" tIns="45722" rIns="91443" bIns="4572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" name="AutoShape 2" descr="Résultat de recherche d'images pour &quot;creative commons b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021288"/>
            <a:ext cx="901436" cy="321643"/>
          </a:xfrm>
          <a:prstGeom prst="rect">
            <a:avLst/>
          </a:prstGeom>
        </p:spPr>
      </p:pic>
      <p:sp>
        <p:nvSpPr>
          <p:cNvPr id="39" name="Espace réservé du pied de page 1"/>
          <p:cNvSpPr>
            <a:spLocks noGrp="1"/>
          </p:cNvSpPr>
          <p:nvPr/>
        </p:nvSpPr>
        <p:spPr>
          <a:xfrm>
            <a:off x="5940152" y="5912682"/>
            <a:ext cx="2895600" cy="476250"/>
          </a:xfrm>
          <a:prstGeom prst="rect">
            <a:avLst/>
          </a:prstGeom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Marie Latour</a:t>
            </a:r>
          </a:p>
          <a:p>
            <a:r>
              <a:rPr lang="fr-FR" b="1" dirty="0">
                <a:solidFill>
                  <a:schemeClr val="tx1"/>
                </a:solidFill>
              </a:rPr>
              <a:t>Bibliothèque universitaire </a:t>
            </a:r>
            <a:endParaRPr lang="fr-BE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81127" y="801910"/>
            <a:ext cx="3130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Répression des fraudes</a:t>
            </a:r>
          </a:p>
        </p:txBody>
      </p:sp>
      <p:grpSp>
        <p:nvGrpSpPr>
          <p:cNvPr id="18" name="Group 36"/>
          <p:cNvGrpSpPr/>
          <p:nvPr/>
        </p:nvGrpSpPr>
        <p:grpSpPr>
          <a:xfrm>
            <a:off x="611560" y="600050"/>
            <a:ext cx="852933" cy="865384"/>
            <a:chOff x="2285781" y="4847654"/>
            <a:chExt cx="952480" cy="966132"/>
          </a:xfrm>
        </p:grpSpPr>
        <p:sp>
          <p:nvSpPr>
            <p:cNvPr id="19" name="Oval 45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F1982D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20" name="Oval 46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sp>
        <p:nvSpPr>
          <p:cNvPr id="21" name="AutoShape 19"/>
          <p:cNvSpPr>
            <a:spLocks/>
          </p:cNvSpPr>
          <p:nvPr/>
        </p:nvSpPr>
        <p:spPr bwMode="auto">
          <a:xfrm>
            <a:off x="880184" y="888655"/>
            <a:ext cx="315684" cy="295992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38026" y="1876182"/>
            <a:ext cx="672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Logiciel anti-plagiat acquis par l’Université de Guyane : </a:t>
            </a:r>
            <a:r>
              <a:rPr lang="fr-FR" b="1" dirty="0" err="1"/>
              <a:t>Compilatio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38026" y="2852936"/>
            <a:ext cx="7675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Si plagiat (assimilé à de la fraude) </a:t>
            </a:r>
            <a:r>
              <a:rPr lang="fr-FR" dirty="0"/>
              <a:t>: Note de zéro, interdictions d’examens, exclusion de l’Université pour plusieurs mois ou plusieurs années</a:t>
            </a:r>
          </a:p>
          <a:p>
            <a:r>
              <a:rPr lang="fr-FR" dirty="0"/>
              <a:t>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40637" y="4075439"/>
            <a:ext cx="767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Si plagiat (assimilé à de la contrefaçon) </a:t>
            </a:r>
            <a:r>
              <a:rPr lang="fr-FR" dirty="0"/>
              <a:t>: En pénal : 3 ans de prison et 300 000 euros d’amende (</a:t>
            </a:r>
            <a:r>
              <a:rPr lang="fr-FR" b="1" dirty="0"/>
              <a:t>Article. L.335-2 du Code de la Propriété Intellectuelle)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56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635853"/>
            <a:ext cx="9155224" cy="1222147"/>
          </a:xfrm>
          <a:prstGeom prst="rect">
            <a:avLst/>
          </a:prstGeom>
          <a:solidFill>
            <a:srgbClr val="1A9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3" tIns="45722" rIns="91443" bIns="4572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" name="AutoShape 2" descr="Résultat de recherche d'images pour &quot;creative commons b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021288"/>
            <a:ext cx="901436" cy="321643"/>
          </a:xfrm>
          <a:prstGeom prst="rect">
            <a:avLst/>
          </a:prstGeom>
        </p:spPr>
      </p:pic>
      <p:sp>
        <p:nvSpPr>
          <p:cNvPr id="39" name="Espace réservé du pied de page 1"/>
          <p:cNvSpPr>
            <a:spLocks noGrp="1"/>
          </p:cNvSpPr>
          <p:nvPr/>
        </p:nvSpPr>
        <p:spPr>
          <a:xfrm>
            <a:off x="5940152" y="5912682"/>
            <a:ext cx="2895600" cy="476250"/>
          </a:xfrm>
          <a:prstGeom prst="rect">
            <a:avLst/>
          </a:prstGeom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Marie Latour</a:t>
            </a:r>
          </a:p>
          <a:p>
            <a:r>
              <a:rPr lang="fr-FR" b="1" dirty="0">
                <a:solidFill>
                  <a:schemeClr val="tx1"/>
                </a:solidFill>
              </a:rPr>
              <a:t>Bibliothèque universitaire </a:t>
            </a:r>
            <a:endParaRPr lang="fr-BE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81127" y="801910"/>
            <a:ext cx="3130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Répression des fraudes</a:t>
            </a:r>
          </a:p>
        </p:txBody>
      </p:sp>
      <p:grpSp>
        <p:nvGrpSpPr>
          <p:cNvPr id="18" name="Group 36"/>
          <p:cNvGrpSpPr/>
          <p:nvPr/>
        </p:nvGrpSpPr>
        <p:grpSpPr>
          <a:xfrm>
            <a:off x="611560" y="600050"/>
            <a:ext cx="852933" cy="865384"/>
            <a:chOff x="2285781" y="4847654"/>
            <a:chExt cx="952480" cy="966132"/>
          </a:xfrm>
        </p:grpSpPr>
        <p:sp>
          <p:nvSpPr>
            <p:cNvPr id="19" name="Oval 45"/>
            <p:cNvSpPr/>
            <p:nvPr/>
          </p:nvSpPr>
          <p:spPr bwMode="auto">
            <a:xfrm>
              <a:off x="2346028" y="4908765"/>
              <a:ext cx="840592" cy="852640"/>
            </a:xfrm>
            <a:prstGeom prst="ellipse">
              <a:avLst/>
            </a:prstGeom>
            <a:solidFill>
              <a:srgbClr val="F1982D"/>
            </a:solidFill>
            <a:ln w="3175" cmpd="sng">
              <a:noFill/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  <p:sp>
          <p:nvSpPr>
            <p:cNvPr id="20" name="Oval 46"/>
            <p:cNvSpPr/>
            <p:nvPr/>
          </p:nvSpPr>
          <p:spPr bwMode="auto">
            <a:xfrm>
              <a:off x="2285781" y="4847654"/>
              <a:ext cx="952480" cy="966132"/>
            </a:xfrm>
            <a:prstGeom prst="ellipse">
              <a:avLst/>
            </a:prstGeom>
            <a:noFill/>
            <a:ln w="3175" cmpd="sng">
              <a:solidFill>
                <a:schemeClr val="tx1">
                  <a:lumMod val="60000"/>
                  <a:lumOff val="4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Lato Light"/>
              </a:endParaRPr>
            </a:p>
          </p:txBody>
        </p:sp>
      </p:grpSp>
      <p:sp>
        <p:nvSpPr>
          <p:cNvPr id="21" name="AutoShape 19"/>
          <p:cNvSpPr>
            <a:spLocks/>
          </p:cNvSpPr>
          <p:nvPr/>
        </p:nvSpPr>
        <p:spPr bwMode="auto">
          <a:xfrm>
            <a:off x="880184" y="888655"/>
            <a:ext cx="315684" cy="295992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102" tIns="38102" rIns="38102" bIns="38102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38026" y="1876182"/>
            <a:ext cx="7675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Cas célèbre de plagiat (2013)  : </a:t>
            </a:r>
            <a:r>
              <a:rPr lang="fr-FR" dirty="0"/>
              <a:t>Gilles Bernheim, </a:t>
            </a:r>
            <a:r>
              <a:rPr lang="fr-FR"/>
              <a:t>grand rabbin </a:t>
            </a:r>
            <a:r>
              <a:rPr lang="fr-FR" dirty="0"/>
              <a:t>de France, de la publication en 2011 d’un texte copié-collé de François </a:t>
            </a:r>
            <a:r>
              <a:rPr lang="fr-FR" dirty="0" err="1"/>
              <a:t>Lyotard</a:t>
            </a:r>
            <a:r>
              <a:rPr lang="fr-FR" dirty="0"/>
              <a:t> de 1996. Il l’accuse en retour d’avoir plagié ses notes de cours dans les années 80.  </a:t>
            </a:r>
            <a:r>
              <a:rPr lang="fr-FR" b="1" dirty="0"/>
              <a:t>(Jean-Noël Darde, </a:t>
            </a:r>
            <a:r>
              <a:rPr lang="fr-FR" b="1" i="1" dirty="0"/>
              <a:t>Archéologie du copier-coller</a:t>
            </a:r>
            <a:r>
              <a:rPr lang="fr-FR" b="1" dirty="0"/>
              <a:t> 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38026" y="3573016"/>
            <a:ext cx="76757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Cas célèbre d’un enseignant </a:t>
            </a:r>
            <a:r>
              <a:rPr lang="fr-FR" b="1" dirty="0" err="1"/>
              <a:t>plagieur</a:t>
            </a:r>
            <a:r>
              <a:rPr lang="fr-FR" b="1" dirty="0"/>
              <a:t> : </a:t>
            </a:r>
            <a:r>
              <a:rPr lang="fr-FR" dirty="0"/>
              <a:t>Christine Marchal-</a:t>
            </a:r>
            <a:r>
              <a:rPr lang="fr-FR" dirty="0" err="1"/>
              <a:t>Sixou</a:t>
            </a:r>
            <a:r>
              <a:rPr lang="fr-FR" dirty="0"/>
              <a:t> et son mari Michel </a:t>
            </a:r>
            <a:r>
              <a:rPr lang="fr-FR" dirty="0" err="1"/>
              <a:t>Sixou</a:t>
            </a:r>
            <a:r>
              <a:rPr lang="fr-FR" dirty="0"/>
              <a:t> ayant plagié un mémoire de Master 2 de Samer </a:t>
            </a:r>
            <a:r>
              <a:rPr lang="fr-FR" dirty="0" err="1"/>
              <a:t>Nuwwareh</a:t>
            </a:r>
            <a:r>
              <a:rPr lang="fr-FR" dirty="0"/>
              <a:t> pour une thèse d’odontologie : 5000 euros d’amende et 25 000 euros de dommages et intérêt, thèse détruite</a:t>
            </a:r>
            <a:r>
              <a:rPr lang="fr-FR" b="1" dirty="0"/>
              <a:t> (</a:t>
            </a:r>
            <a:r>
              <a:rPr lang="fr-FR" b="1" dirty="0" err="1"/>
              <a:t>EducPro</a:t>
            </a:r>
            <a:r>
              <a:rPr lang="fr-FR" b="1" dirty="0"/>
              <a:t>)</a:t>
            </a:r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438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9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dirty="0"/>
          </a:p>
        </p:txBody>
      </p:sp>
      <p:grpSp>
        <p:nvGrpSpPr>
          <p:cNvPr id="3" name="Grouper 2"/>
          <p:cNvGrpSpPr/>
          <p:nvPr/>
        </p:nvGrpSpPr>
        <p:grpSpPr>
          <a:xfrm>
            <a:off x="4711148" y="1108196"/>
            <a:ext cx="3120887" cy="2613991"/>
            <a:chOff x="6460436" y="2186609"/>
            <a:chExt cx="6241774" cy="5227982"/>
          </a:xfrm>
        </p:grpSpPr>
        <p:sp>
          <p:nvSpPr>
            <p:cNvPr id="2" name="Bulle ronde 1"/>
            <p:cNvSpPr/>
            <p:nvPr/>
          </p:nvSpPr>
          <p:spPr>
            <a:xfrm>
              <a:off x="6460436" y="2186609"/>
              <a:ext cx="6241774" cy="5227982"/>
            </a:xfrm>
            <a:prstGeom prst="wedgeEllipseCallout">
              <a:avLst>
                <a:gd name="adj1" fmla="val -45865"/>
                <a:gd name="adj2" fmla="val 39148"/>
              </a:avLst>
            </a:prstGeom>
            <a:solidFill>
              <a:schemeClr val="bg1">
                <a:alpha val="50000"/>
              </a:schemeClr>
            </a:solidFill>
            <a:ln w="1047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60436" y="3831113"/>
              <a:ext cx="6241774" cy="2031288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fr-FR" sz="6000" b="1" dirty="0">
                  <a:solidFill>
                    <a:srgbClr val="1A916C"/>
                  </a:solidFill>
                  <a:latin typeface="Exo 2.0" charset="0"/>
                  <a:ea typeface="Exo 2.0" charset="0"/>
                  <a:cs typeface="Exo 2.0" charset="0"/>
                </a:rPr>
                <a:t>MERCI !</a:t>
              </a:r>
              <a:endParaRPr lang="id-ID" sz="6000" b="1" dirty="0">
                <a:solidFill>
                  <a:srgbClr val="1A916C"/>
                </a:solidFill>
                <a:latin typeface="Exo 2.0" charset="0"/>
                <a:ea typeface="Exo 2.0" charset="0"/>
                <a:cs typeface="Exo 2.0" charset="0"/>
              </a:endParaRPr>
            </a:p>
          </p:txBody>
        </p:sp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421" y="3019204"/>
            <a:ext cx="1977889" cy="197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4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3000">
        <p14:prism/>
      </p:transition>
    </mc:Choice>
    <mc:Fallback xmlns="">
      <p:transition spd="slow" advClick="0" advTm="3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458</Words>
  <Application>Microsoft Office PowerPoint</Application>
  <PresentationFormat>Affichage à l'écran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Exo 2.0</vt:lpstr>
      <vt:lpstr>Gill Sans</vt:lpstr>
      <vt:lpstr>Lato Light</vt:lpstr>
      <vt:lpstr>Lato Regular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MLATOUR</dc:creator>
  <cp:lastModifiedBy>marie latour</cp:lastModifiedBy>
  <cp:revision>46</cp:revision>
  <dcterms:created xsi:type="dcterms:W3CDTF">2015-10-13T19:51:43Z</dcterms:created>
  <dcterms:modified xsi:type="dcterms:W3CDTF">2017-12-21T17:57:03Z</dcterms:modified>
</cp:coreProperties>
</file>