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7" r:id="rId2"/>
    <p:sldId id="259" r:id="rId3"/>
    <p:sldId id="264" r:id="rId4"/>
    <p:sldId id="276" r:id="rId5"/>
    <p:sldId id="269" r:id="rId6"/>
    <p:sldId id="277" r:id="rId7"/>
    <p:sldId id="268" r:id="rId8"/>
    <p:sldId id="27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1545"/>
    <a:srgbClr val="BBC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4272" y="-88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61E6C-E6A7-44D2-9051-39A652997F08}" type="datetimeFigureOut">
              <a:rPr lang="en-US" smtClean="0"/>
              <a:t>7/5/2019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AEB64-0D80-4DA1-B6C7-A9DF18816C5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05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8425" y="1052513"/>
            <a:ext cx="6714350" cy="900112"/>
          </a:xfrm>
        </p:spPr>
        <p:txBody>
          <a:bodyPr anchor="t"/>
          <a:lstStyle>
            <a:lvl1pPr algn="l">
              <a:defRPr sz="20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425" y="1952625"/>
            <a:ext cx="6714350" cy="3275439"/>
          </a:xfr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600" b="0" i="0" baseline="0">
                <a:solidFill>
                  <a:srgbClr val="1E1545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918B-3767-4B56-9A19-6FF50BEE1840}" type="slidenum">
              <a:rPr lang="en-US" smtClean="0"/>
              <a:t>‹nr.›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24278">
            <a:off x="6761656" y="3719111"/>
            <a:ext cx="3037029" cy="456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056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60448" y="2110413"/>
            <a:ext cx="3154401" cy="40665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9171" y="2104987"/>
            <a:ext cx="3315396" cy="40665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918B-3767-4B56-9A19-6FF50BEE1840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23815" y="2734728"/>
            <a:ext cx="3037029" cy="456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536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2782" y="1065527"/>
            <a:ext cx="6571785" cy="88709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918B-3767-4B56-9A19-6FF50BEE1840}" type="slidenum">
              <a:rPr lang="en-US" smtClean="0"/>
              <a:t>‹nr.›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24278">
            <a:off x="6761656" y="3719111"/>
            <a:ext cx="3037029" cy="456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018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918B-3767-4B56-9A19-6FF50BEE1840}" type="slidenum">
              <a:rPr lang="en-US" smtClean="0"/>
              <a:t>‹nr.›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545" y="1704109"/>
            <a:ext cx="3037029" cy="456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582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8425" y="1052513"/>
            <a:ext cx="6714350" cy="900112"/>
          </a:xfrm>
        </p:spPr>
        <p:txBody>
          <a:bodyPr anchor="t"/>
          <a:lstStyle>
            <a:lvl1pPr algn="l">
              <a:defRPr sz="20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425" y="1952625"/>
            <a:ext cx="6714350" cy="3275439"/>
          </a:xfr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600" b="0" i="0" baseline="0">
                <a:solidFill>
                  <a:srgbClr val="1E1545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918B-3767-4B56-9A19-6FF50BEE1840}" type="slidenum">
              <a:rPr lang="en-US" smtClean="0"/>
              <a:t>‹nr.›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545" y="1704109"/>
            <a:ext cx="3037029" cy="456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71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8425" y="1052513"/>
            <a:ext cx="6714350" cy="900112"/>
          </a:xfrm>
        </p:spPr>
        <p:txBody>
          <a:bodyPr anchor="t"/>
          <a:lstStyle>
            <a:lvl1pPr algn="l">
              <a:defRPr sz="20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425" y="1952625"/>
            <a:ext cx="6714350" cy="3275439"/>
          </a:xfr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600" b="0" i="0" baseline="0">
                <a:solidFill>
                  <a:srgbClr val="1E1545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918B-3767-4B56-9A19-6FF50BEE184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67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0" i="0" baseline="0">
                <a:solidFill>
                  <a:srgbClr val="1E1545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918B-3767-4B56-9A19-6FF50BEE1840}" type="slidenum">
              <a:rPr lang="en-US" smtClean="0"/>
              <a:t>‹nr.›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24278">
            <a:off x="6761656" y="3719111"/>
            <a:ext cx="3037029" cy="456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02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0" i="0" baseline="0">
                <a:solidFill>
                  <a:srgbClr val="1E1545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918B-3767-4B56-9A19-6FF50BEE1840}" type="slidenum">
              <a:rPr lang="en-US" smtClean="0"/>
              <a:t>‹nr.›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545" y="1704109"/>
            <a:ext cx="3037029" cy="456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93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0" i="0" baseline="0">
                <a:solidFill>
                  <a:srgbClr val="1E1545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918B-3767-4B56-9A19-6FF50BEE184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14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Gre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918B-3767-4B56-9A19-6FF50BEE1840}" type="slidenum">
              <a:rPr lang="en-US" smtClean="0"/>
              <a:t>‹nr.›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24278">
            <a:off x="6761656" y="3719111"/>
            <a:ext cx="3037029" cy="456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59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Gre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918B-3767-4B56-9A19-6FF50BEE1840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545" y="1704109"/>
            <a:ext cx="3037029" cy="456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61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Gre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918B-3767-4B56-9A19-6FF50BEE1840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23815" y="2734728"/>
            <a:ext cx="3037029" cy="456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90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52782" y="1065527"/>
            <a:ext cx="6571785" cy="8654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0447" y="1992664"/>
            <a:ext cx="6571785" cy="3980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566" y="6414817"/>
            <a:ext cx="5907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9918B-3767-4B56-9A19-6FF50BEE1840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7" name="Rounded Rectangle 6"/>
          <p:cNvSpPr/>
          <p:nvPr userDrawn="1"/>
        </p:nvSpPr>
        <p:spPr>
          <a:xfrm>
            <a:off x="609600" y="527825"/>
            <a:ext cx="7905750" cy="5679688"/>
          </a:xfrm>
          <a:prstGeom prst="roundRect">
            <a:avLst>
              <a:gd name="adj" fmla="val 3025"/>
            </a:avLst>
          </a:prstGeom>
          <a:noFill/>
          <a:ln w="6350">
            <a:solidFill>
              <a:srgbClr val="BBC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27824" y="5486400"/>
            <a:ext cx="245327" cy="802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680224" y="6066418"/>
            <a:ext cx="7916902" cy="2228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8379444" y="1100254"/>
            <a:ext cx="245327" cy="49661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0180" y="6108086"/>
            <a:ext cx="4510436" cy="718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52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69" r:id="rId3"/>
    <p:sldLayoutId id="2147483662" r:id="rId4"/>
    <p:sldLayoutId id="2147483671" r:id="rId5"/>
    <p:sldLayoutId id="2147483672" r:id="rId6"/>
    <p:sldLayoutId id="2147483670" r:id="rId7"/>
    <p:sldLayoutId id="2147483674" r:id="rId8"/>
    <p:sldLayoutId id="2147483673" r:id="rId9"/>
    <p:sldLayoutId id="2147483664" r:id="rId10"/>
    <p:sldLayoutId id="2147483666" r:id="rId11"/>
    <p:sldLayoutId id="2147483667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i="0" kern="1200" baseline="0">
          <a:solidFill>
            <a:srgbClr val="BBC808"/>
          </a:solidFill>
          <a:latin typeface="Gotham Bold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b="0" i="1" kern="1200" baseline="0">
          <a:solidFill>
            <a:srgbClr val="BBC808"/>
          </a:solidFill>
          <a:latin typeface="Gotham Medium" panose="0200060403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00" kern="1200" baseline="0">
          <a:solidFill>
            <a:srgbClr val="1E1545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00" kern="1200" baseline="0">
          <a:solidFill>
            <a:srgbClr val="1E1545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00" kern="1200" baseline="0">
          <a:solidFill>
            <a:srgbClr val="1E1545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00" kern="1200" baseline="0">
          <a:solidFill>
            <a:srgbClr val="1E1545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63" userDrawn="1">
          <p15:clr>
            <a:srgbClr val="F26B43"/>
          </p15:clr>
        </p15:guide>
        <p15:guide id="2" pos="86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DE567B-B1AD-4D46-A5C3-EF7AA3CDC7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2999" y="907747"/>
            <a:ext cx="7166113" cy="3113484"/>
          </a:xfrm>
        </p:spPr>
        <p:txBody>
          <a:bodyPr>
            <a:noAutofit/>
          </a:bodyPr>
          <a:lstStyle/>
          <a:p>
            <a:r>
              <a:rPr lang="en-GB" sz="3200" dirty="0">
                <a:solidFill>
                  <a:srgbClr val="1E1545"/>
                </a:solidFill>
              </a:rPr>
              <a:t>DATA STEWARDSHIP ON THE MAP: </a:t>
            </a:r>
            <a:r>
              <a:rPr lang="en-GB" sz="3200" dirty="0"/>
              <a:t>A STUDY OF TASK AND ROLES IN DUTCH RESEARCH INSTITUTES</a:t>
            </a:r>
            <a:br>
              <a:rPr lang="nl-NL" sz="3000" b="1" dirty="0">
                <a:solidFill>
                  <a:srgbClr val="1E1545"/>
                </a:solidFill>
              </a:rPr>
            </a:br>
            <a:br>
              <a:rPr lang="nl-NL" sz="3000" b="1" dirty="0">
                <a:solidFill>
                  <a:srgbClr val="1E1545"/>
                </a:solidFill>
              </a:rPr>
            </a:br>
            <a:endParaRPr lang="nl-NL" sz="3000" dirty="0">
              <a:solidFill>
                <a:srgbClr val="1E1545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683DBC4-BD79-48DE-914A-67F928D64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886155"/>
            <a:ext cx="6858000" cy="68639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>
                <a:latin typeface="Gotham Bold"/>
              </a:rPr>
              <a:t>Melanie Imming, Imming Impact, </a:t>
            </a:r>
          </a:p>
          <a:p>
            <a:pPr marL="0" indent="0">
              <a:buNone/>
            </a:pPr>
            <a:r>
              <a:rPr lang="en-GB" dirty="0">
                <a:latin typeface="Gotham Bold"/>
              </a:rPr>
              <a:t>Libraries As Research Partner in Digital Humanities, </a:t>
            </a:r>
            <a:r>
              <a:rPr lang="nl-NL" dirty="0">
                <a:latin typeface="Gotham Bold"/>
              </a:rPr>
              <a:t>DH2019 </a:t>
            </a:r>
            <a:r>
              <a:rPr lang="nl-NL" dirty="0" err="1">
                <a:latin typeface="Gotham Bold"/>
              </a:rPr>
              <a:t>July</a:t>
            </a:r>
            <a:r>
              <a:rPr lang="nl-NL" dirty="0">
                <a:latin typeface="Gotham Bold"/>
              </a:rPr>
              <a:t> 8th, 2019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7115889-1983-48FC-9CA2-B7641BFA1C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3" b="13236"/>
          <a:stretch/>
        </p:blipFill>
        <p:spPr>
          <a:xfrm>
            <a:off x="3640014" y="2500098"/>
            <a:ext cx="3892063" cy="1854684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0E4F10B5-C9CD-4993-8D69-959CBBADB7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344" y="6216421"/>
            <a:ext cx="631580" cy="221053"/>
          </a:xfrm>
          <a:prstGeom prst="rect">
            <a:avLst/>
          </a:prstGeom>
        </p:spPr>
      </p:pic>
      <p:sp>
        <p:nvSpPr>
          <p:cNvPr id="10" name="Ondertitel 2">
            <a:extLst>
              <a:ext uri="{FF2B5EF4-FFF2-40B4-BE49-F238E27FC236}">
                <a16:creationId xmlns:a16="http://schemas.microsoft.com/office/drawing/2014/main" id="{36AD211F-D0A4-4E3B-8139-703D2B54533A}"/>
              </a:ext>
            </a:extLst>
          </p:cNvPr>
          <p:cNvSpPr txBox="1">
            <a:spLocks/>
          </p:cNvSpPr>
          <p:nvPr/>
        </p:nvSpPr>
        <p:spPr>
          <a:xfrm>
            <a:off x="2080846" y="6171605"/>
            <a:ext cx="6858000" cy="686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b="0" i="0" kern="1200" baseline="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200" dirty="0">
                <a:latin typeface="Gotham Bold"/>
              </a:rPr>
              <a:t>Melanie Imming &amp; LCRDM, visuals Wendy Dekker</a:t>
            </a:r>
            <a:endParaRPr lang="nl-NL" sz="1200" dirty="0">
              <a:latin typeface="Gotham Bold"/>
            </a:endParaRPr>
          </a:p>
        </p:txBody>
      </p:sp>
    </p:spTree>
    <p:extLst>
      <p:ext uri="{BB962C8B-B14F-4D97-AF65-F5344CB8AC3E}">
        <p14:creationId xmlns:p14="http://schemas.microsoft.com/office/powerpoint/2010/main" val="3709282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170F85-4F56-4C7B-AA7B-B6F0E5BA2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27" y="1803131"/>
            <a:ext cx="7401381" cy="3980250"/>
          </a:xfrm>
        </p:spPr>
        <p:txBody>
          <a:bodyPr>
            <a:noAutofit/>
          </a:bodyPr>
          <a:lstStyle/>
          <a:p>
            <a:endParaRPr lang="nl-NL" sz="3200" dirty="0"/>
          </a:p>
          <a:p>
            <a:r>
              <a:rPr lang="nl-NL" sz="2800" dirty="0" err="1"/>
              <a:t>Provide</a:t>
            </a:r>
            <a:r>
              <a:rPr lang="nl-NL" sz="2800" dirty="0"/>
              <a:t> </a:t>
            </a:r>
            <a:r>
              <a:rPr lang="nl-NL" sz="2800" dirty="0" err="1"/>
              <a:t>insight</a:t>
            </a:r>
            <a:r>
              <a:rPr lang="nl-NL" sz="2800" dirty="0"/>
              <a:t> </a:t>
            </a:r>
            <a:r>
              <a:rPr lang="nl-NL" sz="2800" dirty="0" err="1"/>
              <a:t>into</a:t>
            </a:r>
            <a:r>
              <a:rPr lang="nl-NL" sz="2800" dirty="0"/>
              <a:t> </a:t>
            </a:r>
            <a:r>
              <a:rPr lang="nl-NL" sz="2800" dirty="0" err="1"/>
              <a:t>what</a:t>
            </a:r>
            <a:r>
              <a:rPr lang="nl-NL" sz="2800" dirty="0"/>
              <a:t> is </a:t>
            </a:r>
            <a:r>
              <a:rPr lang="nl-NL" sz="2800" dirty="0" err="1"/>
              <a:t>currently</a:t>
            </a:r>
            <a:r>
              <a:rPr lang="nl-NL" sz="2800" dirty="0"/>
              <a:t> </a:t>
            </a:r>
            <a:r>
              <a:rPr lang="nl-NL" sz="2800" dirty="0" err="1"/>
              <a:t>being</a:t>
            </a:r>
            <a:r>
              <a:rPr lang="nl-NL" sz="2800" dirty="0"/>
              <a:t> </a:t>
            </a:r>
            <a:r>
              <a:rPr lang="nl-NL" sz="2800" dirty="0" err="1"/>
              <a:t>requested</a:t>
            </a:r>
            <a:r>
              <a:rPr lang="nl-NL" sz="2800" dirty="0"/>
              <a:t>, </a:t>
            </a:r>
            <a:r>
              <a:rPr lang="nl-NL" sz="2800" dirty="0" err="1"/>
              <a:t>implemented</a:t>
            </a:r>
            <a:r>
              <a:rPr lang="nl-NL" sz="2800" dirty="0"/>
              <a:t> </a:t>
            </a:r>
            <a:r>
              <a:rPr lang="nl-NL" sz="2800" dirty="0" err="1"/>
              <a:t>and</a:t>
            </a:r>
            <a:r>
              <a:rPr lang="nl-NL" sz="2800" dirty="0"/>
              <a:t> </a:t>
            </a:r>
            <a:r>
              <a:rPr lang="nl-NL" sz="2800" dirty="0" err="1"/>
              <a:t>developed</a:t>
            </a:r>
            <a:r>
              <a:rPr lang="nl-NL" sz="2800" dirty="0"/>
              <a:t> </a:t>
            </a:r>
            <a:r>
              <a:rPr lang="nl-NL" sz="2800" dirty="0" err="1"/>
              <a:t>within</a:t>
            </a:r>
            <a:r>
              <a:rPr lang="nl-NL" sz="2800" dirty="0"/>
              <a:t> Dutch </a:t>
            </a:r>
            <a:r>
              <a:rPr lang="nl-NL" sz="2800" dirty="0" err="1"/>
              <a:t>institutions</a:t>
            </a:r>
            <a:r>
              <a:rPr lang="nl-NL" sz="2800" dirty="0"/>
              <a:t> </a:t>
            </a:r>
            <a:r>
              <a:rPr lang="nl-NL" sz="2800" dirty="0" err="1"/>
              <a:t>for</a:t>
            </a:r>
            <a:r>
              <a:rPr lang="nl-NL" sz="2800" dirty="0"/>
              <a:t> </a:t>
            </a:r>
            <a:r>
              <a:rPr lang="nl-NL" sz="2800" dirty="0" err="1"/>
              <a:t>and</a:t>
            </a:r>
            <a:r>
              <a:rPr lang="nl-NL" sz="2800" dirty="0"/>
              <a:t> </a:t>
            </a:r>
            <a:r>
              <a:rPr lang="nl-NL" sz="2800" dirty="0" err="1"/>
              <a:t>by</a:t>
            </a:r>
            <a:r>
              <a:rPr lang="nl-NL" sz="2800" dirty="0"/>
              <a:t> data stewards in order </a:t>
            </a:r>
            <a:r>
              <a:rPr lang="nl-NL" sz="2800" dirty="0" err="1"/>
              <a:t>to</a:t>
            </a:r>
            <a:r>
              <a:rPr lang="nl-NL" sz="2800" dirty="0"/>
              <a:t> </a:t>
            </a:r>
            <a:r>
              <a:rPr lang="nl-NL" sz="2800" dirty="0" err="1"/>
              <a:t>create</a:t>
            </a:r>
            <a:r>
              <a:rPr lang="nl-NL" sz="2800" dirty="0"/>
              <a:t> a basis </a:t>
            </a:r>
            <a:r>
              <a:rPr lang="nl-NL" sz="2800" dirty="0" err="1"/>
              <a:t>for</a:t>
            </a:r>
            <a:r>
              <a:rPr lang="nl-NL" sz="2800" dirty="0"/>
              <a:t> </a:t>
            </a:r>
            <a:r>
              <a:rPr lang="nl-NL" sz="2800" dirty="0" err="1"/>
              <a:t>clearer</a:t>
            </a:r>
            <a:r>
              <a:rPr lang="nl-NL" sz="2800" dirty="0"/>
              <a:t> job </a:t>
            </a:r>
            <a:r>
              <a:rPr lang="nl-NL" sz="2800" dirty="0" err="1"/>
              <a:t>descriptions</a:t>
            </a:r>
            <a:r>
              <a:rPr lang="nl-NL" sz="2800" dirty="0"/>
              <a:t> </a:t>
            </a:r>
            <a:r>
              <a:rPr lang="nl-NL" sz="2800" dirty="0" err="1"/>
              <a:t>for</a:t>
            </a:r>
            <a:r>
              <a:rPr lang="nl-NL" sz="2800" dirty="0"/>
              <a:t> data steward </a:t>
            </a:r>
            <a:r>
              <a:rPr lang="nl-NL" sz="2800" dirty="0" err="1"/>
              <a:t>roles</a:t>
            </a:r>
            <a:r>
              <a:rPr lang="nl-NL" sz="2800" dirty="0"/>
              <a:t>.</a:t>
            </a:r>
          </a:p>
          <a:p>
            <a:endParaRPr lang="nl-NL" sz="2800" dirty="0"/>
          </a:p>
          <a:p>
            <a:r>
              <a:rPr lang="nl-NL" dirty="0"/>
              <a:t>Verheul, Ingeborg, Imming, Melanie, </a:t>
            </a:r>
            <a:r>
              <a:rPr lang="nl-NL" dirty="0" err="1"/>
              <a:t>Ringerma</a:t>
            </a:r>
            <a:r>
              <a:rPr lang="nl-NL" dirty="0"/>
              <a:t>, </a:t>
            </a:r>
            <a:r>
              <a:rPr lang="nl-NL" dirty="0" err="1"/>
              <a:t>Jacquelijn</a:t>
            </a:r>
            <a:r>
              <a:rPr lang="nl-NL" dirty="0"/>
              <a:t>, Mordant, Annemie, Ploeg, Jan-Lucas van der, &amp; Pronk, Martine. (2019, May 6). </a:t>
            </a:r>
            <a:r>
              <a:rPr lang="nl-NL" b="1" dirty="0"/>
              <a:t>Data </a:t>
            </a:r>
            <a:r>
              <a:rPr lang="nl-NL" b="1" dirty="0" err="1"/>
              <a:t>Stewardship</a:t>
            </a:r>
            <a:r>
              <a:rPr lang="nl-NL" b="1" dirty="0"/>
              <a:t> on </a:t>
            </a:r>
            <a:r>
              <a:rPr lang="nl-NL" b="1" dirty="0" err="1"/>
              <a:t>the</a:t>
            </a:r>
            <a:r>
              <a:rPr lang="nl-NL" b="1" dirty="0"/>
              <a:t> map: A </a:t>
            </a:r>
            <a:r>
              <a:rPr lang="nl-NL" b="1" dirty="0" err="1"/>
              <a:t>study</a:t>
            </a:r>
            <a:r>
              <a:rPr lang="nl-NL" b="1" dirty="0"/>
              <a:t> of </a:t>
            </a:r>
            <a:r>
              <a:rPr lang="nl-NL" b="1" dirty="0" err="1"/>
              <a:t>tasks</a:t>
            </a:r>
            <a:r>
              <a:rPr lang="nl-NL" b="1" dirty="0"/>
              <a:t> </a:t>
            </a:r>
            <a:r>
              <a:rPr lang="nl-NL" b="1" dirty="0" err="1"/>
              <a:t>and</a:t>
            </a:r>
            <a:r>
              <a:rPr lang="nl-NL" b="1" dirty="0"/>
              <a:t> </a:t>
            </a:r>
            <a:r>
              <a:rPr lang="nl-NL" b="1" dirty="0" err="1"/>
              <a:t>roles</a:t>
            </a:r>
            <a:r>
              <a:rPr lang="nl-NL" b="1" dirty="0"/>
              <a:t> in Dutch research </a:t>
            </a:r>
            <a:r>
              <a:rPr lang="nl-NL" b="1" dirty="0" err="1"/>
              <a:t>institutes</a:t>
            </a:r>
            <a:r>
              <a:rPr lang="nl-NL" dirty="0"/>
              <a:t>. </a:t>
            </a:r>
            <a:r>
              <a:rPr lang="nl-NL" dirty="0" err="1"/>
              <a:t>Zenodo</a:t>
            </a:r>
            <a:r>
              <a:rPr lang="nl-NL" dirty="0"/>
              <a:t>. http://doi.org/10.5281/zenodo.2669150</a:t>
            </a:r>
            <a:endParaRPr lang="nl-NL" sz="2800" dirty="0"/>
          </a:p>
          <a:p>
            <a:endParaRPr lang="nl-NL" sz="2700" dirty="0"/>
          </a:p>
          <a:p>
            <a:endParaRPr lang="nl-NL" sz="330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A263EE6-DE71-4079-92BB-0268E9F2B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425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58855117-63D0-41D2-A420-E0DC3D57D9FE}"/>
              </a:ext>
            </a:extLst>
          </p:cNvPr>
          <p:cNvSpPr txBox="1">
            <a:spLocks/>
          </p:cNvSpPr>
          <p:nvPr/>
        </p:nvSpPr>
        <p:spPr>
          <a:xfrm>
            <a:off x="613025" y="1153450"/>
            <a:ext cx="5587281" cy="8654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0" i="0" kern="1200" baseline="0">
                <a:solidFill>
                  <a:srgbClr val="BBC808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rgbClr val="1E1545"/>
                </a:solidFill>
              </a:rPr>
              <a:t>Goal</a:t>
            </a:r>
            <a:endParaRPr lang="nl-NL" sz="3600" b="1" dirty="0">
              <a:solidFill>
                <a:srgbClr val="1E15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093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F7D8-F9A4-4FAE-8C21-2B9042ACF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025" y="1153450"/>
            <a:ext cx="5587281" cy="865499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1E1545"/>
                </a:solidFill>
              </a:rPr>
              <a:t>Domain data specific</a:t>
            </a:r>
            <a:endParaRPr lang="nl-NL" sz="3600" b="1" dirty="0">
              <a:solidFill>
                <a:srgbClr val="1E1545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46E3CD-A5B5-421C-A599-D2498A4D3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025" y="2136619"/>
            <a:ext cx="7783553" cy="3980250"/>
          </a:xfrm>
        </p:spPr>
        <p:txBody>
          <a:bodyPr>
            <a:normAutofit/>
          </a:bodyPr>
          <a:lstStyle/>
          <a:p>
            <a:pPr lvl="0"/>
            <a:endParaRPr lang="en-GB" sz="2700" dirty="0"/>
          </a:p>
          <a:p>
            <a:pPr lvl="0"/>
            <a:endParaRPr lang="en-GB" sz="2800" dirty="0"/>
          </a:p>
          <a:p>
            <a:pPr lvl="0"/>
            <a:r>
              <a:rPr lang="en-GB" sz="2800" dirty="0"/>
              <a:t>Generally the ambition is to expand the number of data stewards in the near future; especially the number of data stewards with domain data specific knowledge. </a:t>
            </a: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4B67EBC-9461-42AA-87B0-6836675CFE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160" y="861243"/>
            <a:ext cx="1670701" cy="1670701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948DEA2E-FC43-4F38-A9DE-85D6EA33FF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159" y="861242"/>
            <a:ext cx="1674707" cy="1670701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CB811F28-ABEB-48D3-B66E-D50148FF3A3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155" y="865603"/>
            <a:ext cx="1666340" cy="166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059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46E3CD-A5B5-421C-A599-D2498A4D3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506" y="2190750"/>
            <a:ext cx="7886700" cy="3263504"/>
          </a:xfrm>
        </p:spPr>
        <p:txBody>
          <a:bodyPr>
            <a:norm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5BB2E35A-812D-4B07-B956-A5CEA0C9719D}"/>
              </a:ext>
            </a:extLst>
          </p:cNvPr>
          <p:cNvSpPr txBox="1">
            <a:spLocks/>
          </p:cNvSpPr>
          <p:nvPr/>
        </p:nvSpPr>
        <p:spPr>
          <a:xfrm>
            <a:off x="613025" y="1153450"/>
            <a:ext cx="6327037" cy="8654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0" i="0" kern="1200" baseline="0">
                <a:solidFill>
                  <a:srgbClr val="BBC808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rgbClr val="1E1545"/>
                </a:solidFill>
              </a:rPr>
              <a:t>Task areas instead of roles</a:t>
            </a:r>
            <a:endParaRPr lang="nl-NL" sz="3600" b="1" dirty="0">
              <a:solidFill>
                <a:srgbClr val="1E1545"/>
              </a:solidFill>
            </a:endParaRP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DC2233D-50EC-4C8C-997B-ED5230B1B093}"/>
              </a:ext>
            </a:extLst>
          </p:cNvPr>
          <p:cNvSpPr/>
          <p:nvPr/>
        </p:nvSpPr>
        <p:spPr>
          <a:xfrm>
            <a:off x="520097" y="5066222"/>
            <a:ext cx="7728667" cy="1119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3200" dirty="0">
                <a:latin typeface="Gotham Bold"/>
                <a:ea typeface="Calibri" panose="020F0502020204030204" pitchFamily="34" charset="0"/>
                <a:cs typeface="Arial" panose="020B0604020202020204" pitchFamily="34" charset="0"/>
              </a:rPr>
              <a:t>‘</a:t>
            </a:r>
            <a:r>
              <a:rPr lang="en-GB" sz="3200" u="sng" dirty="0">
                <a:latin typeface="Gotham Bold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en-GB" sz="3200" dirty="0">
                <a:latin typeface="Gotham Bold"/>
                <a:ea typeface="Calibri" panose="020F0502020204030204" pitchFamily="34" charset="0"/>
                <a:cs typeface="Arial" panose="020B0604020202020204" pitchFamily="34" charset="0"/>
              </a:rPr>
              <a:t> generic or </a:t>
            </a:r>
            <a:r>
              <a:rPr lang="en-GB" sz="3200" u="sng" dirty="0">
                <a:latin typeface="Gotham Bold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en-GB" sz="3200" dirty="0">
                <a:latin typeface="Gotham Bold"/>
                <a:ea typeface="Calibri" panose="020F0502020204030204" pitchFamily="34" charset="0"/>
                <a:cs typeface="Arial" panose="020B0604020202020204" pitchFamily="34" charset="0"/>
              </a:rPr>
              <a:t> operational data steward does not exist’</a:t>
            </a:r>
            <a:endParaRPr lang="nl-NL" sz="3200" dirty="0">
              <a:latin typeface="Gotham Bold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8B46B1D-F614-49E6-8320-A00AB2FFA3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374" y="1712536"/>
            <a:ext cx="3564338" cy="3267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639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7C5D7F-C854-4FDA-9254-071303ED5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742" y="2236509"/>
            <a:ext cx="8043863" cy="3546872"/>
          </a:xfrm>
        </p:spPr>
        <p:txBody>
          <a:bodyPr>
            <a:noAutofit/>
          </a:bodyPr>
          <a:lstStyle/>
          <a:p>
            <a:endParaRPr lang="en-GB" sz="2400" dirty="0"/>
          </a:p>
          <a:p>
            <a:br>
              <a:rPr lang="en-GB" sz="2400" dirty="0"/>
            </a:br>
            <a:r>
              <a:rPr lang="en-GB" sz="2800" dirty="0"/>
              <a:t>In the field there is plenty of enthusiasm for pools of data stewards, for instance facilitated by the library, each with their own expertise, as a way of offering the best domain data specific support. </a:t>
            </a:r>
          </a:p>
          <a:p>
            <a:r>
              <a:rPr lang="en-GB" sz="2800" dirty="0"/>
              <a:t>Interdisciplinary collaboration helps to innovate ways of working and quality of outputs in the different domains. </a:t>
            </a:r>
            <a:endParaRPr lang="nl-NL" sz="28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9983D67-7FFE-4A96-9A16-3D7D9D5FCA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160" y="861243"/>
            <a:ext cx="1670701" cy="1670701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E1407CC3-F8FC-497D-BD8E-8B92C54D0362}"/>
              </a:ext>
            </a:extLst>
          </p:cNvPr>
          <p:cNvSpPr txBox="1">
            <a:spLocks/>
          </p:cNvSpPr>
          <p:nvPr/>
        </p:nvSpPr>
        <p:spPr>
          <a:xfrm>
            <a:off x="613025" y="1153450"/>
            <a:ext cx="5055083" cy="8654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0" i="0" kern="1200" baseline="0">
                <a:solidFill>
                  <a:srgbClr val="BBC808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rgbClr val="1E1545"/>
                </a:solidFill>
              </a:rPr>
              <a:t>Pool of data stewards</a:t>
            </a:r>
            <a:endParaRPr lang="nl-NL" sz="3600" b="1" dirty="0">
              <a:solidFill>
                <a:srgbClr val="1E15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57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7C5D7F-C854-4FDA-9254-071303ED5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880" y="2236509"/>
            <a:ext cx="8043863" cy="354687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2800" dirty="0">
                <a:latin typeface="Gotham Medium" panose="02000604030000020004"/>
              </a:rPr>
              <a:t>Leiden University</a:t>
            </a:r>
            <a:r>
              <a:rPr lang="en-GB" sz="2800" dirty="0"/>
              <a:t>, data manager </a:t>
            </a:r>
          </a:p>
          <a:p>
            <a:pPr>
              <a:spcBef>
                <a:spcPts val="0"/>
              </a:spcBef>
            </a:pPr>
            <a:r>
              <a:rPr lang="en-GB" sz="2800" dirty="0"/>
              <a:t>for several large-scale archaeological projects:</a:t>
            </a:r>
          </a:p>
          <a:p>
            <a:pPr>
              <a:spcBef>
                <a:spcPts val="0"/>
              </a:spcBef>
            </a:pPr>
            <a:endParaRPr lang="en-GB" sz="2800" dirty="0"/>
          </a:p>
          <a:p>
            <a:pPr>
              <a:spcBef>
                <a:spcPts val="0"/>
              </a:spcBef>
            </a:pPr>
            <a:r>
              <a:rPr lang="en-GB" sz="2800" dirty="0"/>
              <a:t>‘The added value of an embedded data manager is knowledge of data used in a certain domain, such as 3d models. Data stewards must nonetheless maintain a certain distance to preserve a sense of perspective of the working method that has evolved in a domain over time.’</a:t>
            </a:r>
            <a:endParaRPr lang="nl-NL" sz="28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9983D67-7FFE-4A96-9A16-3D7D9D5FCA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160" y="861243"/>
            <a:ext cx="1670701" cy="1670701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E1407CC3-F8FC-497D-BD8E-8B92C54D0362}"/>
              </a:ext>
            </a:extLst>
          </p:cNvPr>
          <p:cNvSpPr txBox="1">
            <a:spLocks/>
          </p:cNvSpPr>
          <p:nvPr/>
        </p:nvSpPr>
        <p:spPr>
          <a:xfrm>
            <a:off x="613025" y="1153450"/>
            <a:ext cx="3958975" cy="8654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0" i="0" kern="1200" baseline="0">
                <a:solidFill>
                  <a:srgbClr val="BBC808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r>
              <a:rPr lang="en-GB" sz="3600" b="1" dirty="0" err="1">
                <a:solidFill>
                  <a:srgbClr val="1E1545"/>
                </a:solidFill>
              </a:rPr>
              <a:t>Wouter</a:t>
            </a:r>
            <a:r>
              <a:rPr lang="en-GB" sz="3600" b="1" dirty="0">
                <a:solidFill>
                  <a:srgbClr val="1E1545"/>
                </a:solidFill>
              </a:rPr>
              <a:t> Kool </a:t>
            </a:r>
          </a:p>
        </p:txBody>
      </p:sp>
    </p:spTree>
    <p:extLst>
      <p:ext uri="{BB962C8B-B14F-4D97-AF65-F5344CB8AC3E}">
        <p14:creationId xmlns:p14="http://schemas.microsoft.com/office/powerpoint/2010/main" val="1485344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7C5D7F-C854-4FDA-9254-071303ED5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128" y="2217272"/>
            <a:ext cx="7794551" cy="3324821"/>
          </a:xfrm>
        </p:spPr>
        <p:txBody>
          <a:bodyPr>
            <a:noAutofit/>
          </a:bodyPr>
          <a:lstStyle/>
          <a:p>
            <a:endParaRPr lang="en-GB" sz="2800" dirty="0"/>
          </a:p>
          <a:p>
            <a:r>
              <a:rPr lang="en-GB" sz="2800" dirty="0"/>
              <a:t>When revising function profiles, it is advisable to formulate them rather broad. </a:t>
            </a:r>
          </a:p>
          <a:p>
            <a:r>
              <a:rPr lang="en-GB" sz="2800" dirty="0"/>
              <a:t>The focus on task areas instead of definite function profiles can help to create tailor made task descriptions or vacancy texts.</a:t>
            </a:r>
            <a:endParaRPr lang="nl-NL" sz="28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AA8D3AC-3161-4204-96F3-953B49AE95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160" y="861243"/>
            <a:ext cx="1670701" cy="1670701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E7A40E0F-28D5-4C98-A0E9-93E942D40D34}"/>
              </a:ext>
            </a:extLst>
          </p:cNvPr>
          <p:cNvSpPr txBox="1">
            <a:spLocks/>
          </p:cNvSpPr>
          <p:nvPr/>
        </p:nvSpPr>
        <p:spPr>
          <a:xfrm>
            <a:off x="613025" y="1153450"/>
            <a:ext cx="3958975" cy="8654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0" i="0" kern="1200" baseline="0">
                <a:solidFill>
                  <a:srgbClr val="BBC808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rgbClr val="1E1545"/>
                </a:solidFill>
              </a:rPr>
              <a:t>Broad profiles</a:t>
            </a:r>
            <a:endParaRPr lang="nl-NL" sz="3600" b="1" dirty="0">
              <a:solidFill>
                <a:srgbClr val="1E15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390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DE567B-B1AD-4D46-A5C3-EF7AA3CDC7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2999" y="907747"/>
            <a:ext cx="7166113" cy="3113484"/>
          </a:xfrm>
        </p:spPr>
        <p:txBody>
          <a:bodyPr>
            <a:noAutofit/>
          </a:bodyPr>
          <a:lstStyle/>
          <a:p>
            <a:r>
              <a:rPr lang="en-GB" sz="3200" dirty="0">
                <a:solidFill>
                  <a:srgbClr val="1E1545"/>
                </a:solidFill>
              </a:rPr>
              <a:t>DATA STEWARDSHIP ON THE MAP: </a:t>
            </a:r>
            <a:r>
              <a:rPr lang="en-GB" sz="3200" dirty="0"/>
              <a:t>A STUDY OF TASK AND ROLES IN DUTCH RESEARCH INSTITUTES</a:t>
            </a:r>
            <a:br>
              <a:rPr lang="nl-NL" sz="3000" b="1" dirty="0">
                <a:solidFill>
                  <a:srgbClr val="1E1545"/>
                </a:solidFill>
              </a:rPr>
            </a:br>
            <a:br>
              <a:rPr lang="nl-NL" sz="3000" b="1" dirty="0">
                <a:solidFill>
                  <a:srgbClr val="1E1545"/>
                </a:solidFill>
              </a:rPr>
            </a:br>
            <a:endParaRPr lang="nl-NL" sz="3000" dirty="0">
              <a:solidFill>
                <a:srgbClr val="1E1545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683DBC4-BD79-48DE-914A-67F928D64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9" y="5433726"/>
            <a:ext cx="6858000" cy="68639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>
                <a:latin typeface="Gotham Bold"/>
              </a:rPr>
              <a:t>Melanie Imming, Imming Impact, </a:t>
            </a:r>
          </a:p>
          <a:p>
            <a:pPr marL="0" indent="0">
              <a:buNone/>
            </a:pPr>
            <a:r>
              <a:rPr lang="en-GB" dirty="0">
                <a:latin typeface="Gotham Bold"/>
              </a:rPr>
              <a:t>Libraries As Research Partner in Digital Humanities, </a:t>
            </a:r>
            <a:r>
              <a:rPr lang="nl-NL" dirty="0">
                <a:latin typeface="Gotham Bold"/>
              </a:rPr>
              <a:t>DH2019 </a:t>
            </a:r>
            <a:r>
              <a:rPr lang="nl-NL" dirty="0" err="1">
                <a:latin typeface="Gotham Bold"/>
              </a:rPr>
              <a:t>July</a:t>
            </a:r>
            <a:r>
              <a:rPr lang="nl-NL" dirty="0">
                <a:latin typeface="Gotham Bold"/>
              </a:rPr>
              <a:t> 8th, 2019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7115889-1983-48FC-9CA2-B7641BFA1C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3" b="13236"/>
          <a:stretch/>
        </p:blipFill>
        <p:spPr>
          <a:xfrm>
            <a:off x="5661387" y="2467079"/>
            <a:ext cx="3113337" cy="1483598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0E4F10B5-C9CD-4993-8D69-959CBBADB7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344" y="6216421"/>
            <a:ext cx="631580" cy="221053"/>
          </a:xfrm>
          <a:prstGeom prst="rect">
            <a:avLst/>
          </a:prstGeom>
        </p:spPr>
      </p:pic>
      <p:sp>
        <p:nvSpPr>
          <p:cNvPr id="10" name="Ondertitel 2">
            <a:extLst>
              <a:ext uri="{FF2B5EF4-FFF2-40B4-BE49-F238E27FC236}">
                <a16:creationId xmlns:a16="http://schemas.microsoft.com/office/drawing/2014/main" id="{36AD211F-D0A4-4E3B-8139-703D2B54533A}"/>
              </a:ext>
            </a:extLst>
          </p:cNvPr>
          <p:cNvSpPr txBox="1">
            <a:spLocks/>
          </p:cNvSpPr>
          <p:nvPr/>
        </p:nvSpPr>
        <p:spPr>
          <a:xfrm>
            <a:off x="2080846" y="6171605"/>
            <a:ext cx="6858000" cy="686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b="0" i="0" kern="1200" baseline="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1E1545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200" dirty="0">
                <a:latin typeface="Gotham Bold"/>
              </a:rPr>
              <a:t>Melanie Imming &amp; LCRDM, visuals Wendy Dekker</a:t>
            </a:r>
            <a:endParaRPr lang="nl-NL" sz="1200" dirty="0">
              <a:latin typeface="Gotham Bold"/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63DD5B65-B032-4F1A-9123-93097F2B9687}"/>
              </a:ext>
            </a:extLst>
          </p:cNvPr>
          <p:cNvSpPr/>
          <p:nvPr/>
        </p:nvSpPr>
        <p:spPr>
          <a:xfrm>
            <a:off x="1142999" y="303131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Verheul, Ingeborg, Imming, Melanie, </a:t>
            </a:r>
            <a:r>
              <a:rPr lang="nl-NL" dirty="0" err="1"/>
              <a:t>Ringerma</a:t>
            </a:r>
            <a:r>
              <a:rPr lang="nl-NL" dirty="0"/>
              <a:t>, </a:t>
            </a:r>
            <a:r>
              <a:rPr lang="nl-NL" dirty="0" err="1"/>
              <a:t>Jacquelijn</a:t>
            </a:r>
            <a:r>
              <a:rPr lang="nl-NL" dirty="0"/>
              <a:t>, Mordant, Annemie, Ploeg, Jan-Lucas van der, &amp; Pronk, Martine. (2019, May 6). </a:t>
            </a:r>
            <a:r>
              <a:rPr lang="nl-NL" b="1" dirty="0"/>
              <a:t>Data </a:t>
            </a:r>
            <a:r>
              <a:rPr lang="nl-NL" b="1" dirty="0" err="1"/>
              <a:t>Stewardship</a:t>
            </a:r>
            <a:r>
              <a:rPr lang="nl-NL" b="1" dirty="0"/>
              <a:t> on </a:t>
            </a:r>
            <a:r>
              <a:rPr lang="nl-NL" b="1" dirty="0" err="1"/>
              <a:t>the</a:t>
            </a:r>
            <a:r>
              <a:rPr lang="nl-NL" b="1" dirty="0"/>
              <a:t> map: A </a:t>
            </a:r>
            <a:r>
              <a:rPr lang="nl-NL" b="1" dirty="0" err="1"/>
              <a:t>study</a:t>
            </a:r>
            <a:r>
              <a:rPr lang="nl-NL" b="1" dirty="0"/>
              <a:t> of </a:t>
            </a:r>
            <a:r>
              <a:rPr lang="nl-NL" b="1" dirty="0" err="1"/>
              <a:t>tasks</a:t>
            </a:r>
            <a:r>
              <a:rPr lang="nl-NL" b="1" dirty="0"/>
              <a:t> </a:t>
            </a:r>
            <a:r>
              <a:rPr lang="nl-NL" b="1" dirty="0" err="1"/>
              <a:t>and</a:t>
            </a:r>
            <a:r>
              <a:rPr lang="nl-NL" b="1" dirty="0"/>
              <a:t> </a:t>
            </a:r>
            <a:r>
              <a:rPr lang="nl-NL" b="1" dirty="0" err="1"/>
              <a:t>roles</a:t>
            </a:r>
            <a:r>
              <a:rPr lang="nl-NL" b="1" dirty="0"/>
              <a:t> in Dutch research </a:t>
            </a:r>
            <a:r>
              <a:rPr lang="nl-NL" b="1" dirty="0" err="1"/>
              <a:t>institutes</a:t>
            </a:r>
            <a:r>
              <a:rPr lang="nl-NL" dirty="0"/>
              <a:t>. </a:t>
            </a:r>
            <a:r>
              <a:rPr lang="nl-NL" dirty="0" err="1"/>
              <a:t>Zenodo</a:t>
            </a:r>
            <a:r>
              <a:rPr lang="nl-NL" dirty="0"/>
              <a:t>. http://doi.org/10.5281/zenodo.2669150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22166938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Custom 1">
      <a:dk1>
        <a:srgbClr val="1E1545"/>
      </a:dk1>
      <a:lt1>
        <a:sysClr val="window" lastClr="FFFFFF"/>
      </a:lt1>
      <a:dk2>
        <a:srgbClr val="747476"/>
      </a:dk2>
      <a:lt2>
        <a:srgbClr val="F2F2F2"/>
      </a:lt2>
      <a:accent1>
        <a:srgbClr val="E3051F"/>
      </a:accent1>
      <a:accent2>
        <a:srgbClr val="E3051F"/>
      </a:accent2>
      <a:accent3>
        <a:srgbClr val="A5A5A5"/>
      </a:accent3>
      <a:accent4>
        <a:srgbClr val="747476"/>
      </a:accent4>
      <a:accent5>
        <a:srgbClr val="747476"/>
      </a:accent5>
      <a:accent6>
        <a:srgbClr val="747476"/>
      </a:accent6>
      <a:hlink>
        <a:srgbClr val="E3051F"/>
      </a:hlink>
      <a:folHlink>
        <a:srgbClr val="E3051F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1C1E53A7-D1EE-4502-AA5C-CCD3FB919ED7}" vid="{C07C6E3B-3FA7-473D-B384-EB9E61FCCB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LCRDM sjabloon[43186]</Template>
  <TotalTime>338</TotalTime>
  <Words>402</Words>
  <Application>Microsoft Office PowerPoint</Application>
  <PresentationFormat>Diavoorstelling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Gotham Bold</vt:lpstr>
      <vt:lpstr>Gotham Medium</vt:lpstr>
      <vt:lpstr>Kantoorthema</vt:lpstr>
      <vt:lpstr>DATA STEWARDSHIP ON THE MAP: A STUDY OF TASK AND ROLES IN DUTCH RESEARCH INSTITUTES  </vt:lpstr>
      <vt:lpstr>PowerPoint-presentatie</vt:lpstr>
      <vt:lpstr>Domain data specific</vt:lpstr>
      <vt:lpstr>PowerPoint-presentatie</vt:lpstr>
      <vt:lpstr>PowerPoint-presentatie</vt:lpstr>
      <vt:lpstr>PowerPoint-presentatie</vt:lpstr>
      <vt:lpstr>PowerPoint-presentatie</vt:lpstr>
      <vt:lpstr>DATA STEWARDSHIP ON THE MAP: A STUDY OF TASK AND ROLES IN DUTCH RESEARCH INSTITUTES  </vt:lpstr>
    </vt:vector>
  </TitlesOfParts>
  <Company>SURFsara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Melanie Imming</dc:creator>
  <cp:lastModifiedBy>Melanie Imming</cp:lastModifiedBy>
  <cp:revision>33</cp:revision>
  <dcterms:created xsi:type="dcterms:W3CDTF">2019-04-11T06:43:26Z</dcterms:created>
  <dcterms:modified xsi:type="dcterms:W3CDTF">2019-07-05T11:20:47Z</dcterms:modified>
</cp:coreProperties>
</file>