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95" r:id="rId2"/>
    <p:sldId id="531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</p:sldIdLst>
  <p:sldSz cx="9144000" cy="6858000" type="screen4x3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04" userDrawn="1">
          <p15:clr>
            <a:srgbClr val="A4A3A4"/>
          </p15:clr>
        </p15:guide>
        <p15:guide id="4" orient="horz" pos="436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orient="horz" pos="75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6" autoAdjust="0"/>
    <p:restoredTop sz="77203" autoAdjust="0"/>
  </p:normalViewPr>
  <p:slideViewPr>
    <p:cSldViewPr>
      <p:cViewPr varScale="1">
        <p:scale>
          <a:sx n="84" d="100"/>
          <a:sy n="84" d="100"/>
        </p:scale>
        <p:origin x="924" y="84"/>
      </p:cViewPr>
      <p:guideLst>
        <p:guide orient="horz" pos="1071"/>
        <p:guide pos="2880"/>
        <p:guide pos="204"/>
        <p:guide orient="horz" pos="436"/>
        <p:guide orient="horz" pos="2160"/>
        <p:guide orient="horz" pos="7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304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0448C8-7593-4193-BD73-DF44472E8406}" type="datetimeFigureOut">
              <a:t>03.05.2019</a:t>
            </a:fld>
            <a:endParaRPr lang="de-DE"/>
          </a:p>
        </p:txBody>
      </p:sp>
      <p:sp>
        <p:nvSpPr>
          <p:cNvPr id="6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7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2E68B2-9F7A-48A1-9902-AA05628C3D6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8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Befragung der TN (Aktivierung von Vorwissen), Flipchart + Stifte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2E68B2-9F7A-48A1-9902-AA05628C3D6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921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Lernziel der Übung: 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de-DE" dirty="0" smtClean="0"/>
              <a:t>Teilnehmer/-innen setzen Metadaten in einer Alltagssituation ein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de-DE" dirty="0" smtClean="0"/>
              <a:t>Die Diskussion mit dem Partner/-in und anschließend in der Gruppe zwingen die Teilnehmer/-innen , sich mit grundsätzlichen Überlegungen der Generierung von Metadaten / Dokumentation auseinanderzusetzen: Was soll beschrieben werden? Warum und für wen wird beschrieben? Welches Vokabular verwende ich? Was machen die anderen? Wie gruppiere ich meine Parameter? </a:t>
            </a:r>
          </a:p>
          <a:p>
            <a:pPr marL="0" indent="0">
              <a:buFont typeface="Arial"/>
              <a:buNone/>
              <a:defRPr/>
            </a:pPr>
            <a:r>
              <a:rPr lang="de-DE" dirty="0" smtClean="0"/>
              <a:t>Benötigt</a:t>
            </a:r>
            <a:r>
              <a:rPr lang="de-DE" baseline="0" dirty="0" smtClean="0"/>
              <a:t> werden Papier &amp; Stifte, 2 Tafeln/Flipcharts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2E68B2-9F7A-48A1-9902-AA05628C3D6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71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468313" y="1122363"/>
            <a:ext cx="8207375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468313" y="3602038"/>
            <a:ext cx="8207375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323851" y="365127"/>
            <a:ext cx="8351838" cy="5435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68313" y="1268413"/>
            <a:ext cx="8207375" cy="525621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 dirty="0"/>
              <a:t>Textmasterformat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68313" y="1709739"/>
            <a:ext cx="8207375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pPr>
              <a:defRPr/>
            </a:pPr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4589464"/>
            <a:ext cx="820737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pic>
        <p:nvPicPr>
          <p:cNvPr id="9" name="Grafik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718976" y="349593"/>
            <a:ext cx="1885472" cy="919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323851" y="365127"/>
            <a:ext cx="8351838" cy="54359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95536" y="1268413"/>
            <a:ext cx="4119314" cy="525621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 dirty="0"/>
              <a:t>Textmasterformat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268413"/>
            <a:ext cx="4046538" cy="5256212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 dirty="0"/>
              <a:t>Textmasterformat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A649AB4D-7175-4983-8D2E-3B6539FD84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3851" y="365127"/>
            <a:ext cx="8351838" cy="543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 dirty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  <p:hf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323851" y="365127"/>
            <a:ext cx="8351838" cy="543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268413"/>
            <a:ext cx="8207375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 dirty="0"/>
              <a:t>Textmasterformat bearbeiten</a:t>
            </a:r>
            <a:endParaRPr dirty="0"/>
          </a:p>
          <a:p>
            <a:pPr lvl="1">
              <a:defRPr/>
            </a:pPr>
            <a:r>
              <a:rPr lang="de-DE" dirty="0"/>
              <a:t>Zweite Ebene</a:t>
            </a:r>
            <a:endParaRPr dirty="0"/>
          </a:p>
          <a:p>
            <a:pPr lvl="2">
              <a:defRPr/>
            </a:pPr>
            <a:r>
              <a:rPr lang="de-DE" dirty="0"/>
              <a:t>Dritte Ebene</a:t>
            </a:r>
            <a:endParaRPr dirty="0"/>
          </a:p>
          <a:p>
            <a:pPr lvl="3">
              <a:defRPr/>
            </a:pPr>
            <a:r>
              <a:rPr lang="de-DE" dirty="0"/>
              <a:t>Vierte Ebene</a:t>
            </a:r>
            <a:endParaRPr dirty="0"/>
          </a:p>
          <a:p>
            <a:pPr lvl="4">
              <a:defRPr/>
            </a:pPr>
            <a:r>
              <a:rPr lang="de-DE" dirty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/>
  <p:txStyles>
    <p:titleStyle>
      <a:lvl1pPr algn="l" defTabSz="914400">
        <a:lnSpc>
          <a:spcPct val="90000"/>
        </a:lnSpc>
        <a:spcBef>
          <a:spcPts val="0"/>
        </a:spcBef>
        <a:buNone/>
        <a:defRPr sz="3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5465" userDrawn="1">
          <p15:clr>
            <a:srgbClr val="F26B43"/>
          </p15:clr>
        </p15:guide>
        <p15:guide id="3" pos="295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210" userDrawn="1">
          <p15:clr>
            <a:srgbClr val="F26B43"/>
          </p15:clr>
        </p15:guide>
        <p15:guide id="6" orient="horz" pos="4110" userDrawn="1">
          <p15:clr>
            <a:srgbClr val="F26B43"/>
          </p15:clr>
        </p15:guide>
        <p15:guide id="7" orient="horz" pos="799" userDrawn="1">
          <p15:clr>
            <a:srgbClr val="F26B43"/>
          </p15:clr>
        </p15:guide>
        <p15:guide id="9" orient="horz" pos="2160" userDrawn="1">
          <p15:clr>
            <a:srgbClr val="F26B43"/>
          </p15:clr>
        </p15:guide>
        <p15:guide id="10" pos="612" userDrawn="1">
          <p15:clr>
            <a:srgbClr val="F26B43"/>
          </p15:clr>
        </p15:guide>
        <p15:guide id="11" pos="930" userDrawn="1">
          <p15:clr>
            <a:srgbClr val="F26B43"/>
          </p15:clr>
        </p15:guide>
        <p15:guide id="12" pos="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oi.org/10.5281/zenodo.2660187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eek-and-poke.com/geekandpoke/2010/4/17/meta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3200" b="1" dirty="0" smtClean="0"/>
              <a:t>Metadaten</a:t>
            </a:r>
            <a:endParaRPr lang="de-DE" sz="3200" b="1" dirty="0"/>
          </a:p>
        </p:txBody>
      </p:sp>
      <p:sp>
        <p:nvSpPr>
          <p:cNvPr id="5" name="Untertitel 1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 smtClean="0"/>
              <a:t>Einführung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113" y="333375"/>
            <a:ext cx="3025778" cy="189111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1135" y="6175244"/>
            <a:ext cx="1021730" cy="360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 bwMode="auto">
          <a:xfrm>
            <a:off x="971600" y="5703639"/>
            <a:ext cx="7245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hlinkClick r:id="rId4"/>
              </a:rPr>
              <a:t>http</a:t>
            </a:r>
            <a:r>
              <a:rPr lang="de-DE" sz="2400" dirty="0">
                <a:hlinkClick r:id="rId4"/>
              </a:rPr>
              <a:t>://</a:t>
            </a:r>
            <a:r>
              <a:rPr lang="de-DE" sz="2400" dirty="0" smtClean="0">
                <a:hlinkClick r:id="rId4"/>
              </a:rPr>
              <a:t>doi.org/10.5281/zenodo.2660187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917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[optional] Übung: Personenbeschreibung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dirty="0" smtClean="0"/>
              <a:t>1</a:t>
            </a:r>
            <a:r>
              <a:rPr lang="de-DE" dirty="0"/>
              <a:t>.) F</a:t>
            </a:r>
            <a:r>
              <a:rPr lang="de-DE" dirty="0" smtClean="0"/>
              <a:t>inden Sie sich paarweise zusammen und fertigen Sie jeweils einen kurzen Steckbrief Ihres Partners an [Bearbeitungszeit</a:t>
            </a:r>
            <a:r>
              <a:rPr lang="de-DE" dirty="0"/>
              <a:t>: 7 </a:t>
            </a:r>
            <a:r>
              <a:rPr lang="de-DE" dirty="0" smtClean="0"/>
              <a:t>Minuten]</a:t>
            </a: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2.) </a:t>
            </a:r>
            <a:r>
              <a:rPr lang="de-DE" dirty="0" smtClean="0"/>
              <a:t>Nun trennen sich die Paare und bilden 2 große Gruppen. Tauschen Sie sich in den Gruppen zum Vorgehen der Personenbeschreibung aus und sammeln Sie die erfassten Metadaten auf der Metaplanwand [Bearbeitungszeit: </a:t>
            </a:r>
            <a:r>
              <a:rPr lang="de-DE" dirty="0"/>
              <a:t>10 </a:t>
            </a:r>
            <a:r>
              <a:rPr lang="de-DE" dirty="0" smtClean="0"/>
              <a:t>Minuten]</a:t>
            </a: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3.) </a:t>
            </a:r>
            <a:r>
              <a:rPr lang="de-DE" dirty="0" smtClean="0"/>
              <a:t>Abschließend stellen die beiden Gruppen Ihr Ergebnis vor. [Präsentation und Diskussion: 10 Minuten]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38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[optional] Fazit aus Übung „</a:t>
            </a:r>
            <a:r>
              <a:rPr lang="de-DE" dirty="0" smtClean="0"/>
              <a:t>Personenbeschreibung“ </a:t>
            </a:r>
            <a:r>
              <a:rPr lang="de-DE" dirty="0"/>
              <a:t>und Übertragung </a:t>
            </a:r>
            <a:r>
              <a:rPr lang="de-DE" dirty="0" smtClean="0"/>
              <a:t>aufs Forschungsdatenmanagement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Was sind die Daten, was die Metadaten? Manchmal ist die Abgrenzung Daten/Metadaten schwierig und abhängig von der Perspektive!</a:t>
            </a:r>
          </a:p>
          <a:p>
            <a:pPr>
              <a:defRPr/>
            </a:pPr>
            <a:r>
              <a:rPr lang="de-DE" dirty="0" smtClean="0"/>
              <a:t>Was </a:t>
            </a:r>
            <a:r>
              <a:rPr lang="de-DE" dirty="0"/>
              <a:t>am Objekt soll beschrieben werden? Zu welchem Zweck dient die Dokumentation  (Nutzungsszenario, Zielgruppe)?</a:t>
            </a:r>
          </a:p>
          <a:p>
            <a:pPr>
              <a:defRPr/>
            </a:pPr>
            <a:r>
              <a:rPr lang="de-DE" dirty="0" smtClean="0"/>
              <a:t>Welche </a:t>
            </a:r>
            <a:r>
              <a:rPr lang="de-DE" dirty="0"/>
              <a:t>Parameter (Metadaten) wähle ich zur Beschreibung? Was machen die anderen? Machen wir das gleiche? Wie werden die Metadaten kategorisiert? </a:t>
            </a:r>
          </a:p>
          <a:p>
            <a:pPr marL="199482" lvl="1" indent="0">
              <a:buNone/>
              <a:defRPr/>
            </a:pPr>
            <a:r>
              <a:rPr lang="de-DE" sz="1662" b="1" dirty="0">
                <a:sym typeface="Wingdings" panose="05000000000000000000" pitchFamily="2" charset="2"/>
              </a:rPr>
              <a:t> </a:t>
            </a:r>
            <a:r>
              <a:rPr lang="de-DE" sz="1662" b="1" dirty="0"/>
              <a:t>Metadatenschema</a:t>
            </a:r>
          </a:p>
          <a:p>
            <a:pPr>
              <a:defRPr/>
            </a:pPr>
            <a:r>
              <a:rPr lang="de-DE" dirty="0" smtClean="0"/>
              <a:t>Welches </a:t>
            </a:r>
            <a:r>
              <a:rPr lang="de-DE" dirty="0"/>
              <a:t>Vokabular nutze ich zu Beschreibung? </a:t>
            </a:r>
          </a:p>
          <a:p>
            <a:pPr marL="199482" lvl="1" indent="0">
              <a:buNone/>
              <a:defRPr/>
            </a:pPr>
            <a:r>
              <a:rPr lang="de-DE" sz="1662" b="1" dirty="0">
                <a:sym typeface="Wingdings" panose="05000000000000000000" pitchFamily="2" charset="2"/>
              </a:rPr>
              <a:t> </a:t>
            </a:r>
            <a:r>
              <a:rPr lang="de-DE" sz="1662" b="1" dirty="0"/>
              <a:t>kontrollierte Vokabulare / </a:t>
            </a:r>
            <a:r>
              <a:rPr lang="de-DE" sz="1662" b="1" dirty="0" err="1"/>
              <a:t>Ontologien</a:t>
            </a:r>
            <a:endParaRPr lang="de-DE" sz="1662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6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Metadaten Kategorien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Administrative </a:t>
            </a:r>
            <a:r>
              <a:rPr lang="en-US" b="1" dirty="0" err="1"/>
              <a:t>Metadaten</a:t>
            </a:r>
            <a:endParaRPr lang="en-US" b="1" dirty="0"/>
          </a:p>
          <a:p>
            <a:r>
              <a:rPr lang="de-DE" dirty="0"/>
              <a:t>Technische Spezifikationen und Parameter, rechtliche Hinweise</a:t>
            </a:r>
          </a:p>
          <a:p>
            <a:r>
              <a:rPr lang="en-US" dirty="0" err="1"/>
              <a:t>Beispiele</a:t>
            </a:r>
            <a:r>
              <a:rPr lang="en-US" dirty="0"/>
              <a:t>: </a:t>
            </a:r>
            <a:r>
              <a:rPr lang="de-DE" dirty="0"/>
              <a:t>Dateiformat, Dateigröße, Datum und Uhrzeit der Erstellung, Lizenzen, Zugriffsrechte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err="1"/>
              <a:t>Strukturierende</a:t>
            </a:r>
            <a:r>
              <a:rPr lang="en-US" b="1" dirty="0"/>
              <a:t> </a:t>
            </a:r>
            <a:r>
              <a:rPr lang="en-US" b="1" dirty="0" err="1"/>
              <a:t>Metadaten</a:t>
            </a:r>
            <a:endParaRPr lang="en-US" b="1" dirty="0"/>
          </a:p>
          <a:p>
            <a:r>
              <a:rPr lang="de-DE" dirty="0"/>
              <a:t>Struktur der Daten und Verknüpfung mit anderen Daten</a:t>
            </a:r>
          </a:p>
          <a:p>
            <a:r>
              <a:rPr lang="en-US" dirty="0" err="1"/>
              <a:t>Beispiele</a:t>
            </a:r>
            <a:r>
              <a:rPr lang="en-US" dirty="0"/>
              <a:t> : </a:t>
            </a:r>
            <a:r>
              <a:rPr lang="de-DE" dirty="0"/>
              <a:t>Tabellenbeschreibung, Kapitel und Seiten in einem Buch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err="1"/>
              <a:t>Beschreibende</a:t>
            </a:r>
            <a:r>
              <a:rPr lang="en-US" b="1" dirty="0"/>
              <a:t> </a:t>
            </a:r>
            <a:r>
              <a:rPr lang="en-US" b="1" dirty="0" err="1"/>
              <a:t>Metadaten</a:t>
            </a:r>
            <a:endParaRPr lang="en-US" b="1" dirty="0"/>
          </a:p>
          <a:p>
            <a:r>
              <a:rPr lang="de-DE" dirty="0"/>
              <a:t>Beschreiben den Inhalt der Daten</a:t>
            </a:r>
          </a:p>
          <a:p>
            <a:r>
              <a:rPr lang="de-DE" dirty="0"/>
              <a:t>Beispiele: Beschreibung des Versuchsaufbaus, Vokabular (vordefinierter Wortlaut)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87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Warum ist Dokumentation wichtig?</a:t>
            </a:r>
          </a:p>
          <a:p>
            <a:pPr lvl="1">
              <a:defRPr/>
            </a:pPr>
            <a:r>
              <a:rPr lang="de-DE" dirty="0"/>
              <a:t>[optional] Diskussion</a:t>
            </a:r>
          </a:p>
          <a:p>
            <a:pPr>
              <a:defRPr/>
            </a:pPr>
            <a:r>
              <a:rPr lang="de-DE" dirty="0"/>
              <a:t>Was sind Metadaten?</a:t>
            </a:r>
          </a:p>
          <a:p>
            <a:pPr lvl="1">
              <a:defRPr/>
            </a:pPr>
            <a:r>
              <a:rPr lang="de-DE" dirty="0"/>
              <a:t>[optional] Beispiele</a:t>
            </a:r>
          </a:p>
          <a:p>
            <a:pPr lvl="1">
              <a:defRPr/>
            </a:pPr>
            <a:r>
              <a:rPr lang="de-DE" dirty="0"/>
              <a:t>[optional] Übung: Beschreibung Tischnachbar</a:t>
            </a:r>
          </a:p>
          <a:p>
            <a:pPr>
              <a:defRPr/>
            </a:pPr>
            <a:r>
              <a:rPr lang="de-DE" dirty="0"/>
              <a:t>Metadaten Kategorien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16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ist Dokumentation wichtig?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1800" dirty="0"/>
              <a:t>die meisten Daten sind </a:t>
            </a:r>
            <a:r>
              <a:rPr lang="de-DE" sz="1800" b="1" dirty="0"/>
              <a:t>ohne Beschreibung unbrauchbar</a:t>
            </a:r>
          </a:p>
          <a:p>
            <a:r>
              <a:rPr lang="de-DE" sz="1800" dirty="0"/>
              <a:t>mit der Zeit werden Informationen </a:t>
            </a:r>
            <a:br>
              <a:rPr lang="de-DE" sz="1800" dirty="0"/>
            </a:br>
            <a:r>
              <a:rPr lang="de-DE" sz="1800" dirty="0"/>
              <a:t>vergessen </a:t>
            </a:r>
            <a:r>
              <a:rPr lang="de-DE" sz="1800" dirty="0" smtClean="0"/>
              <a:t>– Dokumentation ermöglicht </a:t>
            </a:r>
            <a:r>
              <a:rPr lang="de-DE" sz="1800" dirty="0"/>
              <a:t>ein </a:t>
            </a:r>
            <a:r>
              <a:rPr lang="de-DE" sz="1800" b="1" dirty="0"/>
              <a:t>langfristiges Verständnis</a:t>
            </a:r>
            <a:r>
              <a:rPr lang="de-DE" sz="1800" dirty="0"/>
              <a:t> der Daten </a:t>
            </a:r>
            <a:r>
              <a:rPr lang="de-DE" sz="1800" dirty="0" smtClean="0"/>
              <a:t>-&gt; </a:t>
            </a:r>
            <a:r>
              <a:rPr lang="de-DE" sz="1800" dirty="0"/>
              <a:t>keine Archivierung ohne Metadaten</a:t>
            </a:r>
          </a:p>
          <a:p>
            <a:r>
              <a:rPr lang="de-DE" sz="1800" b="1" dirty="0"/>
              <a:t>Überblick</a:t>
            </a:r>
            <a:r>
              <a:rPr lang="de-DE" sz="1800" dirty="0"/>
              <a:t> über Versionen </a:t>
            </a:r>
            <a:br>
              <a:rPr lang="de-DE" sz="1800" dirty="0"/>
            </a:br>
            <a:r>
              <a:rPr lang="de-DE" sz="1800" dirty="0"/>
              <a:t>und verschiedene Formate </a:t>
            </a:r>
            <a:br>
              <a:rPr lang="de-DE" sz="1800" dirty="0"/>
            </a:br>
            <a:r>
              <a:rPr lang="de-DE" sz="1800" b="1" dirty="0"/>
              <a:t>geht verloren</a:t>
            </a:r>
          </a:p>
          <a:p>
            <a:r>
              <a:rPr lang="de-DE" sz="1800" dirty="0"/>
              <a:t>Dokumentation ist das wesentliche Element eines guten Datenmanagements und </a:t>
            </a:r>
            <a:r>
              <a:rPr lang="de-DE" sz="1800" b="1" dirty="0"/>
              <a:t>erleichtert den Datenaustausch</a:t>
            </a:r>
          </a:p>
          <a:p>
            <a:r>
              <a:rPr lang="de-DE" sz="1800" dirty="0"/>
              <a:t>s</a:t>
            </a:r>
            <a:r>
              <a:rPr lang="de-DE" sz="1800" dirty="0" smtClean="0"/>
              <a:t>trukturierte </a:t>
            </a:r>
            <a:r>
              <a:rPr lang="de-DE" sz="1800" dirty="0"/>
              <a:t>Metadaten ermöglichen </a:t>
            </a:r>
            <a:r>
              <a:rPr lang="de-DE" sz="1800" b="1" dirty="0"/>
              <a:t>maschinelle Verarbeitung </a:t>
            </a:r>
            <a:r>
              <a:rPr lang="de-DE" sz="1800" dirty="0"/>
              <a:t>von Daten (Suche, Automatisierung)</a:t>
            </a:r>
          </a:p>
          <a:p>
            <a:r>
              <a:rPr lang="de-DE" sz="1800" dirty="0"/>
              <a:t>trotz anfänglichem Mehraufwand wird die </a:t>
            </a:r>
            <a:r>
              <a:rPr lang="de-DE" sz="1800" b="1" dirty="0"/>
              <a:t>zukünftige  Arbeit </a:t>
            </a:r>
            <a:r>
              <a:rPr lang="de-DE" sz="1800" b="1" dirty="0" smtClean="0"/>
              <a:t>erleichtert</a:t>
            </a:r>
            <a:endParaRPr lang="de-DE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77" y="1844824"/>
            <a:ext cx="4391123" cy="3138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705393" y="5007623"/>
            <a:ext cx="4012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MICHENER, William K., et al. </a:t>
            </a:r>
            <a:r>
              <a:rPr lang="en-US" sz="1000" dirty="0" err="1"/>
              <a:t>Nongeospatial</a:t>
            </a:r>
            <a:r>
              <a:rPr lang="en-US" sz="1000" dirty="0"/>
              <a:t> metadata for the ecological sciences. Ecological Applications, 1997, 7. Jg., </a:t>
            </a:r>
            <a:r>
              <a:rPr lang="en-US" sz="1000" dirty="0" err="1"/>
              <a:t>Nr</a:t>
            </a:r>
            <a:r>
              <a:rPr lang="en-US" sz="1000" dirty="0"/>
              <a:t>. 1, S. 330-342.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666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[optional] Diskussion 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Haben Sie schon einmal:</a:t>
            </a:r>
          </a:p>
          <a:p>
            <a:pPr lvl="1"/>
            <a:r>
              <a:rPr lang="de-DE" dirty="0"/>
              <a:t>Eigene Daten nicht mehr gefunden?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Eigene Daten nicht zuordnen können?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Versucht, die Daten von jemand anderem zu verwenden?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Versucht, die Ergebnisse von jemand anderem nachzuvollziehen?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Jemand anderem Ihre Daten erklärt?</a:t>
            </a:r>
          </a:p>
          <a:p>
            <a:pPr lvl="1"/>
            <a:endParaRPr lang="de-DE" dirty="0"/>
          </a:p>
          <a:p>
            <a:r>
              <a:rPr lang="de-DE" dirty="0"/>
              <a:t>Was hätte geholfen?</a:t>
            </a:r>
          </a:p>
          <a:p>
            <a:pPr lvl="1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17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sind Metadaten?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4" y="1268413"/>
            <a:ext cx="5916090" cy="5256212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Metadaten sind </a:t>
            </a:r>
          </a:p>
          <a:p>
            <a:r>
              <a:rPr lang="de-DE" dirty="0"/>
              <a:t>“Daten über Daten”</a:t>
            </a:r>
          </a:p>
          <a:p>
            <a:r>
              <a:rPr lang="de-DE" dirty="0"/>
              <a:t>dienen der Dokumentation</a:t>
            </a:r>
          </a:p>
          <a:p>
            <a:r>
              <a:rPr lang="de-DE" dirty="0"/>
              <a:t>beinhalten beschreibende Informationen über den Kontext von Daten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Kontext ist z.B.</a:t>
            </a:r>
          </a:p>
          <a:p>
            <a:r>
              <a:rPr lang="de-DE" dirty="0"/>
              <a:t>... bei der Datengenerierung verwendete Technologie (Hard-/ Software)</a:t>
            </a:r>
          </a:p>
          <a:p>
            <a:r>
              <a:rPr lang="de-DE" dirty="0"/>
              <a:t>...administrative Angaben (Projekt, Beteiligte, Institution etc.)</a:t>
            </a:r>
          </a:p>
          <a:p>
            <a:r>
              <a:rPr lang="de-DE" dirty="0"/>
              <a:t>...Beziehungen zu Publikationen, anderen Daten, Personen, Projekten etc.</a:t>
            </a:r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04891" y="1177249"/>
            <a:ext cx="2759597" cy="549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6478203" y="6525344"/>
            <a:ext cx="2276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by Geek 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Poke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CC-BY-3.0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[optional] Metadaten im täglichen Leben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Nutzen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Metadaten</a:t>
            </a:r>
            <a:r>
              <a:rPr lang="en-US" dirty="0"/>
              <a:t> in </a:t>
            </a:r>
            <a:r>
              <a:rPr lang="en-US" dirty="0" err="1"/>
              <a:t>Ihrem</a:t>
            </a:r>
            <a:r>
              <a:rPr lang="en-US" dirty="0"/>
              <a:t> </a:t>
            </a:r>
            <a:r>
              <a:rPr lang="en-US" dirty="0" err="1"/>
              <a:t>täglichen</a:t>
            </a:r>
            <a:r>
              <a:rPr lang="en-US" dirty="0"/>
              <a:t> (</a:t>
            </a:r>
            <a:r>
              <a:rPr lang="en-US" dirty="0" err="1"/>
              <a:t>digitalen</a:t>
            </a:r>
            <a:r>
              <a:rPr lang="en-US" dirty="0"/>
              <a:t>) </a:t>
            </a:r>
            <a:r>
              <a:rPr lang="en-US" dirty="0" err="1"/>
              <a:t>Leben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Beispiele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Sortierkriterien</a:t>
            </a:r>
            <a:r>
              <a:rPr lang="en-US" dirty="0"/>
              <a:t> in online-shops</a:t>
            </a:r>
          </a:p>
          <a:p>
            <a:pPr lvl="1"/>
            <a:r>
              <a:rPr lang="en-US" dirty="0" err="1"/>
              <a:t>Filtern</a:t>
            </a:r>
            <a:r>
              <a:rPr lang="en-US" dirty="0"/>
              <a:t> des </a:t>
            </a:r>
            <a:r>
              <a:rPr lang="en-US" dirty="0" err="1"/>
              <a:t>Fernsehprogramms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Genre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Uhrzeit</a:t>
            </a:r>
            <a:endParaRPr lang="en-US" dirty="0"/>
          </a:p>
          <a:p>
            <a:pPr lvl="1"/>
            <a:r>
              <a:rPr lang="en-US" dirty="0" err="1"/>
              <a:t>Fotos</a:t>
            </a:r>
            <a:r>
              <a:rPr lang="en-US" dirty="0"/>
              <a:t>: </a:t>
            </a:r>
            <a:r>
              <a:rPr lang="en-US" dirty="0" err="1"/>
              <a:t>Anzeigen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Aufnahmeort</a:t>
            </a:r>
            <a:endParaRPr lang="en-US" dirty="0"/>
          </a:p>
          <a:p>
            <a:pPr lvl="1"/>
            <a:r>
              <a:rPr lang="en-US" dirty="0" err="1"/>
              <a:t>Musik</a:t>
            </a:r>
            <a:r>
              <a:rPr lang="en-US" dirty="0"/>
              <a:t>: mp3-Files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Metadaten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ID3-Format </a:t>
            </a:r>
            <a:r>
              <a:rPr lang="en-US" dirty="0" err="1"/>
              <a:t>beinhalten</a:t>
            </a:r>
            <a:endParaRPr lang="en-US" dirty="0"/>
          </a:p>
          <a:p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98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23851" y="365127"/>
            <a:ext cx="8712646" cy="543594"/>
          </a:xfrm>
        </p:spPr>
        <p:txBody>
          <a:bodyPr>
            <a:normAutofit fontScale="90000"/>
          </a:bodyPr>
          <a:lstStyle/>
          <a:p>
            <a:r>
              <a:rPr lang="de-DE" dirty="0"/>
              <a:t>[optional] Beispiele von Metadaten zu Forschungsdaten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683404" y="3263970"/>
            <a:ext cx="6242265" cy="10377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15900" indent="-215900" algn="l" defTabSz="21590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tabLst>
                <a:tab pos="215900" algn="l"/>
              </a:tabLs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31800" indent="-215900" algn="l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-"/>
              <a:tabLst>
                <a:tab pos="431800" algn="l"/>
              </a:tabLs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47700" indent="-215900" algn="l" defTabSz="21590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tabLst>
                <a:tab pos="647700" algn="l"/>
              </a:tabLs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863600" indent="-215900" algn="l" defTabSz="215900" rt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charset="0"/>
              <a:buChar char="-"/>
              <a:tabLst>
                <a:tab pos="863600" algn="l"/>
              </a:tabLs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63600" indent="-2159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-"/>
              <a:tabLst>
                <a:tab pos="895350" algn="l"/>
              </a:tabLst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33705" algn="ctr">
              <a:buNone/>
            </a:pPr>
            <a:r>
              <a:rPr lang="de-DE" sz="3200" b="1" dirty="0">
                <a:solidFill>
                  <a:schemeClr val="tx1"/>
                </a:solidFill>
              </a:rPr>
              <a:t>Metadaten</a:t>
            </a:r>
          </a:p>
          <a:p>
            <a:pPr marL="0" lvl="1" indent="33705" algn="ctr">
              <a:buNone/>
            </a:pPr>
            <a:r>
              <a:rPr lang="de-DE" sz="3200" b="1" dirty="0">
                <a:solidFill>
                  <a:schemeClr val="tx1"/>
                </a:solidFill>
              </a:rPr>
              <a:t>-Daten über Daten-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838149" y="2726101"/>
            <a:ext cx="14975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Dateigröße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976438" y="2402544"/>
            <a:ext cx="27879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6">
                    <a:lumMod val="75000"/>
                  </a:schemeClr>
                </a:solidFill>
              </a:rPr>
              <a:t>Systemanforderungen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929515" y="5768780"/>
            <a:ext cx="11929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92D050"/>
                </a:solidFill>
              </a:rPr>
              <a:t>Dateityp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195978" y="2554761"/>
            <a:ext cx="12731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7030A0"/>
                </a:solidFill>
              </a:rPr>
              <a:t>Identifier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362472" y="1386523"/>
            <a:ext cx="19976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tx2">
                    <a:lumMod val="50000"/>
                  </a:schemeClr>
                </a:solidFill>
              </a:rPr>
              <a:t>Versuchsdesign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807108" y="1756387"/>
            <a:ext cx="9861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E30066"/>
                </a:solidFill>
              </a:rPr>
              <a:t>Thema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300192" y="4626232"/>
            <a:ext cx="24801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5">
                    <a:lumMod val="50000"/>
                  </a:schemeClr>
                </a:solidFill>
              </a:rPr>
              <a:t>Erhebungsmethode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2244" y="4410789"/>
            <a:ext cx="14302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1"/>
                </a:solidFill>
              </a:rPr>
              <a:t>Bearbeiter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932949" y="5337893"/>
            <a:ext cx="23487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tx2"/>
                </a:solidFill>
              </a:rPr>
              <a:t>Auswertestrategie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94684" y="2232083"/>
            <a:ext cx="12715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3">
                    <a:lumMod val="75000"/>
                  </a:schemeClr>
                </a:solidFill>
              </a:rPr>
              <a:t>Verweise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311992" y="4581387"/>
            <a:ext cx="16209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chemeClr val="accent6">
                    <a:lumMod val="50000"/>
                  </a:schemeClr>
                </a:solidFill>
              </a:rPr>
              <a:t>Dateiformat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682444" y="5162934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FF6600"/>
                </a:solidFill>
              </a:rPr>
              <a:t>Fach</a:t>
            </a:r>
          </a:p>
        </p:txBody>
      </p:sp>
    </p:spTree>
    <p:extLst>
      <p:ext uri="{BB962C8B-B14F-4D97-AF65-F5344CB8AC3E}">
        <p14:creationId xmlns:p14="http://schemas.microsoft.com/office/powerpoint/2010/main" val="37097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[optional] Beispiel: Metadaten chemischer Elemente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798107" y="1996724"/>
            <a:ext cx="2110154" cy="239431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62" dirty="0">
                <a:solidFill>
                  <a:schemeClr val="tx1"/>
                </a:solidFill>
              </a:rPr>
              <a:t>49  	       114.82</a:t>
            </a:r>
          </a:p>
          <a:p>
            <a:r>
              <a:rPr lang="de-DE" sz="1662" dirty="0">
                <a:solidFill>
                  <a:schemeClr val="tx1"/>
                </a:solidFill>
              </a:rPr>
              <a:t>	</a:t>
            </a: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r>
              <a:rPr lang="de-DE" sz="1662" dirty="0">
                <a:solidFill>
                  <a:schemeClr val="tx1"/>
                </a:solidFill>
              </a:rPr>
              <a:t>1561	          7.31</a:t>
            </a:r>
          </a:p>
          <a:p>
            <a:r>
              <a:rPr lang="de-DE" sz="1662" dirty="0">
                <a:solidFill>
                  <a:schemeClr val="tx1"/>
                </a:solidFill>
              </a:rPr>
              <a:t>2000	           2.1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75006" y="2014925"/>
            <a:ext cx="2144518" cy="23943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62" dirty="0">
                <a:solidFill>
                  <a:schemeClr val="tx1"/>
                </a:solidFill>
              </a:rPr>
              <a:t>1 	            1.01</a:t>
            </a:r>
          </a:p>
          <a:p>
            <a:r>
              <a:rPr lang="de-DE" sz="1662" dirty="0">
                <a:solidFill>
                  <a:schemeClr val="tx1"/>
                </a:solidFill>
              </a:rPr>
              <a:t>	</a:t>
            </a: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endParaRPr lang="de-DE" sz="1662" dirty="0">
              <a:solidFill>
                <a:schemeClr val="tx1"/>
              </a:solidFill>
            </a:endParaRPr>
          </a:p>
          <a:p>
            <a:r>
              <a:rPr lang="de-DE" sz="1662" dirty="0">
                <a:solidFill>
                  <a:schemeClr val="tx1"/>
                </a:solidFill>
              </a:rPr>
              <a:t>-259	            0.09</a:t>
            </a:r>
          </a:p>
          <a:p>
            <a:r>
              <a:rPr lang="de-DE" sz="1662" dirty="0">
                <a:solidFill>
                  <a:schemeClr val="tx1"/>
                </a:solidFill>
              </a:rPr>
              <a:t>-253	            2.1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516230" y="2475375"/>
            <a:ext cx="1280160" cy="128560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6092" dirty="0">
                <a:solidFill>
                  <a:schemeClr val="accent6"/>
                </a:solidFill>
              </a:rPr>
              <a:t>H</a:t>
            </a:r>
          </a:p>
          <a:p>
            <a:pPr algn="ctr"/>
            <a:r>
              <a:rPr lang="de-DE" sz="1662" dirty="0"/>
              <a:t>Wasserstoff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254615" y="2535729"/>
            <a:ext cx="1280160" cy="128560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6092" dirty="0"/>
              <a:t>In</a:t>
            </a:r>
          </a:p>
          <a:p>
            <a:pPr algn="ctr"/>
            <a:r>
              <a:rPr lang="de-DE" sz="1662" dirty="0"/>
              <a:t>Indium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2130" y="1723002"/>
            <a:ext cx="108555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Protonenzahl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98694" y="5519576"/>
            <a:ext cx="487144" cy="34810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endParaRPr lang="de-DE" sz="1662" dirty="0"/>
          </a:p>
        </p:txBody>
      </p:sp>
      <p:sp>
        <p:nvSpPr>
          <p:cNvPr id="9" name="Textfeld 8"/>
          <p:cNvSpPr txBox="1"/>
          <p:nvPr/>
        </p:nvSpPr>
        <p:spPr>
          <a:xfrm>
            <a:off x="704825" y="5750429"/>
            <a:ext cx="487144" cy="3481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de-DE" sz="1662" dirty="0"/>
          </a:p>
        </p:txBody>
      </p:sp>
      <p:sp>
        <p:nvSpPr>
          <p:cNvPr id="10" name="Textfeld 9"/>
          <p:cNvSpPr txBox="1"/>
          <p:nvPr/>
        </p:nvSpPr>
        <p:spPr>
          <a:xfrm>
            <a:off x="699599" y="6000296"/>
            <a:ext cx="486239" cy="348109"/>
          </a:xfrm>
          <a:prstGeom prst="rect">
            <a:avLst/>
          </a:prstGeom>
          <a:pattFill prst="wdUpDiag">
            <a:fgClr>
              <a:srgbClr val="FFFF99"/>
            </a:fgClr>
            <a:bgClr>
              <a:schemeClr val="accent2">
                <a:lumMod val="20000"/>
                <a:lumOff val="80000"/>
              </a:schemeClr>
            </a:bgClr>
          </a:pattFill>
        </p:spPr>
        <p:txBody>
          <a:bodyPr wrap="square" rtlCol="0">
            <a:spAutoFit/>
          </a:bodyPr>
          <a:lstStyle/>
          <a:p>
            <a:endParaRPr lang="de-DE" sz="1662" dirty="0"/>
          </a:p>
        </p:txBody>
      </p:sp>
      <p:sp>
        <p:nvSpPr>
          <p:cNvPr id="11" name="Textfeld 10"/>
          <p:cNvSpPr txBox="1"/>
          <p:nvPr/>
        </p:nvSpPr>
        <p:spPr>
          <a:xfrm>
            <a:off x="2542386" y="1703988"/>
            <a:ext cx="1207382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Atommasse [u]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33591" y="3781006"/>
            <a:ext cx="1144865" cy="575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Dichte [g/cm</a:t>
            </a:r>
            <a:r>
              <a:rPr lang="de-DE" sz="1292" baseline="30000" dirty="0"/>
              <a:t>3]</a:t>
            </a:r>
          </a:p>
          <a:p>
            <a:r>
              <a:rPr lang="de-DE" sz="923" dirty="0"/>
              <a:t>bei Gasen [g/L]</a:t>
            </a:r>
          </a:p>
          <a:p>
            <a:r>
              <a:rPr lang="de-DE" sz="923" dirty="0"/>
              <a:t>(0 °C, 1013 mbar)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51520" y="3454839"/>
            <a:ext cx="830677" cy="745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Schmelz-</a:t>
            </a:r>
          </a:p>
          <a:p>
            <a:r>
              <a:rPr lang="de-DE" sz="1292" dirty="0" err="1"/>
              <a:t>tempe</a:t>
            </a:r>
            <a:r>
              <a:rPr lang="de-DE" sz="1292" dirty="0"/>
              <a:t>-</a:t>
            </a:r>
          </a:p>
          <a:p>
            <a:r>
              <a:rPr lang="de-DE" sz="1292" dirty="0" err="1"/>
              <a:t>ratur</a:t>
            </a:r>
            <a:r>
              <a:rPr lang="de-DE" sz="1292" dirty="0"/>
              <a:t> [°C</a:t>
            </a:r>
            <a:r>
              <a:rPr lang="de-DE" sz="1662" dirty="0"/>
              <a:t>]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93443" y="4443470"/>
            <a:ext cx="161935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Siedetemperatur [°C]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614703" y="4443470"/>
            <a:ext cx="139012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Elektronegativität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46800" y="1719822"/>
            <a:ext cx="108555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Protonenzahl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217056" y="1700808"/>
            <a:ext cx="1207382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Atommasse [u]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7908262" y="3777826"/>
            <a:ext cx="1144865" cy="5752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Dichte [g/cm</a:t>
            </a:r>
            <a:r>
              <a:rPr lang="de-DE" sz="1292" baseline="30000" dirty="0"/>
              <a:t>3]</a:t>
            </a:r>
          </a:p>
          <a:p>
            <a:r>
              <a:rPr lang="de-DE" sz="923" dirty="0"/>
              <a:t>bei Gasen [g/L]</a:t>
            </a:r>
          </a:p>
          <a:p>
            <a:r>
              <a:rPr lang="de-DE" sz="923" dirty="0"/>
              <a:t>(0 °C, 1013 mbar)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926190" y="3451659"/>
            <a:ext cx="830677" cy="745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Schmelz-</a:t>
            </a:r>
          </a:p>
          <a:p>
            <a:r>
              <a:rPr lang="de-DE" sz="1292" dirty="0" err="1"/>
              <a:t>tempe</a:t>
            </a:r>
            <a:r>
              <a:rPr lang="de-DE" sz="1292" dirty="0"/>
              <a:t>-</a:t>
            </a:r>
          </a:p>
          <a:p>
            <a:r>
              <a:rPr lang="de-DE" sz="1292" dirty="0" err="1"/>
              <a:t>ratur</a:t>
            </a:r>
            <a:r>
              <a:rPr lang="de-DE" sz="1292" dirty="0"/>
              <a:t> [°C</a:t>
            </a:r>
            <a:r>
              <a:rPr lang="de-DE" sz="1662" dirty="0"/>
              <a:t>]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968113" y="4440290"/>
            <a:ext cx="161935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Siedetemperatur [°C]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7247170" y="4440290"/>
            <a:ext cx="1390124" cy="291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Elektronegativität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842858" y="2800389"/>
            <a:ext cx="1228221" cy="49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Elementsymbol</a:t>
            </a:r>
          </a:p>
          <a:p>
            <a:r>
              <a:rPr lang="de-DE" sz="1292" dirty="0"/>
              <a:t>Elementname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1243013" y="5469075"/>
            <a:ext cx="1053494" cy="7741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/>
              <a:t>Nichtmetalle</a:t>
            </a:r>
          </a:p>
          <a:p>
            <a:endParaRPr lang="de-DE" sz="277" dirty="0"/>
          </a:p>
          <a:p>
            <a:r>
              <a:rPr lang="de-DE" sz="1292" dirty="0"/>
              <a:t>Metalle</a:t>
            </a:r>
          </a:p>
          <a:p>
            <a:endParaRPr lang="de-DE" sz="277" dirty="0"/>
          </a:p>
          <a:p>
            <a:r>
              <a:rPr lang="de-DE" sz="1292" dirty="0"/>
              <a:t>Halbmetalle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028316" y="5521225"/>
            <a:ext cx="1805302" cy="688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92" dirty="0">
                <a:solidFill>
                  <a:schemeClr val="accent6"/>
                </a:solidFill>
              </a:rPr>
              <a:t>H </a:t>
            </a:r>
            <a:r>
              <a:rPr lang="de-DE" sz="1292" dirty="0"/>
              <a:t>	Gas</a:t>
            </a:r>
          </a:p>
          <a:p>
            <a:r>
              <a:rPr lang="de-DE" sz="1292" dirty="0" err="1">
                <a:solidFill>
                  <a:schemeClr val="tx2"/>
                </a:solidFill>
              </a:rPr>
              <a:t>Br</a:t>
            </a:r>
            <a:r>
              <a:rPr lang="de-DE" sz="1292" dirty="0"/>
              <a:t>	Flüssigkeit</a:t>
            </a:r>
          </a:p>
          <a:p>
            <a:r>
              <a:rPr lang="de-DE" sz="1292" dirty="0"/>
              <a:t>In	Feststoff</a:t>
            </a:r>
          </a:p>
        </p:txBody>
      </p:sp>
    </p:spTree>
    <p:extLst>
      <p:ext uri="{BB962C8B-B14F-4D97-AF65-F5344CB8AC3E}">
        <p14:creationId xmlns:p14="http://schemas.microsoft.com/office/powerpoint/2010/main" val="389936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1" y="365127"/>
            <a:ext cx="8351837" cy="543594"/>
          </a:xfrm>
        </p:spPr>
        <p:txBody>
          <a:bodyPr>
            <a:normAutofit fontScale="90000"/>
          </a:bodyPr>
          <a:lstStyle/>
          <a:p>
            <a:r>
              <a:rPr lang="de-DE" dirty="0"/>
              <a:t>[optional] Beispiele </a:t>
            </a:r>
            <a:r>
              <a:rPr lang="de-DE" dirty="0" smtClean="0"/>
              <a:t>Metadaten </a:t>
            </a:r>
            <a:r>
              <a:rPr lang="de-DE" dirty="0"/>
              <a:t>in Datei-Informationen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xmlns="" id="{1F0F4D21-BED6-4DEC-9E40-9E6278069BD7}"/>
              </a:ext>
            </a:extLst>
          </p:cNvPr>
          <p:cNvGrpSpPr/>
          <p:nvPr/>
        </p:nvGrpSpPr>
        <p:grpSpPr>
          <a:xfrm>
            <a:off x="323528" y="1340768"/>
            <a:ext cx="3793348" cy="4468091"/>
            <a:chOff x="283584" y="975880"/>
            <a:chExt cx="4109460" cy="484043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0E523169-80C9-4EA0-AA8D-78BD88FBA6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84" y="975880"/>
              <a:ext cx="2009775" cy="2952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xmlns="" id="{851BD8FD-C752-442F-9E02-6D3EACB3A2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187" y="1500621"/>
              <a:ext cx="2660857" cy="4315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xmlns="" id="{251A6391-BD75-43EB-9D7B-F5EB401F7CD0}"/>
                </a:ext>
              </a:extLst>
            </p:cNvPr>
            <p:cNvSpPr txBox="1"/>
            <p:nvPr/>
          </p:nvSpPr>
          <p:spPr>
            <a:xfrm>
              <a:off x="594696" y="3716606"/>
              <a:ext cx="2565285" cy="466794"/>
            </a:xfrm>
            <a:prstGeom prst="rect">
              <a:avLst/>
            </a:prstGeom>
            <a:solidFill>
              <a:srgbClr val="00549F"/>
            </a:solidFill>
          </p:spPr>
          <p:txBody>
            <a:bodyPr wrap="none" rtlCol="0">
              <a:spAutoFit/>
            </a:bodyPr>
            <a:lstStyle/>
            <a:p>
              <a:r>
                <a:rPr lang="de-DE" sz="2200" dirty="0">
                  <a:solidFill>
                    <a:schemeClr val="bg1"/>
                  </a:solidFill>
                </a:rPr>
                <a:t>Office-Dokumente </a:t>
              </a: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xmlns="" id="{A09422BF-EF07-4084-96A5-FBEED5508934}"/>
              </a:ext>
            </a:extLst>
          </p:cNvPr>
          <p:cNvGrpSpPr/>
          <p:nvPr/>
        </p:nvGrpSpPr>
        <p:grpSpPr>
          <a:xfrm>
            <a:off x="3405650" y="1340768"/>
            <a:ext cx="2834386" cy="2875102"/>
            <a:chOff x="3391727" y="975880"/>
            <a:chExt cx="3070585" cy="3114694"/>
          </a:xfrm>
        </p:grpSpPr>
        <p:pic>
          <p:nvPicPr>
            <p:cNvPr id="8" name="Picture 2" descr="http://www.ianus-fdz.de/it-empfehlungen/sites/default/files/Metadaten_AdobeEigenschaften.png">
              <a:extLst>
                <a:ext uri="{FF2B5EF4-FFF2-40B4-BE49-F238E27FC236}">
                  <a16:creationId xmlns:a16="http://schemas.microsoft.com/office/drawing/2014/main" xmlns="" id="{5B927E22-D6A8-497F-8B96-E2BB2F38D6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1727" y="975880"/>
              <a:ext cx="2884382" cy="3114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xmlns="" id="{CBF9ADDF-6969-4F6A-BC99-23C94EAA9AE4}"/>
                </a:ext>
              </a:extLst>
            </p:cNvPr>
            <p:cNvSpPr txBox="1"/>
            <p:nvPr/>
          </p:nvSpPr>
          <p:spPr>
            <a:xfrm>
              <a:off x="4152304" y="975880"/>
              <a:ext cx="2310008" cy="466794"/>
            </a:xfrm>
            <a:prstGeom prst="rect">
              <a:avLst/>
            </a:prstGeom>
            <a:solidFill>
              <a:srgbClr val="00549F"/>
            </a:solidFill>
          </p:spPr>
          <p:txBody>
            <a:bodyPr wrap="none" rtlCol="0">
              <a:spAutoFit/>
            </a:bodyPr>
            <a:lstStyle/>
            <a:p>
              <a:r>
                <a:rPr lang="de-DE" sz="2200" dirty="0">
                  <a:solidFill>
                    <a:schemeClr val="bg1"/>
                  </a:solidFill>
                </a:rPr>
                <a:t>PDF-Dokumente 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xmlns="" id="{B9CD036E-7158-47D8-9629-B04A4D01E5CE}"/>
              </a:ext>
            </a:extLst>
          </p:cNvPr>
          <p:cNvGrpSpPr/>
          <p:nvPr/>
        </p:nvGrpSpPr>
        <p:grpSpPr>
          <a:xfrm>
            <a:off x="5478228" y="2481487"/>
            <a:ext cx="3445412" cy="3480038"/>
            <a:chOff x="5273041" y="2211659"/>
            <a:chExt cx="3732530" cy="3770041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xmlns="" id="{09943CFA-5736-42E9-894C-7CABAC2FC3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1" y="2211659"/>
              <a:ext cx="3671570" cy="377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xmlns="" id="{0D178F28-CB27-4665-96C6-0F9355CF8EB4}"/>
                </a:ext>
              </a:extLst>
            </p:cNvPr>
            <p:cNvSpPr txBox="1"/>
            <p:nvPr/>
          </p:nvSpPr>
          <p:spPr>
            <a:xfrm>
              <a:off x="5273041" y="2348561"/>
              <a:ext cx="1799451" cy="466794"/>
            </a:xfrm>
            <a:prstGeom prst="rect">
              <a:avLst/>
            </a:prstGeom>
            <a:solidFill>
              <a:srgbClr val="00549F"/>
            </a:solidFill>
          </p:spPr>
          <p:txBody>
            <a:bodyPr wrap="none" rtlCol="0">
              <a:spAutoFit/>
            </a:bodyPr>
            <a:lstStyle/>
            <a:p>
              <a:r>
                <a:rPr lang="de-DE" sz="2200" dirty="0">
                  <a:solidFill>
                    <a:schemeClr val="bg1"/>
                  </a:solidFill>
                </a:rPr>
                <a:t>Bild-Dateien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88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Bildschirmpräsentation (4:3)</PresentationFormat>
  <Paragraphs>152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Office Theme</vt:lpstr>
      <vt:lpstr>Metadaten</vt:lpstr>
      <vt:lpstr>Inhalt</vt:lpstr>
      <vt:lpstr>Warum ist Dokumentation wichtig?</vt:lpstr>
      <vt:lpstr>[optional] Diskussion </vt:lpstr>
      <vt:lpstr>Was sind Metadaten?</vt:lpstr>
      <vt:lpstr>[optional] Metadaten im täglichen Leben</vt:lpstr>
      <vt:lpstr>[optional] Beispiele von Metadaten zu Forschungsdaten</vt:lpstr>
      <vt:lpstr>[optional] Beispiel: Metadaten chemischer Elemente</vt:lpstr>
      <vt:lpstr>[optional] Beispiele Metadaten in Datei-Informationen</vt:lpstr>
      <vt:lpstr>[optional] Übung: Personenbeschreibung</vt:lpstr>
      <vt:lpstr>[optional] Fazit aus Übung „Personenbeschreibung“ und Übertragung aufs Forschungsdatenmanagement</vt:lpstr>
      <vt:lpstr>Metadaten Kategorien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Metadaten-Einführung</dc:title>
  <dc:creator>TU9-FDM</dc:creator>
  <cp:keywords>FDM; Forschungsdaten; Metadaten</cp:keywords>
  <cp:lastModifiedBy>Ute Trautwein-Bruns</cp:lastModifiedBy>
  <cp:revision>149</cp:revision>
  <cp:lastPrinted>2018-11-10T08:21:32Z</cp:lastPrinted>
  <dcterms:modified xsi:type="dcterms:W3CDTF">2019-05-03T11:02:29Z</dcterms:modified>
</cp:coreProperties>
</file>