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99" r:id="rId3"/>
    <p:sldId id="267" r:id="rId4"/>
    <p:sldId id="305" r:id="rId5"/>
    <p:sldId id="300" r:id="rId6"/>
    <p:sldId id="302" r:id="rId7"/>
    <p:sldId id="306" r:id="rId8"/>
    <p:sldId id="301" r:id="rId9"/>
    <p:sldId id="308" r:id="rId10"/>
    <p:sldId id="303" r:id="rId11"/>
    <p:sldId id="304" r:id="rId12"/>
    <p:sldId id="309" r:id="rId13"/>
    <p:sldId id="29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39" autoAdjust="0"/>
    <p:restoredTop sz="88097" autoAdjust="0"/>
  </p:normalViewPr>
  <p:slideViewPr>
    <p:cSldViewPr snapToGrid="0">
      <p:cViewPr varScale="1">
        <p:scale>
          <a:sx n="102" d="100"/>
          <a:sy n="102" d="100"/>
        </p:scale>
        <p:origin x="192" y="10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F755D-13E5-4760-B319-81ABA1DC34D0}"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BECEC8-A1E0-4B8F-9EB3-2010FB501574}" type="slidenum">
              <a:rPr lang="en-US" smtClean="0"/>
              <a:t>‹#›</a:t>
            </a:fld>
            <a:endParaRPr lang="en-US"/>
          </a:p>
        </p:txBody>
      </p:sp>
    </p:spTree>
    <p:extLst>
      <p:ext uri="{BB962C8B-B14F-4D97-AF65-F5344CB8AC3E}">
        <p14:creationId xmlns:p14="http://schemas.microsoft.com/office/powerpoint/2010/main" val="56729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BE89EF-5441-4C3B-BCBD-F6E66646ACCB}" type="slidenum">
              <a:rPr lang="en-US" smtClean="0"/>
              <a:t>1</a:t>
            </a:fld>
            <a:endParaRPr lang="en-US"/>
          </a:p>
        </p:txBody>
      </p:sp>
    </p:spTree>
    <p:extLst>
      <p:ext uri="{BB962C8B-B14F-4D97-AF65-F5344CB8AC3E}">
        <p14:creationId xmlns:p14="http://schemas.microsoft.com/office/powerpoint/2010/main" val="343300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12</a:t>
            </a:fld>
            <a:endParaRPr lang="en-US"/>
          </a:p>
        </p:txBody>
      </p:sp>
    </p:spTree>
    <p:extLst>
      <p:ext uri="{BB962C8B-B14F-4D97-AF65-F5344CB8AC3E}">
        <p14:creationId xmlns:p14="http://schemas.microsoft.com/office/powerpoint/2010/main" val="67543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4</a:t>
            </a:fld>
            <a:endParaRPr lang="en-US"/>
          </a:p>
        </p:txBody>
      </p:sp>
    </p:spTree>
    <p:extLst>
      <p:ext uri="{BB962C8B-B14F-4D97-AF65-F5344CB8AC3E}">
        <p14:creationId xmlns:p14="http://schemas.microsoft.com/office/powerpoint/2010/main" val="114513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controlled vocabulary is an organized set of terms. </a:t>
            </a:r>
          </a:p>
          <a:p>
            <a:r>
              <a:rPr lang="en-US" dirty="0"/>
              <a:t>Controlled vocabularies make it easier to make information consistent. </a:t>
            </a:r>
          </a:p>
          <a:p>
            <a:r>
              <a:rPr lang="en-US" dirty="0"/>
              <a:t>They also improve indexing and searching for information. </a:t>
            </a:r>
          </a:p>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5</a:t>
            </a:fld>
            <a:endParaRPr lang="en-US"/>
          </a:p>
        </p:txBody>
      </p:sp>
    </p:spTree>
    <p:extLst>
      <p:ext uri="{BB962C8B-B14F-4D97-AF65-F5344CB8AC3E}">
        <p14:creationId xmlns:p14="http://schemas.microsoft.com/office/powerpoint/2010/main" val="3930288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Colectica can import vocabularies from the Simple Knowledge Organization System (SKOS). The Consortium of European Social Science Data Archives (CESSDA) runs a vocabulary service, providing 28 vocabularies in more than 10 languages. These vocabularies are downloadable in SKOS format. </a:t>
            </a:r>
          </a:p>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6</a:t>
            </a:fld>
            <a:endParaRPr lang="en-US"/>
          </a:p>
        </p:txBody>
      </p:sp>
    </p:spTree>
    <p:extLst>
      <p:ext uri="{BB962C8B-B14F-4D97-AF65-F5344CB8AC3E}">
        <p14:creationId xmlns:p14="http://schemas.microsoft.com/office/powerpoint/2010/main" val="1813494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7</a:t>
            </a:fld>
            <a:endParaRPr lang="en-US"/>
          </a:p>
        </p:txBody>
      </p:sp>
    </p:spTree>
    <p:extLst>
      <p:ext uri="{BB962C8B-B14F-4D97-AF65-F5344CB8AC3E}">
        <p14:creationId xmlns:p14="http://schemas.microsoft.com/office/powerpoint/2010/main" val="108709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DDI Lifecycle supports using controlled vocabularies for many of its metadata fields.</a:t>
            </a:r>
            <a:br>
              <a:rPr lang="en-US" dirty="0"/>
            </a:br>
            <a:br>
              <a:rPr lang="en-US" dirty="0"/>
            </a:br>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8</a:t>
            </a:fld>
            <a:endParaRPr lang="en-US"/>
          </a:p>
        </p:txBody>
      </p:sp>
    </p:spTree>
    <p:extLst>
      <p:ext uri="{BB962C8B-B14F-4D97-AF65-F5344CB8AC3E}">
        <p14:creationId xmlns:p14="http://schemas.microsoft.com/office/powerpoint/2010/main" val="915453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9</a:t>
            </a:fld>
            <a:endParaRPr lang="en-US"/>
          </a:p>
        </p:txBody>
      </p:sp>
    </p:spTree>
    <p:extLst>
      <p:ext uri="{BB962C8B-B14F-4D97-AF65-F5344CB8AC3E}">
        <p14:creationId xmlns:p14="http://schemas.microsoft.com/office/powerpoint/2010/main" val="3046639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Colectica 6.2 adds support for controlled vocabularies in its desktop and Web tools. Administrators can configure which vocabulary to use for specific content fields. Users can choose terms from the appropriate vocabulary when editing content.</a:t>
            </a:r>
            <a:br>
              <a:rPr lang="en-US" dirty="0"/>
            </a:br>
            <a:br>
              <a:rPr lang="en-US" dirty="0"/>
            </a:br>
            <a:r>
              <a:rPr lang="en-US" dirty="0"/>
              <a:t>Vocabularies are specified as DDI Lifecycle code lists. DDI code lists allow specifying the values and terms of a vocabulary in one or more languages. Organizations can register these code lists in a metadata repository for persistence and revision tracking.</a:t>
            </a:r>
            <a:br>
              <a:rPr lang="en-US" dirty="0"/>
            </a:b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br>
              <a:rPr lang="en-US" dirty="0"/>
            </a:br>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10</a:t>
            </a:fld>
            <a:endParaRPr lang="en-US"/>
          </a:p>
        </p:txBody>
      </p:sp>
    </p:spTree>
    <p:extLst>
      <p:ext uri="{BB962C8B-B14F-4D97-AF65-F5344CB8AC3E}">
        <p14:creationId xmlns:p14="http://schemas.microsoft.com/office/powerpoint/2010/main" val="3123825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ECEC8-A1E0-4B8F-9EB3-2010FB501574}" type="slidenum">
              <a:rPr lang="en-US" smtClean="0"/>
              <a:t>11</a:t>
            </a:fld>
            <a:endParaRPr lang="en-US"/>
          </a:p>
        </p:txBody>
      </p:sp>
    </p:spTree>
    <p:extLst>
      <p:ext uri="{BB962C8B-B14F-4D97-AF65-F5344CB8AC3E}">
        <p14:creationId xmlns:p14="http://schemas.microsoft.com/office/powerpoint/2010/main" val="3607702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1D8BD707-D9CF-40AE-B4C6-C98DA3205C09}" type="datetimeFigureOut">
              <a:rPr lang="en-US" smtClean="0"/>
              <a:pPr/>
              <a:t>12/1/2021</a:t>
            </a:fld>
            <a:endParaRPr lang="en-US"/>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extLst>
      <p:ext uri="{BB962C8B-B14F-4D97-AF65-F5344CB8AC3E}">
        <p14:creationId xmlns:p14="http://schemas.microsoft.com/office/powerpoint/2010/main" val="11530414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9880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5" name="Footer Placeholder 4"/>
          <p:cNvSpPr>
            <a:spLocks noGrp="1"/>
          </p:cNvSpPr>
          <p:nvPr>
            <p:ph type="ftr" sz="quarter" idx="11"/>
          </p:nvPr>
        </p:nvSpPr>
        <p:spPr>
          <a:xfrm>
            <a:off x="609602" y="6248208"/>
            <a:ext cx="7431311" cy="365125"/>
          </a:xfrm>
        </p:spPr>
        <p:txBody>
          <a:bodyPr/>
          <a:lstStyle/>
          <a:p>
            <a:endParaRPr lang="en-US">
              <a:solidFill>
                <a:srgbClr val="775F55"/>
              </a:solidFill>
            </a:endParaRP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rot="5400000">
            <a:off x="8075084" y="103716"/>
            <a:ext cx="533400" cy="32596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09671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256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p14="http://schemas.microsoft.com/office/powerpoint/2010/main" val="299531017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solidFill>
                  <a:srgbClr val="775F55"/>
                </a:solidFill>
              </a:rPr>
              <a:pPr/>
              <a:t>12/1/2021</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p14="http://schemas.microsoft.com/office/powerpoint/2010/main" val="197555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solidFill>
                  <a:srgbClr val="775F55"/>
                </a:solidFill>
              </a:rPr>
              <a:pPr/>
              <a:t>12/1/2021</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46404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6379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extLst>
      <p:ext uri="{BB962C8B-B14F-4D97-AF65-F5344CB8AC3E}">
        <p14:creationId xmlns:p14="http://schemas.microsoft.com/office/powerpoint/2010/main" val="205735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2133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Date Placeholder 11"/>
          <p:cNvSpPr>
            <a:spLocks noGrp="1"/>
          </p:cNvSpPr>
          <p:nvPr>
            <p:ph type="dt" sz="half" idx="10"/>
          </p:nvPr>
        </p:nvSpPr>
        <p:spPr>
          <a:xfrm>
            <a:off x="8331200" y="6248401"/>
            <a:ext cx="3556000" cy="365125"/>
          </a:xfrm>
        </p:spPr>
        <p:txBody>
          <a:bodyPr rtlCol="0"/>
          <a:lstStyle/>
          <a:p>
            <a:fld id="{1D8BD707-D9CF-40AE-B4C6-C98DA3205C09}" type="datetimeFigureOut">
              <a:rPr lang="en-US" smtClean="0">
                <a:solidFill>
                  <a:srgbClr val="775F55"/>
                </a:solidFill>
              </a:rPr>
              <a:pPr/>
              <a:t>12/1/2021</a:t>
            </a:fld>
            <a:endParaRPr lang="en-US">
              <a:solidFill>
                <a:srgbClr val="775F55"/>
              </a:solidFill>
            </a:endParaRPr>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2133600" y="6248207"/>
            <a:ext cx="6096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58677572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solidFill>
                  <a:srgbClr val="775F55"/>
                </a:solidFill>
              </a:rPr>
              <a:pPr/>
              <a:t>12/1/2021</a:t>
            </a:fld>
            <a:endParaRPr lang="en-US">
              <a:solidFill>
                <a:srgbClr val="775F55"/>
              </a:solidFill>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solidFill>
                <a:srgbClr val="775F55"/>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pic>
        <p:nvPicPr>
          <p:cNvPr id="10" name="Picture 2" descr="C:\Users\jeremy\svn\admin\PR\Assets\colectica\custom\colectica43x22.png"/>
          <p:cNvPicPr>
            <a:picLocks noChangeAspect="1" noChangeArrowheads="1"/>
          </p:cNvPicPr>
          <p:nvPr userDrawn="1"/>
        </p:nvPicPr>
        <p:blipFill>
          <a:blip r:embed="rId13" cstate="print"/>
          <a:srcRect/>
          <a:stretch>
            <a:fillRect/>
          </a:stretch>
        </p:blipFill>
        <p:spPr bwMode="auto">
          <a:xfrm>
            <a:off x="11074401" y="6314016"/>
            <a:ext cx="577849" cy="222250"/>
          </a:xfrm>
          <a:prstGeom prst="rect">
            <a:avLst/>
          </a:prstGeom>
          <a:noFill/>
        </p:spPr>
      </p:pic>
    </p:spTree>
    <p:extLst>
      <p:ext uri="{BB962C8B-B14F-4D97-AF65-F5344CB8AC3E}">
        <p14:creationId xmlns:p14="http://schemas.microsoft.com/office/powerpoint/2010/main" val="1501293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colectica.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dialliance.org/controlled-vocabulari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vocabularies.cessda.e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ddialliance.github.io/ddimodel-web/DDI-L-3.3/composite-types/CodeValueTyp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200400"/>
            <a:ext cx="6477000" cy="1447800"/>
          </a:xfrm>
        </p:spPr>
        <p:txBody>
          <a:bodyPr>
            <a:normAutofit/>
          </a:bodyPr>
          <a:lstStyle/>
          <a:p>
            <a:r>
              <a:rPr lang="en-US" cap="none" dirty="0"/>
              <a:t>Controlled Vocabularies</a:t>
            </a:r>
            <a:br>
              <a:rPr lang="en-US" cap="none" dirty="0"/>
            </a:br>
            <a:r>
              <a:rPr lang="en-US" cap="none" dirty="0"/>
              <a:t>in Colectica</a:t>
            </a:r>
          </a:p>
        </p:txBody>
      </p:sp>
      <p:sp>
        <p:nvSpPr>
          <p:cNvPr id="3" name="Subtitle 2"/>
          <p:cNvSpPr>
            <a:spLocks noGrp="1"/>
          </p:cNvSpPr>
          <p:nvPr>
            <p:ph type="subTitle" idx="1"/>
          </p:nvPr>
        </p:nvSpPr>
        <p:spPr/>
        <p:txBody>
          <a:bodyPr/>
          <a:lstStyle/>
          <a:p>
            <a:r>
              <a:rPr lang="en-US" dirty="0"/>
              <a:t>EDDI 2021</a:t>
            </a:r>
          </a:p>
        </p:txBody>
      </p:sp>
      <p:pic>
        <p:nvPicPr>
          <p:cNvPr id="5" name="Picture 4" descr="Colectica"/>
          <p:cNvPicPr>
            <a:picLocks noChangeAspect="1" noChangeArrowheads="1"/>
          </p:cNvPicPr>
          <p:nvPr/>
        </p:nvPicPr>
        <p:blipFill>
          <a:blip r:embed="rId3" cstate="print"/>
          <a:srcRect/>
          <a:stretch>
            <a:fillRect/>
          </a:stretch>
        </p:blipFill>
        <p:spPr bwMode="auto">
          <a:xfrm>
            <a:off x="2438400" y="579664"/>
            <a:ext cx="3211512" cy="762000"/>
          </a:xfrm>
          <a:prstGeom prst="rect">
            <a:avLst/>
          </a:prstGeom>
          <a:noFill/>
        </p:spPr>
      </p:pic>
      <p:pic>
        <p:nvPicPr>
          <p:cNvPr id="4" name="Picture 3" descr="DDI"/>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27167" y="520181"/>
            <a:ext cx="3410874" cy="880965"/>
          </a:xfrm>
          <a:prstGeom prst="rect">
            <a:avLst/>
          </a:prstGeom>
        </p:spPr>
      </p:pic>
    </p:spTree>
    <p:extLst>
      <p:ext uri="{BB962C8B-B14F-4D97-AF65-F5344CB8AC3E}">
        <p14:creationId xmlns:p14="http://schemas.microsoft.com/office/powerpoint/2010/main" val="366907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602CD-745C-41B4-8841-AFC7502ACB14}"/>
              </a:ext>
            </a:extLst>
          </p:cNvPr>
          <p:cNvSpPr>
            <a:spLocks noGrp="1"/>
          </p:cNvSpPr>
          <p:nvPr>
            <p:ph type="title"/>
          </p:nvPr>
        </p:nvSpPr>
        <p:spPr/>
        <p:txBody>
          <a:bodyPr/>
          <a:lstStyle/>
          <a:p>
            <a:r>
              <a:rPr lang="en-US" dirty="0"/>
              <a:t>Colectica support for controlled vocabularies</a:t>
            </a:r>
          </a:p>
        </p:txBody>
      </p:sp>
      <p:sp>
        <p:nvSpPr>
          <p:cNvPr id="3" name="Content Placeholder 2">
            <a:extLst>
              <a:ext uri="{FF2B5EF4-FFF2-40B4-BE49-F238E27FC236}">
                <a16:creationId xmlns:a16="http://schemas.microsoft.com/office/drawing/2014/main" id="{5A792F8F-82F9-4C86-8803-F6921E352644}"/>
              </a:ext>
            </a:extLst>
          </p:cNvPr>
          <p:cNvSpPr>
            <a:spLocks noGrp="1"/>
          </p:cNvSpPr>
          <p:nvPr>
            <p:ph sz="quarter" idx="1"/>
          </p:nvPr>
        </p:nvSpPr>
        <p:spPr/>
        <p:txBody>
          <a:bodyPr/>
          <a:lstStyle/>
          <a:p>
            <a:r>
              <a:rPr lang="en-US" dirty="0"/>
              <a:t>CV support introduced in version 6.2</a:t>
            </a:r>
          </a:p>
          <a:p>
            <a:r>
              <a:rPr lang="en-US" dirty="0"/>
              <a:t>Features</a:t>
            </a:r>
          </a:p>
          <a:p>
            <a:pPr lvl="1"/>
            <a:r>
              <a:rPr lang="en-US" dirty="0"/>
              <a:t>Import vocabularies from SKOS</a:t>
            </a:r>
          </a:p>
          <a:p>
            <a:pPr lvl="1"/>
            <a:r>
              <a:rPr lang="en-US" dirty="0"/>
              <a:t>Store vocabularies as DDI code lists</a:t>
            </a:r>
          </a:p>
          <a:p>
            <a:pPr lvl="1"/>
            <a:r>
              <a:rPr lang="en-US" dirty="0"/>
              <a:t>Configure vocabularies for specific fields</a:t>
            </a:r>
          </a:p>
          <a:p>
            <a:pPr lvl="1"/>
            <a:r>
              <a:rPr lang="en-US" dirty="0"/>
              <a:t>Choose terms from the vocabularies when editing content</a:t>
            </a:r>
          </a:p>
        </p:txBody>
      </p:sp>
    </p:spTree>
    <p:extLst>
      <p:ext uri="{BB962C8B-B14F-4D97-AF65-F5344CB8AC3E}">
        <p14:creationId xmlns:p14="http://schemas.microsoft.com/office/powerpoint/2010/main" val="1812444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783BA-AC39-413F-BC1C-176805D84F15}"/>
              </a:ext>
            </a:extLst>
          </p:cNvPr>
          <p:cNvSpPr>
            <a:spLocks noGrp="1"/>
          </p:cNvSpPr>
          <p:nvPr>
            <p:ph type="title"/>
          </p:nvPr>
        </p:nvSpPr>
        <p:spPr/>
        <p:txBody>
          <a:bodyPr/>
          <a:lstStyle/>
          <a:p>
            <a:r>
              <a:rPr lang="en-US" dirty="0"/>
              <a:t>Demonstration</a:t>
            </a:r>
          </a:p>
        </p:txBody>
      </p:sp>
      <p:sp>
        <p:nvSpPr>
          <p:cNvPr id="3" name="Content Placeholder 2">
            <a:extLst>
              <a:ext uri="{FF2B5EF4-FFF2-40B4-BE49-F238E27FC236}">
                <a16:creationId xmlns:a16="http://schemas.microsoft.com/office/drawing/2014/main" id="{95C38927-F4E9-4B4B-872B-D48FFB0693C8}"/>
              </a:ext>
            </a:extLst>
          </p:cNvPr>
          <p:cNvSpPr>
            <a:spLocks noGrp="1"/>
          </p:cNvSpPr>
          <p:nvPr>
            <p:ph sz="quarter" idx="1"/>
          </p:nvPr>
        </p:nvSpPr>
        <p:spPr/>
        <p:txBody>
          <a:bodyPr/>
          <a:lstStyle/>
          <a:p>
            <a:pPr marL="514350" indent="-514350">
              <a:buFont typeface="+mj-lt"/>
              <a:buAutoNum type="arabicPeriod"/>
            </a:pPr>
            <a:r>
              <a:rPr lang="en-US" dirty="0"/>
              <a:t>Ingest vocabularies from SKOS</a:t>
            </a:r>
          </a:p>
          <a:p>
            <a:pPr marL="514350" indent="-514350">
              <a:buFont typeface="+mj-lt"/>
              <a:buAutoNum type="arabicPeriod"/>
            </a:pPr>
            <a:r>
              <a:rPr lang="en-US" dirty="0"/>
              <a:t>Configure the vocabularies for some fields</a:t>
            </a:r>
          </a:p>
          <a:p>
            <a:pPr marL="514350" indent="-514350">
              <a:buFont typeface="+mj-lt"/>
              <a:buAutoNum type="arabicPeriod"/>
            </a:pPr>
            <a:r>
              <a:rPr lang="en-US" dirty="0"/>
              <a:t>Choose terms from the vocabularies</a:t>
            </a:r>
          </a:p>
          <a:p>
            <a:pPr marL="514350" indent="-514350">
              <a:buFont typeface="+mj-lt"/>
              <a:buAutoNum type="arabicPeriod"/>
            </a:pPr>
            <a:r>
              <a:rPr lang="en-US" dirty="0"/>
              <a:t>View content on the Web</a:t>
            </a:r>
          </a:p>
        </p:txBody>
      </p:sp>
    </p:spTree>
    <p:extLst>
      <p:ext uri="{BB962C8B-B14F-4D97-AF65-F5344CB8AC3E}">
        <p14:creationId xmlns:p14="http://schemas.microsoft.com/office/powerpoint/2010/main" val="611818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1D422-F15F-453C-9C4E-EC652D78D507}"/>
              </a:ext>
            </a:extLst>
          </p:cNvPr>
          <p:cNvSpPr>
            <a:spLocks noGrp="1"/>
          </p:cNvSpPr>
          <p:nvPr>
            <p:ph type="title"/>
          </p:nvPr>
        </p:nvSpPr>
        <p:spPr/>
        <p:txBody>
          <a:bodyPr/>
          <a:lstStyle/>
          <a:p>
            <a:r>
              <a:rPr lang="en-US" dirty="0"/>
              <a:t>Future improvements</a:t>
            </a:r>
          </a:p>
        </p:txBody>
      </p:sp>
      <p:sp>
        <p:nvSpPr>
          <p:cNvPr id="3" name="Content Placeholder 2">
            <a:extLst>
              <a:ext uri="{FF2B5EF4-FFF2-40B4-BE49-F238E27FC236}">
                <a16:creationId xmlns:a16="http://schemas.microsoft.com/office/drawing/2014/main" id="{5BA34098-5070-4C34-A0F6-74E1C32C5832}"/>
              </a:ext>
            </a:extLst>
          </p:cNvPr>
          <p:cNvSpPr>
            <a:spLocks noGrp="1"/>
          </p:cNvSpPr>
          <p:nvPr>
            <p:ph sz="quarter" idx="1"/>
          </p:nvPr>
        </p:nvSpPr>
        <p:spPr/>
        <p:txBody>
          <a:bodyPr/>
          <a:lstStyle/>
          <a:p>
            <a:r>
              <a:rPr lang="en-US" dirty="0"/>
              <a:t>Choose vocabularies without text file configuration</a:t>
            </a:r>
          </a:p>
          <a:p>
            <a:r>
              <a:rPr lang="en-US" dirty="0"/>
              <a:t>Allow vocabularies to be used for plain </a:t>
            </a:r>
            <a:r>
              <a:rPr lang="en-US"/>
              <a:t>text fields</a:t>
            </a:r>
            <a:endParaRPr lang="en-US" dirty="0"/>
          </a:p>
          <a:p>
            <a:r>
              <a:rPr lang="en-US" dirty="0"/>
              <a:t>Ship with some vocabularies included?</a:t>
            </a:r>
          </a:p>
          <a:p>
            <a:r>
              <a:rPr lang="en-US" dirty="0"/>
              <a:t>Your ideas?</a:t>
            </a:r>
          </a:p>
        </p:txBody>
      </p:sp>
    </p:spTree>
    <p:extLst>
      <p:ext uri="{BB962C8B-B14F-4D97-AF65-F5344CB8AC3E}">
        <p14:creationId xmlns:p14="http://schemas.microsoft.com/office/powerpoint/2010/main" val="203375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86F97A-19FA-49AE-AAA3-59BA4A28B954}"/>
              </a:ext>
            </a:extLst>
          </p:cNvPr>
          <p:cNvSpPr>
            <a:spLocks noGrp="1"/>
          </p:cNvSpPr>
          <p:nvPr>
            <p:ph type="body" idx="1"/>
          </p:nvPr>
        </p:nvSpPr>
        <p:spPr/>
        <p:txBody>
          <a:bodyPr/>
          <a:lstStyle/>
          <a:p>
            <a:r>
              <a:rPr lang="en-US" dirty="0">
                <a:hlinkClick r:id="rId2"/>
              </a:rPr>
              <a:t>colectica.com</a:t>
            </a:r>
            <a:endParaRPr lang="en-US" dirty="0"/>
          </a:p>
          <a:p>
            <a:endParaRPr lang="en-US" dirty="0"/>
          </a:p>
          <a:p>
            <a:r>
              <a:rPr lang="en-US" dirty="0"/>
              <a:t>jeremy@colectica.com</a:t>
            </a:r>
          </a:p>
        </p:txBody>
      </p:sp>
      <p:sp>
        <p:nvSpPr>
          <p:cNvPr id="3" name="Title 2">
            <a:extLst>
              <a:ext uri="{FF2B5EF4-FFF2-40B4-BE49-F238E27FC236}">
                <a16:creationId xmlns:a16="http://schemas.microsoft.com/office/drawing/2014/main" id="{E05E40CA-9E57-4698-BEBB-E2B011A99BB7}"/>
              </a:ext>
            </a:extLst>
          </p:cNvPr>
          <p:cNvSpPr>
            <a:spLocks noGrp="1"/>
          </p:cNvSpPr>
          <p:nvPr>
            <p:ph type="title"/>
          </p:nvPr>
        </p:nvSpPr>
        <p:spPr/>
        <p:txBody>
          <a:bodyPr/>
          <a:lstStyle/>
          <a:p>
            <a:r>
              <a:rPr lang="en-US" dirty="0"/>
              <a:t>Thank you</a:t>
            </a:r>
          </a:p>
        </p:txBody>
      </p:sp>
      <p:pic>
        <p:nvPicPr>
          <p:cNvPr id="4" name="Picture 3" descr="Colectica logo">
            <a:extLst>
              <a:ext uri="{FF2B5EF4-FFF2-40B4-BE49-F238E27FC236}">
                <a16:creationId xmlns:a16="http://schemas.microsoft.com/office/drawing/2014/main" id="{46112688-8FF1-4A69-B8F0-FE015323BEB4}"/>
              </a:ext>
            </a:extLst>
          </p:cNvPr>
          <p:cNvPicPr>
            <a:picLocks noChangeAspect="1" noChangeArrowheads="1"/>
          </p:cNvPicPr>
          <p:nvPr/>
        </p:nvPicPr>
        <p:blipFill>
          <a:blip r:embed="rId3" cstate="print"/>
          <a:srcRect/>
          <a:stretch>
            <a:fillRect/>
          </a:stretch>
        </p:blipFill>
        <p:spPr bwMode="auto">
          <a:xfrm>
            <a:off x="4303624" y="4988717"/>
            <a:ext cx="3211512" cy="762000"/>
          </a:xfrm>
          <a:prstGeom prst="rect">
            <a:avLst/>
          </a:prstGeom>
          <a:noFill/>
        </p:spPr>
      </p:pic>
      <p:sp>
        <p:nvSpPr>
          <p:cNvPr id="7" name="TextBox 6">
            <a:extLst>
              <a:ext uri="{FF2B5EF4-FFF2-40B4-BE49-F238E27FC236}">
                <a16:creationId xmlns:a16="http://schemas.microsoft.com/office/drawing/2014/main" id="{6AA4F411-32C1-44F9-B26C-EC72D2256252}"/>
              </a:ext>
            </a:extLst>
          </p:cNvPr>
          <p:cNvSpPr txBox="1"/>
          <p:nvPr/>
        </p:nvSpPr>
        <p:spPr>
          <a:xfrm>
            <a:off x="4157221" y="6325386"/>
            <a:ext cx="5045869" cy="369332"/>
          </a:xfrm>
          <a:prstGeom prst="rect">
            <a:avLst/>
          </a:prstGeom>
          <a:noFill/>
        </p:spPr>
        <p:txBody>
          <a:bodyPr wrap="none" rtlCol="0">
            <a:spAutoFit/>
          </a:bodyPr>
          <a:lstStyle/>
          <a:p>
            <a:r>
              <a:rPr lang="en-US" dirty="0"/>
              <a:t>https://creativecommons.org/licenses/by-nc-nd/4.0/</a:t>
            </a:r>
          </a:p>
        </p:txBody>
      </p:sp>
    </p:spTree>
    <p:extLst>
      <p:ext uri="{BB962C8B-B14F-4D97-AF65-F5344CB8AC3E}">
        <p14:creationId xmlns:p14="http://schemas.microsoft.com/office/powerpoint/2010/main" val="200053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1D9AC27-2B54-4599-8048-D09144468B1D}"/>
              </a:ext>
            </a:extLst>
          </p:cNvPr>
          <p:cNvSpPr>
            <a:spLocks noGrp="1"/>
          </p:cNvSpPr>
          <p:nvPr>
            <p:ph type="body" idx="1"/>
          </p:nvPr>
        </p:nvSpPr>
        <p:spPr/>
        <p:txBody>
          <a:bodyPr>
            <a:normAutofit fontScale="92500" lnSpcReduction="20000"/>
          </a:bodyPr>
          <a:lstStyle/>
          <a:p>
            <a:pPr marL="457200" indent="-457200">
              <a:buFont typeface="Arial" panose="020B0604020202020204" pitchFamily="34" charset="0"/>
              <a:buChar char="•"/>
            </a:pPr>
            <a:r>
              <a:rPr lang="en-US" dirty="0"/>
              <a:t>Colectica introduction</a:t>
            </a:r>
          </a:p>
          <a:p>
            <a:pPr marL="457200" indent="-457200">
              <a:buFont typeface="Arial" panose="020B0604020202020204" pitchFamily="34" charset="0"/>
              <a:buChar char="•"/>
            </a:pPr>
            <a:r>
              <a:rPr lang="en-US" dirty="0"/>
              <a:t>Controlled vocabularies</a:t>
            </a:r>
          </a:p>
          <a:p>
            <a:pPr marL="457200" indent="-457200">
              <a:buFont typeface="Arial" panose="020B0604020202020204" pitchFamily="34" charset="0"/>
              <a:buChar char="•"/>
            </a:pPr>
            <a:r>
              <a:rPr lang="en-US" dirty="0"/>
              <a:t>DDI support for controlled vocabularies</a:t>
            </a:r>
          </a:p>
          <a:p>
            <a:pPr marL="457200" indent="-457200">
              <a:buFont typeface="Arial" panose="020B0604020202020204" pitchFamily="34" charset="0"/>
              <a:buChar char="•"/>
            </a:pPr>
            <a:r>
              <a:rPr lang="en-US" dirty="0"/>
              <a:t>Controlled vocabularies in Colectica</a:t>
            </a:r>
          </a:p>
        </p:txBody>
      </p:sp>
      <p:sp>
        <p:nvSpPr>
          <p:cNvPr id="4" name="Title 3">
            <a:extLst>
              <a:ext uri="{FF2B5EF4-FFF2-40B4-BE49-F238E27FC236}">
                <a16:creationId xmlns:a16="http://schemas.microsoft.com/office/drawing/2014/main" id="{A68F6A24-1787-413D-AAB7-D3F049AC8EAE}"/>
              </a:ext>
            </a:extLst>
          </p:cNvPr>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3714234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Colectica Overview</a:t>
            </a:r>
          </a:p>
        </p:txBody>
      </p:sp>
      <p:sp>
        <p:nvSpPr>
          <p:cNvPr id="4" name="Content Placeholder 3"/>
          <p:cNvSpPr>
            <a:spLocks noGrp="1"/>
          </p:cNvSpPr>
          <p:nvPr>
            <p:ph sz="quarter" idx="1"/>
          </p:nvPr>
        </p:nvSpPr>
        <p:spPr/>
        <p:txBody>
          <a:bodyPr/>
          <a:lstStyle/>
          <a:p>
            <a:r>
              <a:rPr lang="en-US" dirty="0"/>
              <a:t>Software for standards-based data documentation</a:t>
            </a:r>
          </a:p>
          <a:p>
            <a:pPr lvl="1"/>
            <a:r>
              <a:rPr lang="en-US" dirty="0"/>
              <a:t>Survey design and specification</a:t>
            </a:r>
          </a:p>
          <a:p>
            <a:pPr lvl="1"/>
            <a:r>
              <a:rPr lang="en-US" dirty="0"/>
              <a:t>Data documentation</a:t>
            </a:r>
          </a:p>
          <a:p>
            <a:pPr lvl="1"/>
            <a:r>
              <a:rPr lang="en-US" dirty="0"/>
              <a:t>Study and process documentation</a:t>
            </a:r>
          </a:p>
          <a:p>
            <a:r>
              <a:rPr lang="en-US" dirty="0"/>
              <a:t>Used by</a:t>
            </a:r>
          </a:p>
          <a:p>
            <a:pPr lvl="1"/>
            <a:r>
              <a:rPr lang="en-US" dirty="0"/>
              <a:t>National statistical organizations</a:t>
            </a:r>
          </a:p>
          <a:p>
            <a:pPr lvl="1"/>
            <a:r>
              <a:rPr lang="en-US" dirty="0"/>
              <a:t>Research data organizations</a:t>
            </a:r>
          </a:p>
          <a:p>
            <a:pPr lvl="1"/>
            <a:r>
              <a:rPr lang="en-US" dirty="0"/>
              <a:t>Data archives</a:t>
            </a:r>
          </a:p>
        </p:txBody>
      </p:sp>
    </p:spTree>
    <p:extLst>
      <p:ext uri="{BB962C8B-B14F-4D97-AF65-F5344CB8AC3E}">
        <p14:creationId xmlns:p14="http://schemas.microsoft.com/office/powerpoint/2010/main" val="3422932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D40FF0E-2D6C-4180-8764-7B45FF888216}"/>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C4E421EC-EBF2-43A7-9BBC-B36878686A22}"/>
              </a:ext>
            </a:extLst>
          </p:cNvPr>
          <p:cNvSpPr>
            <a:spLocks noGrp="1"/>
          </p:cNvSpPr>
          <p:nvPr>
            <p:ph type="title"/>
          </p:nvPr>
        </p:nvSpPr>
        <p:spPr/>
        <p:txBody>
          <a:bodyPr/>
          <a:lstStyle/>
          <a:p>
            <a:r>
              <a:rPr lang="en-US" dirty="0"/>
              <a:t>Controlled Vocabularies</a:t>
            </a:r>
          </a:p>
        </p:txBody>
      </p:sp>
    </p:spTree>
    <p:extLst>
      <p:ext uri="{BB962C8B-B14F-4D97-AF65-F5344CB8AC3E}">
        <p14:creationId xmlns:p14="http://schemas.microsoft.com/office/powerpoint/2010/main" val="140916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E79AE-9705-4F5C-9923-45BDF9C89CF8}"/>
              </a:ext>
            </a:extLst>
          </p:cNvPr>
          <p:cNvSpPr>
            <a:spLocks noGrp="1"/>
          </p:cNvSpPr>
          <p:nvPr>
            <p:ph type="title"/>
          </p:nvPr>
        </p:nvSpPr>
        <p:spPr/>
        <p:txBody>
          <a:bodyPr/>
          <a:lstStyle/>
          <a:p>
            <a:r>
              <a:rPr lang="en-US" dirty="0"/>
              <a:t>Controlled vocabularies</a:t>
            </a:r>
          </a:p>
        </p:txBody>
      </p:sp>
      <p:sp>
        <p:nvSpPr>
          <p:cNvPr id="3" name="Content Placeholder 2">
            <a:extLst>
              <a:ext uri="{FF2B5EF4-FFF2-40B4-BE49-F238E27FC236}">
                <a16:creationId xmlns:a16="http://schemas.microsoft.com/office/drawing/2014/main" id="{FC09FD0F-4F1E-476A-B975-4153E120B8CC}"/>
              </a:ext>
            </a:extLst>
          </p:cNvPr>
          <p:cNvSpPr>
            <a:spLocks noGrp="1"/>
          </p:cNvSpPr>
          <p:nvPr>
            <p:ph sz="quarter" idx="1"/>
          </p:nvPr>
        </p:nvSpPr>
        <p:spPr/>
        <p:txBody>
          <a:bodyPr/>
          <a:lstStyle/>
          <a:p>
            <a:r>
              <a:rPr lang="en-US" dirty="0"/>
              <a:t>What is a controlled vocabulary?</a:t>
            </a:r>
          </a:p>
          <a:p>
            <a:pPr lvl="1"/>
            <a:r>
              <a:rPr lang="en-US" dirty="0"/>
              <a:t>Organized set of terms</a:t>
            </a:r>
          </a:p>
          <a:p>
            <a:r>
              <a:rPr lang="en-US" dirty="0"/>
              <a:t>Why use one?</a:t>
            </a:r>
          </a:p>
          <a:p>
            <a:pPr lvl="1"/>
            <a:r>
              <a:rPr lang="en-US" dirty="0"/>
              <a:t>Easier to make information consistent</a:t>
            </a:r>
          </a:p>
          <a:p>
            <a:pPr lvl="1"/>
            <a:r>
              <a:rPr lang="en-US" dirty="0"/>
              <a:t>Improve indexing and searching for information</a:t>
            </a:r>
          </a:p>
        </p:txBody>
      </p:sp>
    </p:spTree>
    <p:extLst>
      <p:ext uri="{BB962C8B-B14F-4D97-AF65-F5344CB8AC3E}">
        <p14:creationId xmlns:p14="http://schemas.microsoft.com/office/powerpoint/2010/main" val="131849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BC41-E1FC-49A9-85CE-5D7CE7D3AFCF}"/>
              </a:ext>
            </a:extLst>
          </p:cNvPr>
          <p:cNvSpPr>
            <a:spLocks noGrp="1"/>
          </p:cNvSpPr>
          <p:nvPr>
            <p:ph type="title"/>
          </p:nvPr>
        </p:nvSpPr>
        <p:spPr/>
        <p:txBody>
          <a:bodyPr/>
          <a:lstStyle/>
          <a:p>
            <a:r>
              <a:rPr lang="en-US" dirty="0"/>
              <a:t>Examples of vocabularies</a:t>
            </a:r>
          </a:p>
        </p:txBody>
      </p:sp>
      <p:sp>
        <p:nvSpPr>
          <p:cNvPr id="3" name="Content Placeholder 2">
            <a:extLst>
              <a:ext uri="{FF2B5EF4-FFF2-40B4-BE49-F238E27FC236}">
                <a16:creationId xmlns:a16="http://schemas.microsoft.com/office/drawing/2014/main" id="{0B7CA2B8-500E-4C40-80E8-BB126AEAEE7B}"/>
              </a:ext>
            </a:extLst>
          </p:cNvPr>
          <p:cNvSpPr>
            <a:spLocks noGrp="1"/>
          </p:cNvSpPr>
          <p:nvPr>
            <p:ph sz="quarter" idx="1"/>
          </p:nvPr>
        </p:nvSpPr>
        <p:spPr/>
        <p:txBody>
          <a:bodyPr/>
          <a:lstStyle/>
          <a:p>
            <a:r>
              <a:rPr lang="en-US" dirty="0">
                <a:hlinkClick r:id="rId3"/>
              </a:rPr>
              <a:t>DDI controlled vocabularies</a:t>
            </a:r>
            <a:endParaRPr lang="en-US" dirty="0"/>
          </a:p>
          <a:p>
            <a:r>
              <a:rPr lang="en-US" dirty="0">
                <a:hlinkClick r:id="rId4"/>
              </a:rPr>
              <a:t>CESSDA vocabulary service</a:t>
            </a:r>
            <a:endParaRPr lang="en-US" dirty="0"/>
          </a:p>
        </p:txBody>
      </p:sp>
    </p:spTree>
    <p:extLst>
      <p:ext uri="{BB962C8B-B14F-4D97-AF65-F5344CB8AC3E}">
        <p14:creationId xmlns:p14="http://schemas.microsoft.com/office/powerpoint/2010/main" val="61930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D40FF0E-2D6C-4180-8764-7B45FF888216}"/>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C4E421EC-EBF2-43A7-9BBC-B36878686A22}"/>
              </a:ext>
            </a:extLst>
          </p:cNvPr>
          <p:cNvSpPr>
            <a:spLocks noGrp="1"/>
          </p:cNvSpPr>
          <p:nvPr>
            <p:ph type="title"/>
          </p:nvPr>
        </p:nvSpPr>
        <p:spPr/>
        <p:txBody>
          <a:bodyPr/>
          <a:lstStyle/>
          <a:p>
            <a:r>
              <a:rPr lang="en-US" dirty="0"/>
              <a:t>Controlled Vocabularies in DDI</a:t>
            </a:r>
          </a:p>
        </p:txBody>
      </p:sp>
    </p:spTree>
    <p:extLst>
      <p:ext uri="{BB962C8B-B14F-4D97-AF65-F5344CB8AC3E}">
        <p14:creationId xmlns:p14="http://schemas.microsoft.com/office/powerpoint/2010/main" val="1134736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9E30-B5A0-4B61-8649-921007ED6BFC}"/>
              </a:ext>
            </a:extLst>
          </p:cNvPr>
          <p:cNvSpPr>
            <a:spLocks noGrp="1"/>
          </p:cNvSpPr>
          <p:nvPr>
            <p:ph type="title"/>
          </p:nvPr>
        </p:nvSpPr>
        <p:spPr/>
        <p:txBody>
          <a:bodyPr/>
          <a:lstStyle/>
          <a:p>
            <a:r>
              <a:rPr lang="en-US" dirty="0"/>
              <a:t>DDI support for controlled vocabularies</a:t>
            </a:r>
          </a:p>
        </p:txBody>
      </p:sp>
      <p:sp>
        <p:nvSpPr>
          <p:cNvPr id="3" name="Content Placeholder 2">
            <a:extLst>
              <a:ext uri="{FF2B5EF4-FFF2-40B4-BE49-F238E27FC236}">
                <a16:creationId xmlns:a16="http://schemas.microsoft.com/office/drawing/2014/main" id="{FAC43B29-529D-479C-AC81-28964ACFA6D1}"/>
              </a:ext>
            </a:extLst>
          </p:cNvPr>
          <p:cNvSpPr>
            <a:spLocks noGrp="1"/>
          </p:cNvSpPr>
          <p:nvPr>
            <p:ph sz="quarter" idx="1"/>
          </p:nvPr>
        </p:nvSpPr>
        <p:spPr/>
        <p:txBody>
          <a:bodyPr/>
          <a:lstStyle/>
          <a:p>
            <a:r>
              <a:rPr lang="en-US" dirty="0"/>
              <a:t>DDI maintains and publishes 23 controlled vocabularies</a:t>
            </a:r>
          </a:p>
          <a:p>
            <a:r>
              <a:rPr lang="en-US" dirty="0"/>
              <a:t>DDI Lifecycle </a:t>
            </a:r>
            <a:r>
              <a:rPr lang="en-US" dirty="0" err="1"/>
              <a:t>CodeValue</a:t>
            </a:r>
            <a:endParaRPr lang="en-US" dirty="0"/>
          </a:p>
          <a:p>
            <a:pPr lvl="1"/>
            <a:r>
              <a:rPr lang="en-US" dirty="0"/>
              <a:t>Specify a vocabulary and a term</a:t>
            </a:r>
          </a:p>
          <a:p>
            <a:r>
              <a:rPr lang="en-US" dirty="0"/>
              <a:t>Many Lifecycle properties allow </a:t>
            </a:r>
            <a:r>
              <a:rPr lang="en-US" dirty="0" err="1"/>
              <a:t>CodeValue</a:t>
            </a:r>
            <a:endParaRPr lang="en-US" dirty="0"/>
          </a:p>
          <a:p>
            <a:pPr lvl="1"/>
            <a:r>
              <a:rPr lang="en-US" dirty="0" err="1">
                <a:hlinkClick r:id="rId3"/>
              </a:rPr>
              <a:t>CodeValue</a:t>
            </a:r>
            <a:r>
              <a:rPr lang="en-US" dirty="0">
                <a:hlinkClick r:id="rId3"/>
              </a:rPr>
              <a:t> uses in the DDI model</a:t>
            </a:r>
            <a:endParaRPr lang="en-US" dirty="0"/>
          </a:p>
          <a:p>
            <a:pPr lvl="1"/>
            <a:endParaRPr lang="en-US" dirty="0"/>
          </a:p>
        </p:txBody>
      </p:sp>
    </p:spTree>
    <p:extLst>
      <p:ext uri="{BB962C8B-B14F-4D97-AF65-F5344CB8AC3E}">
        <p14:creationId xmlns:p14="http://schemas.microsoft.com/office/powerpoint/2010/main" val="3642862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D40FF0E-2D6C-4180-8764-7B45FF888216}"/>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C4E421EC-EBF2-43A7-9BBC-B36878686A22}"/>
              </a:ext>
            </a:extLst>
          </p:cNvPr>
          <p:cNvSpPr>
            <a:spLocks noGrp="1"/>
          </p:cNvSpPr>
          <p:nvPr>
            <p:ph type="title"/>
          </p:nvPr>
        </p:nvSpPr>
        <p:spPr/>
        <p:txBody>
          <a:bodyPr/>
          <a:lstStyle/>
          <a:p>
            <a:r>
              <a:rPr lang="en-US" dirty="0"/>
              <a:t>Controlled Vocabularies in Colectica</a:t>
            </a:r>
          </a:p>
        </p:txBody>
      </p:sp>
    </p:spTree>
    <p:extLst>
      <p:ext uri="{BB962C8B-B14F-4D97-AF65-F5344CB8AC3E}">
        <p14:creationId xmlns:p14="http://schemas.microsoft.com/office/powerpoint/2010/main" val="35387988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8242</TotalTime>
  <Words>415</Words>
  <Application>Microsoft Office PowerPoint</Application>
  <PresentationFormat>Widescreen</PresentationFormat>
  <Paragraphs>74</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Tw Cen MT</vt:lpstr>
      <vt:lpstr>Wingdings</vt:lpstr>
      <vt:lpstr>Wingdings 2</vt:lpstr>
      <vt:lpstr>Median</vt:lpstr>
      <vt:lpstr>Controlled Vocabularies in Colectica</vt:lpstr>
      <vt:lpstr>Agenda</vt:lpstr>
      <vt:lpstr>Colectica Overview</vt:lpstr>
      <vt:lpstr>Controlled Vocabularies</vt:lpstr>
      <vt:lpstr>Controlled vocabularies</vt:lpstr>
      <vt:lpstr>Examples of vocabularies</vt:lpstr>
      <vt:lpstr>Controlled Vocabularies in DDI</vt:lpstr>
      <vt:lpstr>DDI support for controlled vocabularies</vt:lpstr>
      <vt:lpstr>Controlled Vocabularies in Colectica</vt:lpstr>
      <vt:lpstr>Colectica support for controlled vocabularies</vt:lpstr>
      <vt:lpstr>Demonstration</vt:lpstr>
      <vt:lpstr>Future improvements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Colectica</dc:title>
  <dc:creator>Jeremy Iverson</dc:creator>
  <cp:lastModifiedBy>dan</cp:lastModifiedBy>
  <cp:revision>117</cp:revision>
  <dcterms:created xsi:type="dcterms:W3CDTF">2015-11-04T23:23:02Z</dcterms:created>
  <dcterms:modified xsi:type="dcterms:W3CDTF">2021-12-01T17:07:44Z</dcterms:modified>
</cp:coreProperties>
</file>