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25203150" cy="36004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804">
          <p15:clr>
            <a:srgbClr val="A4A3A4"/>
          </p15:clr>
        </p15:guide>
        <p15:guide id="2" orient="horz" pos="3304">
          <p15:clr>
            <a:srgbClr val="A4A3A4"/>
          </p15:clr>
        </p15:guide>
        <p15:guide id="3" orient="horz" pos="5234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138">
          <p15:clr>
            <a:srgbClr val="A4A3A4"/>
          </p15:clr>
        </p15:guide>
        <p15:guide id="6" orient="horz" pos="19525">
          <p15:clr>
            <a:srgbClr val="A4A3A4"/>
          </p15:clr>
        </p15:guide>
        <p15:guide id="7" orient="horz" pos="21284">
          <p15:clr>
            <a:srgbClr val="A4A3A4"/>
          </p15:clr>
        </p15:guide>
        <p15:guide id="8" pos="4006">
          <p15:clr>
            <a:srgbClr val="A4A3A4"/>
          </p15:clr>
        </p15:guide>
        <p15:guide id="9" pos="4384">
          <p15:clr>
            <a:srgbClr val="A4A3A4"/>
          </p15:clr>
        </p15:guide>
        <p15:guide id="10" pos="15281">
          <p15:clr>
            <a:srgbClr val="A4A3A4"/>
          </p15:clr>
        </p15:guide>
        <p15:guide id="11" pos="8177">
          <p15:clr>
            <a:srgbClr val="A4A3A4"/>
          </p15:clr>
        </p15:guide>
        <p15:guide id="12" pos="603">
          <p15:clr>
            <a:srgbClr val="A4A3A4"/>
          </p15:clr>
        </p15:guide>
        <p15:guide id="13" pos="7773">
          <p15:clr>
            <a:srgbClr val="A4A3A4"/>
          </p15:clr>
        </p15:guide>
        <p15:guide id="14" pos="11955">
          <p15:clr>
            <a:srgbClr val="A4A3A4"/>
          </p15:clr>
        </p15:guide>
        <p15:guide id="15" pos="115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7" roundtripDataSignature="AMtx7miR03PMkNDkmcmDOT0f2KJWsDC/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B3BF"/>
    <a:srgbClr val="06D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18"/>
    <p:restoredTop sz="95529" autoAdjust="0"/>
  </p:normalViewPr>
  <p:slideViewPr>
    <p:cSldViewPr snapToGrid="0">
      <p:cViewPr>
        <p:scale>
          <a:sx n="25" d="100"/>
          <a:sy n="25" d="100"/>
        </p:scale>
        <p:origin x="1848" y="-1032"/>
      </p:cViewPr>
      <p:guideLst>
        <p:guide orient="horz" pos="6804"/>
        <p:guide orient="horz" pos="3304"/>
        <p:guide orient="horz" pos="5234"/>
        <p:guide orient="horz"/>
        <p:guide orient="horz" pos="1138"/>
        <p:guide orient="horz" pos="19525"/>
        <p:guide orient="horz" pos="21284"/>
        <p:guide pos="4006"/>
        <p:guide pos="4384"/>
        <p:guide pos="15281"/>
        <p:guide pos="8177"/>
        <p:guide pos="603"/>
        <p:guide pos="7773"/>
        <p:guide pos="11955"/>
        <p:guide pos="11521"/>
      </p:guideLst>
    </p:cSldViewPr>
  </p:slideViewPr>
  <p:notesTextViewPr>
    <p:cViewPr>
      <p:scale>
        <a:sx n="1" d="1"/>
        <a:sy n="1" d="1"/>
      </p:scale>
      <p:origin x="0" y="-1574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9594628250290998E-2"/>
          <c:y val="0.13924719746101244"/>
          <c:w val="0.58413557913854985"/>
          <c:h val="0.85045046402692481"/>
        </c:manualLayout>
      </c:layout>
      <c:doughnutChart>
        <c:varyColors val="1"/>
        <c:ser>
          <c:idx val="0"/>
          <c:order val="0"/>
          <c:tx>
            <c:strRef>
              <c:f>'Agréé kTEP'!$A$61</c:f>
              <c:strCache>
                <c:ptCount val="1"/>
                <c:pt idx="0">
                  <c:v>Consommation finale totale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B4-4091-A4C2-578439560A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B4-4091-A4C2-578439560A2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4B4-4091-A4C2-578439560A2E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4B4-4091-A4C2-578439560A2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4B4-4091-A4C2-578439560A2E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B4-4091-A4C2-578439560A2E}"/>
                </c:ext>
              </c:extLst>
            </c:dLbl>
            <c:dLbl>
              <c:idx val="3"/>
              <c:layout>
                <c:manualLayout>
                  <c:x val="0"/>
                  <c:y val="-5.09090947962086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B4-4091-A4C2-578439560A2E}"/>
                </c:ext>
              </c:extLst>
            </c:dLbl>
            <c:dLbl>
              <c:idx val="4"/>
              <c:layout>
                <c:manualLayout>
                  <c:x val="2.7313846458252439E-2"/>
                  <c:y val="1.20099143261255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B4-4091-A4C2-578439560A2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BJ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'Agréé kTEP'!$B$1:$F$1</c:f>
              <c:strCache>
                <c:ptCount val="5"/>
                <c:pt idx="0">
                  <c:v>Biomasse</c:v>
                </c:pt>
                <c:pt idx="1">
                  <c:v>Produits pétroliers</c:v>
                </c:pt>
                <c:pt idx="2">
                  <c:v>Gaz naturel</c:v>
                </c:pt>
                <c:pt idx="3">
                  <c:v>Charbon</c:v>
                </c:pt>
                <c:pt idx="4">
                  <c:v>Electricité</c:v>
                </c:pt>
              </c:strCache>
            </c:strRef>
          </c:cat>
          <c:val>
            <c:numRef>
              <c:f>'Agréé kTEP'!$B$61:$F$61</c:f>
              <c:numCache>
                <c:formatCode>#,##0.00</c:formatCode>
                <c:ptCount val="5"/>
                <c:pt idx="0">
                  <c:v>2125.3802289221489</c:v>
                </c:pt>
                <c:pt idx="1">
                  <c:v>1553.1853028129115</c:v>
                </c:pt>
                <c:pt idx="2">
                  <c:v>0</c:v>
                </c:pt>
                <c:pt idx="3">
                  <c:v>76.598520000000008</c:v>
                </c:pt>
                <c:pt idx="4">
                  <c:v>121.13373682546747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B4-4091-A4C2-578439560A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58642357686913693"/>
          <c:y val="0.21905528359211535"/>
          <c:w val="0.27100479731249594"/>
          <c:h val="0.650459254794107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BJ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BJ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298372169111026E-2"/>
          <c:y val="1.1393998133661796E-2"/>
          <c:w val="0.61400323983137084"/>
          <c:h val="0.8972007329444383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DB-4FDE-BFD0-92542ACF9A94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DB-4FDE-BFD0-92542ACF9A94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CDB-4FDE-BFD0-92542ACF9A9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CDB-4FDE-BFD0-92542ACF9A94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CDB-4FDE-BFD0-92542ACF9A94}"/>
              </c:ext>
            </c:extLst>
          </c:dPt>
          <c:dLbls>
            <c:dLbl>
              <c:idx val="0"/>
              <c:layout>
                <c:manualLayout>
                  <c:x val="-2.0880165932729226E-2"/>
                  <c:y val="1.307603629303637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DB-4FDE-BFD0-92542ACF9A94}"/>
                </c:ext>
              </c:extLst>
            </c:dLbl>
            <c:dLbl>
              <c:idx val="1"/>
              <c:layout>
                <c:manualLayout>
                  <c:x val="4.6196134045498091E-2"/>
                  <c:y val="-6.05163078078351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DB-4FDE-BFD0-92542ACF9A94}"/>
                </c:ext>
              </c:extLst>
            </c:dLbl>
            <c:dLbl>
              <c:idx val="3"/>
              <c:layout>
                <c:manualLayout>
                  <c:x val="0"/>
                  <c:y val="-5.09090947962086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DB-4FDE-BFD0-92542ACF9A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BJ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('Agréé kTEP'!$A$22,'Agréé kTEP'!$A$35,'Agréé kTEP'!$A$38,'Agréé kTEP'!$A$52,'Agréé kTEP'!$A$56)</c:f>
              <c:strCache>
                <c:ptCount val="5"/>
                <c:pt idx="0">
                  <c:v>Industrie</c:v>
                </c:pt>
                <c:pt idx="1">
                  <c:v>Agriculture</c:v>
                </c:pt>
                <c:pt idx="2">
                  <c:v>Services</c:v>
                </c:pt>
                <c:pt idx="3">
                  <c:v>Ménages</c:v>
                </c:pt>
                <c:pt idx="4">
                  <c:v>Transports</c:v>
                </c:pt>
              </c:strCache>
            </c:strRef>
          </c:cat>
          <c:val>
            <c:numRef>
              <c:f>('Agréé kTEP'!$G$22,'Agréé kTEP'!$G$35,'Agréé kTEP'!$G$38,'Agréé kTEP'!$G$52,'Agréé kTEP'!$G$56)</c:f>
              <c:numCache>
                <c:formatCode>#,##0.00</c:formatCode>
                <c:ptCount val="5"/>
                <c:pt idx="0">
                  <c:v>169.04746678942709</c:v>
                </c:pt>
                <c:pt idx="1">
                  <c:v>12.259138076545298</c:v>
                </c:pt>
                <c:pt idx="2">
                  <c:v>422.24768072881795</c:v>
                </c:pt>
                <c:pt idx="3">
                  <c:v>1837.7823988851153</c:v>
                </c:pt>
                <c:pt idx="4">
                  <c:v>1434.9611040806224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DB-4FDE-BFD0-92542ACF9A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056087319961412"/>
          <c:y val="0.161886477353575"/>
          <c:w val="0.30690134475746961"/>
          <c:h val="0.535462656590682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BJ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BJ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600" b="1" dirty="0"/>
              <a:t>Total final energy demand by energy form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BJ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RESULTATS_01!$A$3</c:f>
              <c:strCache>
                <c:ptCount val="1"/>
                <c:pt idx="0">
                  <c:v>Traditional Fuels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RESULTATS_01!$B$1:$I$1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RESULTATS_01!$B$3:$I$3</c:f>
              <c:numCache>
                <c:formatCode>#\ ##0.00_);[Red]\(#\ ##0.00\)</c:formatCode>
                <c:ptCount val="8"/>
                <c:pt idx="0">
                  <c:v>24712.689868173973</c:v>
                </c:pt>
                <c:pt idx="1">
                  <c:v>29614.017209197515</c:v>
                </c:pt>
                <c:pt idx="2">
                  <c:v>36103.246204108429</c:v>
                </c:pt>
                <c:pt idx="3">
                  <c:v>43082.436328142045</c:v>
                </c:pt>
                <c:pt idx="4">
                  <c:v>50671.528662012381</c:v>
                </c:pt>
                <c:pt idx="5">
                  <c:v>59025.185351182285</c:v>
                </c:pt>
                <c:pt idx="6">
                  <c:v>68341.774614293041</c:v>
                </c:pt>
                <c:pt idx="7">
                  <c:v>78874.98475433905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C2-4F3B-9858-63787293B9F2}"/>
            </c:ext>
          </c:extLst>
        </c:ser>
        <c:ser>
          <c:idx val="1"/>
          <c:order val="1"/>
          <c:tx>
            <c:strRef>
              <c:f>RESULTATS_01!$A$4</c:f>
              <c:strCache>
                <c:ptCount val="1"/>
                <c:pt idx="0">
                  <c:v>Modern Biomass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RESULTATS_01!$B$1:$I$1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RESULTATS_01!$B$4:$I$4</c:f>
              <c:numCache>
                <c:formatCode>#\ ##0.00_);[Red]\(#\ ##0.00\)</c:formatCode>
                <c:ptCount val="8"/>
                <c:pt idx="0">
                  <c:v>9.9862908613130002E-3</c:v>
                </c:pt>
                <c:pt idx="1">
                  <c:v>29.255063796874946</c:v>
                </c:pt>
                <c:pt idx="2">
                  <c:v>81.717569055947095</c:v>
                </c:pt>
                <c:pt idx="3">
                  <c:v>154.32625428830895</c:v>
                </c:pt>
                <c:pt idx="4">
                  <c:v>250.41880209701077</c:v>
                </c:pt>
                <c:pt idx="5">
                  <c:v>374.31980118402169</c:v>
                </c:pt>
                <c:pt idx="6">
                  <c:v>531.70842532176061</c:v>
                </c:pt>
                <c:pt idx="7">
                  <c:v>730.11773579441387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C2-4F3B-9858-63787293B9F2}"/>
            </c:ext>
          </c:extLst>
        </c:ser>
        <c:ser>
          <c:idx val="2"/>
          <c:order val="2"/>
          <c:tx>
            <c:strRef>
              <c:f>RESULTATS_01!$A$5</c:f>
              <c:strCache>
                <c:ptCount val="1"/>
                <c:pt idx="0">
                  <c:v>Electricity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RESULTATS_01!$B$1:$I$1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RESULTATS_01!$B$5:$I$5</c:f>
              <c:numCache>
                <c:formatCode>#\ ##0.00_);[Red]\(#\ ##0.00\)</c:formatCode>
                <c:ptCount val="8"/>
                <c:pt idx="0">
                  <c:v>1408.8690012914174</c:v>
                </c:pt>
                <c:pt idx="1">
                  <c:v>1885.5521232332567</c:v>
                </c:pt>
                <c:pt idx="2">
                  <c:v>2622.260187912972</c:v>
                </c:pt>
                <c:pt idx="3">
                  <c:v>3538.5619554266291</c:v>
                </c:pt>
                <c:pt idx="4">
                  <c:v>4665.1218781246444</c:v>
                </c:pt>
                <c:pt idx="5">
                  <c:v>6040.7698871276089</c:v>
                </c:pt>
                <c:pt idx="6">
                  <c:v>7715.0799267534449</c:v>
                </c:pt>
                <c:pt idx="7">
                  <c:v>9681.758172907199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C2-4F3B-9858-63787293B9F2}"/>
            </c:ext>
          </c:extLst>
        </c:ser>
        <c:ser>
          <c:idx val="3"/>
          <c:order val="3"/>
          <c:tx>
            <c:strRef>
              <c:f>RESULTATS_01!$A$6</c:f>
              <c:strCache>
                <c:ptCount val="1"/>
                <c:pt idx="0">
                  <c:v>Solar Thermal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RESULTATS_01!$B$1:$I$1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RESULTATS_01!$B$6:$I$6</c:f>
              <c:numCache>
                <c:formatCode>#\ ##0.00_);[Red]\(#\ ##0.00\)</c:formatCode>
                <c:ptCount val="8"/>
                <c:pt idx="0">
                  <c:v>0</c:v>
                </c:pt>
                <c:pt idx="1">
                  <c:v>2.9343317097594E-2</c:v>
                </c:pt>
                <c:pt idx="2">
                  <c:v>7.6105193619871003E-2</c:v>
                </c:pt>
                <c:pt idx="3">
                  <c:v>0.13455518203869901</c:v>
                </c:pt>
                <c:pt idx="4">
                  <c:v>0.20381466053972899</c:v>
                </c:pt>
                <c:pt idx="5">
                  <c:v>0.28044228324484799</c:v>
                </c:pt>
                <c:pt idx="6">
                  <c:v>0.35671406214700702</c:v>
                </c:pt>
                <c:pt idx="7">
                  <c:v>0.418033106749582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C2-4F3B-9858-63787293B9F2}"/>
            </c:ext>
          </c:extLst>
        </c:ser>
        <c:ser>
          <c:idx val="4"/>
          <c:order val="4"/>
          <c:tx>
            <c:strRef>
              <c:f>RESULTATS_01!$A$7</c:f>
              <c:strCache>
                <c:ptCount val="1"/>
                <c:pt idx="0">
                  <c:v>Fossil Fuels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RESULTATS_01!$B$1:$I$1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RESULTATS_01!$B$7:$I$7</c:f>
              <c:numCache>
                <c:formatCode>#\ ##0.00_);[Red]\(#\ ##0.00\)</c:formatCode>
                <c:ptCount val="8"/>
                <c:pt idx="0">
                  <c:v>2027.4110286571477</c:v>
                </c:pt>
                <c:pt idx="1">
                  <c:v>2463.8056288834418</c:v>
                </c:pt>
                <c:pt idx="2">
                  <c:v>3121.0935532623143</c:v>
                </c:pt>
                <c:pt idx="3">
                  <c:v>3938.5092737899909</c:v>
                </c:pt>
                <c:pt idx="4">
                  <c:v>4965.1885198782065</c:v>
                </c:pt>
                <c:pt idx="5">
                  <c:v>6264.6266350282594</c:v>
                </c:pt>
                <c:pt idx="6">
                  <c:v>7918.8686207411893</c:v>
                </c:pt>
                <c:pt idx="7">
                  <c:v>10033.919242714235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C2-4F3B-9858-63787293B9F2}"/>
            </c:ext>
          </c:extLst>
        </c:ser>
        <c:ser>
          <c:idx val="5"/>
          <c:order val="5"/>
          <c:tx>
            <c:strRef>
              <c:f>RESULTATS_01!$A$8</c:f>
              <c:strCache>
                <c:ptCount val="1"/>
                <c:pt idx="0">
                  <c:v>Motor Fuels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RESULTATS_01!$B$1:$I$1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RESULTATS_01!$B$8:$I$8</c:f>
              <c:numCache>
                <c:formatCode>#\ ##0.00_);[Red]\(#\ ##0.00\)</c:formatCode>
                <c:ptCount val="8"/>
                <c:pt idx="0">
                  <c:v>16928.226217745054</c:v>
                </c:pt>
                <c:pt idx="1">
                  <c:v>19153.205801265467</c:v>
                </c:pt>
                <c:pt idx="2">
                  <c:v>21867.066801825542</c:v>
                </c:pt>
                <c:pt idx="3">
                  <c:v>24512.774595383748</c:v>
                </c:pt>
                <c:pt idx="4">
                  <c:v>27099.383066426915</c:v>
                </c:pt>
                <c:pt idx="5">
                  <c:v>29638.46534645437</c:v>
                </c:pt>
                <c:pt idx="6">
                  <c:v>30851.425815488798</c:v>
                </c:pt>
                <c:pt idx="7">
                  <c:v>33607.938728553199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C2-4F3B-9858-63787293B9F2}"/>
            </c:ext>
          </c:extLst>
        </c:ser>
        <c:ser>
          <c:idx val="6"/>
          <c:order val="6"/>
          <c:tx>
            <c:strRef>
              <c:f>RESULTATS_01!$A$11</c:f>
              <c:strCache>
                <c:ptCount val="1"/>
                <c:pt idx="0">
                  <c:v>FeedStock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RESULTATS_01!$B$1:$I$1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RESULTATS_01!$B$11:$I$11</c:f>
              <c:numCache>
                <c:formatCode>#\ ##0.00_);[Red]\(#\ ##0.00\)</c:formatCode>
                <c:ptCount val="8"/>
                <c:pt idx="0">
                  <c:v>2160.8540000000148</c:v>
                </c:pt>
                <c:pt idx="1">
                  <c:v>2248.6947058823571</c:v>
                </c:pt>
                <c:pt idx="2">
                  <c:v>2358.4955882353497</c:v>
                </c:pt>
                <c:pt idx="3">
                  <c:v>2468.2964705882555</c:v>
                </c:pt>
                <c:pt idx="4">
                  <c:v>2578.097352941249</c:v>
                </c:pt>
                <c:pt idx="5">
                  <c:v>2687.8982352940666</c:v>
                </c:pt>
                <c:pt idx="6">
                  <c:v>2797.6991176470601</c:v>
                </c:pt>
                <c:pt idx="7">
                  <c:v>2907.5000000000532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C2-4F3B-9858-63787293B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-1725816160"/>
        <c:axId val="-1725819424"/>
      </c:barChart>
      <c:catAx>
        <c:axId val="-172581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BJ"/>
          </a:p>
        </c:txPr>
        <c:crossAx val="-1725819424"/>
        <c:crosses val="autoZero"/>
        <c:auto val="1"/>
        <c:lblAlgn val="ctr"/>
        <c:lblOffset val="100"/>
        <c:noMultiLvlLbl val="0"/>
      </c:catAx>
      <c:valAx>
        <c:axId val="-1725819424"/>
        <c:scaling>
          <c:orientation val="minMax"/>
          <c:max val="1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/>
                  <a:t>GWh</a:t>
                </a:r>
              </a:p>
            </c:rich>
          </c:tx>
          <c:layout>
            <c:manualLayout>
              <c:xMode val="edge"/>
              <c:yMode val="edge"/>
              <c:x val="1.168770453482936E-2"/>
              <c:y val="0.336423761226088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fr-BJ"/>
            </a:p>
          </c:txPr>
        </c:title>
        <c:numFmt formatCode="#\ ##0.00_);[Red]\(#\ 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BJ"/>
          </a:p>
        </c:txPr>
        <c:crossAx val="-172581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BJ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fr-BJ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400" b="1" i="0" baseline="0" dirty="0">
                <a:effectLst/>
              </a:rPr>
              <a:t>Total final energy demand by energy form</a:t>
            </a:r>
            <a:endParaRPr lang="fr-BJ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BJ"/>
        </a:p>
      </c:txPr>
    </c:title>
    <c:autoTitleDeleted val="0"/>
    <c:plotArea>
      <c:layout>
        <c:manualLayout>
          <c:layoutTarget val="inner"/>
          <c:xMode val="edge"/>
          <c:yMode val="edge"/>
          <c:x val="0.17865809784506292"/>
          <c:y val="0.10428854333511006"/>
          <c:w val="0.79480144652717089"/>
          <c:h val="0.64265799246300082"/>
        </c:manualLayout>
      </c:layout>
      <c:barChart>
        <c:barDir val="col"/>
        <c:grouping val="stacked"/>
        <c:varyColors val="0"/>
        <c:ser>
          <c:idx val="7"/>
          <c:order val="0"/>
          <c:tx>
            <c:strRef>
              <c:f>RESULTATS_02!$A$3</c:f>
              <c:strCache>
                <c:ptCount val="1"/>
                <c:pt idx="0">
                  <c:v>Traditional Fuels</c:v>
                </c:pt>
              </c:strCache>
              <c:extLst xmlns:c15="http://schemas.microsoft.com/office/drawing/2012/chart"/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RESULTATS_02!$B$1:$I$1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RESULTATS_02!$B$3:$I$3</c:f>
              <c:numCache>
                <c:formatCode>#\ ##0.00_);[Red]\(#\ ##0.00\)</c:formatCode>
                <c:ptCount val="8"/>
                <c:pt idx="0">
                  <c:v>24712.689868173973</c:v>
                </c:pt>
                <c:pt idx="1">
                  <c:v>30001.749930240854</c:v>
                </c:pt>
                <c:pt idx="2">
                  <c:v>37263.896968409295</c:v>
                </c:pt>
                <c:pt idx="3">
                  <c:v>45487.230267140039</c:v>
                </c:pt>
                <c:pt idx="4">
                  <c:v>55023.410570882086</c:v>
                </c:pt>
                <c:pt idx="5">
                  <c:v>66363.089135600414</c:v>
                </c:pt>
                <c:pt idx="6">
                  <c:v>80189.693494411811</c:v>
                </c:pt>
                <c:pt idx="7">
                  <c:v>97454.578823352247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0-6DC7-4BD1-A2D9-584A25A0C3AB}"/>
            </c:ext>
          </c:extLst>
        </c:ser>
        <c:ser>
          <c:idx val="8"/>
          <c:order val="1"/>
          <c:tx>
            <c:strRef>
              <c:f>RESULTATS_02!$A$4</c:f>
              <c:strCache>
                <c:ptCount val="1"/>
                <c:pt idx="0">
                  <c:v>Modern Biomass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RESULTATS_02!$B$1:$I$1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RESULTATS_02!$B$4:$I$4</c:f>
              <c:numCache>
                <c:formatCode>#\ ##0.00_);[Red]\(#\ ##0.00\)</c:formatCode>
                <c:ptCount val="8"/>
                <c:pt idx="0">
                  <c:v>9.9862908613130002E-3</c:v>
                </c:pt>
                <c:pt idx="1">
                  <c:v>29.549274035820098</c:v>
                </c:pt>
                <c:pt idx="2">
                  <c:v>83.773175124725512</c:v>
                </c:pt>
                <c:pt idx="3">
                  <c:v>161.19114939323279</c:v>
                </c:pt>
                <c:pt idx="4">
                  <c:v>267.87011570157483</c:v>
                </c:pt>
                <c:pt idx="5">
                  <c:v>412.75414981801066</c:v>
                </c:pt>
                <c:pt idx="6">
                  <c:v>609.1749161181973</c:v>
                </c:pt>
                <c:pt idx="7">
                  <c:v>877.12942217489513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1-6DC7-4BD1-A2D9-584A25A0C3AB}"/>
            </c:ext>
          </c:extLst>
        </c:ser>
        <c:ser>
          <c:idx val="9"/>
          <c:order val="2"/>
          <c:tx>
            <c:strRef>
              <c:f>RESULTATS_02!$A$5</c:f>
              <c:strCache>
                <c:ptCount val="1"/>
                <c:pt idx="0">
                  <c:v>Electricity</c:v>
                </c:pt>
              </c:strCache>
              <c:extLst xmlns:c15="http://schemas.microsoft.com/office/drawing/2012/chart"/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RESULTATS_02!$B$1:$I$1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RESULTATS_02!$B$5:$I$5</c:f>
              <c:numCache>
                <c:formatCode>#\ ##0.00_);[Red]\(#\ ##0.00\)</c:formatCode>
                <c:ptCount val="8"/>
                <c:pt idx="0">
                  <c:v>1408.8690012914174</c:v>
                </c:pt>
                <c:pt idx="1">
                  <c:v>1958.9237919598586</c:v>
                </c:pt>
                <c:pt idx="2">
                  <c:v>2850.2816462053547</c:v>
                </c:pt>
                <c:pt idx="3">
                  <c:v>4028.4471931350158</c:v>
                </c:pt>
                <c:pt idx="4">
                  <c:v>5583.96063637306</c:v>
                </c:pt>
                <c:pt idx="5">
                  <c:v>7646.5203923062272</c:v>
                </c:pt>
                <c:pt idx="6">
                  <c:v>10402.846133668885</c:v>
                </c:pt>
                <c:pt idx="7">
                  <c:v>14052.658569439884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2-6DC7-4BD1-A2D9-584A25A0C3AB}"/>
            </c:ext>
          </c:extLst>
        </c:ser>
        <c:ser>
          <c:idx val="10"/>
          <c:order val="3"/>
          <c:tx>
            <c:strRef>
              <c:f>RESULTATS_02!$A$6</c:f>
              <c:strCache>
                <c:ptCount val="1"/>
                <c:pt idx="0">
                  <c:v>Solar Thermal</c:v>
                </c:pt>
              </c:strCache>
              <c:extLst xmlns:c15="http://schemas.microsoft.com/office/drawing/2012/chart"/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RESULTATS_02!$B$1:$I$1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RESULTATS_02!$B$6:$I$6</c:f>
              <c:numCache>
                <c:formatCode>#\ ##0.00_);[Red]\(#\ ##0.00\)</c:formatCode>
                <c:ptCount val="8"/>
                <c:pt idx="0">
                  <c:v>0</c:v>
                </c:pt>
                <c:pt idx="1">
                  <c:v>3.1538749096623998E-2</c:v>
                </c:pt>
                <c:pt idx="2">
                  <c:v>8.9519701247139996E-2</c:v>
                </c:pt>
                <c:pt idx="3">
                  <c:v>0.17321034580872399</c:v>
                </c:pt>
                <c:pt idx="4">
                  <c:v>0.28712955124455097</c:v>
                </c:pt>
                <c:pt idx="5">
                  <c:v>0.43236948770620298</c:v>
                </c:pt>
                <c:pt idx="6">
                  <c:v>0.60186743493985395</c:v>
                </c:pt>
                <c:pt idx="7">
                  <c:v>0.77189879854334298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3-6DC7-4BD1-A2D9-584A25A0C3AB}"/>
            </c:ext>
          </c:extLst>
        </c:ser>
        <c:ser>
          <c:idx val="11"/>
          <c:order val="4"/>
          <c:tx>
            <c:strRef>
              <c:f>RESULTATS_02!$A$7</c:f>
              <c:strCache>
                <c:ptCount val="1"/>
                <c:pt idx="0">
                  <c:v>Fossil Fuels</c:v>
                </c:pt>
              </c:strCache>
              <c:extLst xmlns:c15="http://schemas.microsoft.com/office/drawing/2012/chart"/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RESULTATS_02!$B$1:$I$1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RESULTATS_02!$B$7:$I$7</c:f>
              <c:numCache>
                <c:formatCode>#\ ##0.00_);[Red]\(#\ ##0.00\)</c:formatCode>
                <c:ptCount val="8"/>
                <c:pt idx="0">
                  <c:v>2027.4110286571477</c:v>
                </c:pt>
                <c:pt idx="1">
                  <c:v>2610.2774422503671</c:v>
                </c:pt>
                <c:pt idx="2">
                  <c:v>3624.7685891921424</c:v>
                </c:pt>
                <c:pt idx="3">
                  <c:v>5084.9052013899818</c:v>
                </c:pt>
                <c:pt idx="4">
                  <c:v>7206.1442523945934</c:v>
                </c:pt>
                <c:pt idx="5">
                  <c:v>10281.636548367</c:v>
                </c:pt>
                <c:pt idx="6">
                  <c:v>14753.0441432928</c:v>
                </c:pt>
                <c:pt idx="7">
                  <c:v>21188.04628500601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4-6DC7-4BD1-A2D9-584A25A0C3AB}"/>
            </c:ext>
          </c:extLst>
        </c:ser>
        <c:ser>
          <c:idx val="12"/>
          <c:order val="5"/>
          <c:tx>
            <c:strRef>
              <c:f>RESULTATS_02!$A$8</c:f>
              <c:strCache>
                <c:ptCount val="1"/>
                <c:pt idx="0">
                  <c:v>Motor Fuels</c:v>
                </c:pt>
              </c:strCache>
              <c:extLst xmlns:c15="http://schemas.microsoft.com/office/drawing/2012/chart"/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RESULTATS_02!$B$1:$I$1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RESULTATS_02!$B$8:$I$8</c:f>
              <c:numCache>
                <c:formatCode>#\ ##0.00_);[Red]\(#\ ##0.00\)</c:formatCode>
                <c:ptCount val="8"/>
                <c:pt idx="0">
                  <c:v>16928.226217745054</c:v>
                </c:pt>
                <c:pt idx="1">
                  <c:v>19175.203526117268</c:v>
                </c:pt>
                <c:pt idx="2">
                  <c:v>21934.55763072264</c:v>
                </c:pt>
                <c:pt idx="3">
                  <c:v>24656.124028832139</c:v>
                </c:pt>
                <c:pt idx="4">
                  <c:v>27365.373116818449</c:v>
                </c:pt>
                <c:pt idx="5">
                  <c:v>30098.447547499058</c:v>
                </c:pt>
                <c:pt idx="6">
                  <c:v>31614.453832811378</c:v>
                </c:pt>
                <c:pt idx="7">
                  <c:v>34834.096895445015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5-6DC7-4BD1-A2D9-584A25A0C3AB}"/>
            </c:ext>
          </c:extLst>
        </c:ser>
        <c:ser>
          <c:idx val="13"/>
          <c:order val="6"/>
          <c:tx>
            <c:strRef>
              <c:f>RESULTATS_02!$A$11</c:f>
              <c:strCache>
                <c:ptCount val="1"/>
                <c:pt idx="0">
                  <c:v>FeedStock</c:v>
                </c:pt>
              </c:strCache>
              <c:extLst xmlns:c15="http://schemas.microsoft.com/office/drawing/2012/chart"/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RESULTATS_02!$B$1:$I$1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RESULTATS_02!$B$11:$I$11</c:f>
              <c:numCache>
                <c:formatCode>#\ ##0.00_);[Red]\(#\ ##0.00\)</c:formatCode>
                <c:ptCount val="8"/>
                <c:pt idx="0">
                  <c:v>2160.8540000000148</c:v>
                </c:pt>
                <c:pt idx="1">
                  <c:v>2248.6947058823571</c:v>
                </c:pt>
                <c:pt idx="2">
                  <c:v>2358.4955882353497</c:v>
                </c:pt>
                <c:pt idx="3">
                  <c:v>2468.2964705882555</c:v>
                </c:pt>
                <c:pt idx="4">
                  <c:v>2578.097352941249</c:v>
                </c:pt>
                <c:pt idx="5">
                  <c:v>2687.8982352940666</c:v>
                </c:pt>
                <c:pt idx="6">
                  <c:v>2797.6991176470601</c:v>
                </c:pt>
                <c:pt idx="7">
                  <c:v>2907.5000000000532</c:v>
                </c:pt>
              </c:numCache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6-6DC7-4BD1-A2D9-584A25A0C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-1725830304"/>
        <c:axId val="-1725827584"/>
        <c:extLst/>
      </c:barChart>
      <c:catAx>
        <c:axId val="-172583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BJ"/>
          </a:p>
        </c:txPr>
        <c:crossAx val="-1725827584"/>
        <c:crosses val="autoZero"/>
        <c:auto val="1"/>
        <c:lblAlgn val="ctr"/>
        <c:lblOffset val="100"/>
        <c:noMultiLvlLbl val="0"/>
      </c:catAx>
      <c:valAx>
        <c:axId val="-172582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/>
                  <a:t>GWh</a:t>
                </a:r>
              </a:p>
            </c:rich>
          </c:tx>
          <c:layout>
            <c:manualLayout>
              <c:xMode val="edge"/>
              <c:yMode val="edge"/>
              <c:x val="1.168770453482936E-2"/>
              <c:y val="0.336423761226088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fr-BJ"/>
            </a:p>
          </c:txPr>
        </c:title>
        <c:numFmt formatCode="#\ ##0.00_);[Red]\(#\ 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BJ"/>
          </a:p>
        </c:txPr>
        <c:crossAx val="-172583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78705584523394"/>
          <c:y val="0.83093000913841186"/>
          <c:w val="0.77001015321125044"/>
          <c:h val="0.109553155095250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BJ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fr-BJ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700" b="1" i="0" u="none" strike="noStrike" baseline="0" dirty="0">
                <a:effectLst/>
              </a:rPr>
              <a:t>Total Final Energy </a:t>
            </a:r>
            <a:r>
              <a:rPr lang="fr-FR" sz="1700" b="1" i="0" u="none" strike="noStrike" baseline="0" dirty="0" err="1">
                <a:effectLst/>
              </a:rPr>
              <a:t>Demand</a:t>
            </a:r>
            <a:r>
              <a:rPr lang="fr-FR" sz="1700" b="1" i="0" u="none" strike="noStrike" baseline="0" dirty="0">
                <a:effectLst/>
              </a:rPr>
              <a:t> in </a:t>
            </a:r>
            <a:r>
              <a:rPr lang="fr-FR" sz="1700" b="1" i="0" u="none" strike="noStrike" baseline="0" dirty="0" err="1">
                <a:effectLst/>
              </a:rPr>
              <a:t>Household</a:t>
            </a:r>
            <a:endParaRPr lang="fr-FR" sz="17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BJ"/>
        </a:p>
      </c:txPr>
    </c:title>
    <c:autoTitleDeleted val="0"/>
    <c:plotArea>
      <c:layout>
        <c:manualLayout>
          <c:layoutTarget val="inner"/>
          <c:xMode val="edge"/>
          <c:yMode val="edge"/>
          <c:x val="0.14587731311862476"/>
          <c:y val="0.16624385908676315"/>
          <c:w val="0.83104238633588035"/>
          <c:h val="0.583291258934790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RESULTATS_01!$K$54</c:f>
              <c:strCache>
                <c:ptCount val="1"/>
                <c:pt idx="0">
                  <c:v>Traditional fuels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RESULTATS_01!$L$53:$S$53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RESULTATS_01!$L$54:$S$54</c:f>
              <c:numCache>
                <c:formatCode>#\ ##0.00_);[Red]\(#\ ##0.00\)</c:formatCode>
                <c:ptCount val="8"/>
                <c:pt idx="0">
                  <c:v>4.6850291655385297</c:v>
                </c:pt>
                <c:pt idx="1">
                  <c:v>5.5471886473538401</c:v>
                </c:pt>
                <c:pt idx="2">
                  <c:v>6.6386032639773198</c:v>
                </c:pt>
                <c:pt idx="3">
                  <c:v>7.7548892352203804</c:v>
                </c:pt>
                <c:pt idx="4">
                  <c:v>8.9070539911323898</c:v>
                </c:pt>
                <c:pt idx="5">
                  <c:v>10.10716257644744</c:v>
                </c:pt>
                <c:pt idx="6">
                  <c:v>11.368752479083369</c:v>
                </c:pt>
                <c:pt idx="7">
                  <c:v>12.707349275332142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16-4BAA-B274-3A0C70E5F4E1}"/>
            </c:ext>
          </c:extLst>
        </c:ser>
        <c:ser>
          <c:idx val="1"/>
          <c:order val="1"/>
          <c:tx>
            <c:strRef>
              <c:f>RESULTATS_01!$K$55</c:f>
              <c:strCache>
                <c:ptCount val="1"/>
                <c:pt idx="0">
                  <c:v>Modern Biomass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RESULTATS_01!$L$53:$S$53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RESULTATS_01!$L$55:$S$55</c:f>
              <c:numCache>
                <c:formatCode>#\ ##0.00_);[Red]\(#\ ##0.00\)</c:formatCode>
                <c:ptCount val="8"/>
                <c:pt idx="0">
                  <c:v>2.2656098520000001E-6</c:v>
                </c:pt>
                <c:pt idx="1">
                  <c:v>4.0903387008289997E-3</c:v>
                </c:pt>
                <c:pt idx="2">
                  <c:v>1.1430884908728E-2</c:v>
                </c:pt>
                <c:pt idx="3">
                  <c:v>2.1537578886174E-2</c:v>
                </c:pt>
                <c:pt idx="4">
                  <c:v>3.4773756404867004E-2</c:v>
                </c:pt>
                <c:pt idx="5">
                  <c:v>5.1573471012939E-2</c:v>
                </c:pt>
                <c:pt idx="6">
                  <c:v>7.2458762734277996E-2</c:v>
                </c:pt>
                <c:pt idx="7">
                  <c:v>9.8062265659513995E-2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16-4BAA-B274-3A0C70E5F4E1}"/>
            </c:ext>
          </c:extLst>
        </c:ser>
        <c:ser>
          <c:idx val="2"/>
          <c:order val="2"/>
          <c:tx>
            <c:strRef>
              <c:f>RESULTATS_01!$K$56</c:f>
              <c:strCache>
                <c:ptCount val="1"/>
                <c:pt idx="0">
                  <c:v>Electricity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RESULTATS_01!$L$53:$S$53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RESULTATS_01!$L$56:$S$56</c:f>
              <c:numCache>
                <c:formatCode>#\ ##0.00_);[Red]\(#\ ##0.00\)</c:formatCode>
                <c:ptCount val="8"/>
                <c:pt idx="0">
                  <c:v>8.0737433412671006E-2</c:v>
                </c:pt>
                <c:pt idx="1">
                  <c:v>0.114969899684391</c:v>
                </c:pt>
                <c:pt idx="2">
                  <c:v>0.16780067805790899</c:v>
                </c:pt>
                <c:pt idx="3">
                  <c:v>0.232820121969881</c:v>
                </c:pt>
                <c:pt idx="4">
                  <c:v>0.31131788369842001</c:v>
                </c:pt>
                <c:pt idx="5">
                  <c:v>0.40481918352783997</c:v>
                </c:pt>
                <c:pt idx="6">
                  <c:v>0.51514232509035196</c:v>
                </c:pt>
                <c:pt idx="7">
                  <c:v>0.64447409878180295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16-4BAA-B274-3A0C70E5F4E1}"/>
            </c:ext>
          </c:extLst>
        </c:ser>
        <c:ser>
          <c:idx val="3"/>
          <c:order val="3"/>
          <c:tx>
            <c:strRef>
              <c:f>RESULTATS_01!$K$57</c:f>
              <c:strCache>
                <c:ptCount val="1"/>
                <c:pt idx="0">
                  <c:v>District heating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RESULTATS_01!$L$53:$S$53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RESULTATS_01!$L$57:$S$57</c:f>
              <c:numCache>
                <c:formatCode>#\ ##0.00_);[Red]\(#\ ##0.00\)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16-4BAA-B274-3A0C70E5F4E1}"/>
            </c:ext>
          </c:extLst>
        </c:ser>
        <c:ser>
          <c:idx val="4"/>
          <c:order val="4"/>
          <c:tx>
            <c:strRef>
              <c:f>RESULTATS_01!$K$58</c:f>
              <c:strCache>
                <c:ptCount val="1"/>
                <c:pt idx="0">
                  <c:v>Substitutable Fossils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RESULTATS_01!$L$53:$S$53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RESULTATS_01!$L$58:$S$58</c:f>
              <c:numCache>
                <c:formatCode>#\ ##0.00_);[Red]\(#\ ##0.00\)</c:formatCode>
                <c:ptCount val="8"/>
                <c:pt idx="0">
                  <c:v>0.115338722990928</c:v>
                </c:pt>
                <c:pt idx="1">
                  <c:v>0.12947544507253</c:v>
                </c:pt>
                <c:pt idx="2">
                  <c:v>0.14589218359183001</c:v>
                </c:pt>
                <c:pt idx="3">
                  <c:v>0.16202579050954402</c:v>
                </c:pt>
                <c:pt idx="4">
                  <c:v>0.17914208461738101</c:v>
                </c:pt>
                <c:pt idx="5">
                  <c:v>0.19860372816241001</c:v>
                </c:pt>
                <c:pt idx="6">
                  <c:v>0.22189232342179299</c:v>
                </c:pt>
                <c:pt idx="7">
                  <c:v>0.25063699083837898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16-4BAA-B274-3A0C70E5F4E1}"/>
            </c:ext>
          </c:extLst>
        </c:ser>
        <c:ser>
          <c:idx val="5"/>
          <c:order val="5"/>
          <c:tx>
            <c:strRef>
              <c:f>RESULTATS_01!$K$59</c:f>
              <c:strCache>
                <c:ptCount val="1"/>
                <c:pt idx="0">
                  <c:v>Solar Thermal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RESULTATS_01!$L$53:$S$53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RESULTATS_01!$L$59:$S$59</c:f>
              <c:numCache>
                <c:formatCode>#\ ##0.00_);[Red]\(#\ ##0.00\)</c:formatCode>
                <c:ptCount val="8"/>
                <c:pt idx="0">
                  <c:v>0</c:v>
                </c:pt>
                <c:pt idx="1">
                  <c:v>2.2531521415154998</c:v>
                </c:pt>
                <c:pt idx="2">
                  <c:v>2.6923308932209</c:v>
                </c:pt>
                <c:pt idx="3">
                  <c:v>3.1398000708706002</c:v>
                </c:pt>
                <c:pt idx="4">
                  <c:v>3.5997635550153002</c:v>
                </c:pt>
                <c:pt idx="5">
                  <c:v>4.0768087360632999</c:v>
                </c:pt>
                <c:pt idx="6">
                  <c:v>4.5760666946911002</c:v>
                </c:pt>
                <c:pt idx="7">
                  <c:v>5.1034106472755001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16-4BAA-B274-3A0C70E5F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12861728"/>
        <c:axId val="-1712854656"/>
      </c:barChart>
      <c:catAx>
        <c:axId val="-171286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J"/>
          </a:p>
        </c:txPr>
        <c:crossAx val="-1712854656"/>
        <c:crosses val="autoZero"/>
        <c:auto val="1"/>
        <c:lblAlgn val="ctr"/>
        <c:lblOffset val="100"/>
        <c:noMultiLvlLbl val="0"/>
      </c:catAx>
      <c:valAx>
        <c:axId val="-171285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 sz="1200" b="1" i="0" u="none" strike="noStrike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GWyr</a:t>
                </a:r>
                <a:endParaRPr lang="fr-FR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1322118826055834E-2"/>
              <c:y val="0.396425212355336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fr-BJ"/>
            </a:p>
          </c:txPr>
        </c:title>
        <c:numFmt formatCode="#\ ##0.00_);[Red]\(#\ 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J"/>
          </a:p>
        </c:txPr>
        <c:crossAx val="-171286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602720114531138E-2"/>
          <c:y val="0.84038325993815632"/>
          <c:w val="0.8227036506800286"/>
          <c:h val="0.10720144029723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BJ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BJ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7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700" b="1" i="0" u="none" strike="noStrike" baseline="0" dirty="0">
                <a:effectLst/>
              </a:rPr>
              <a:t>Total Final Energy </a:t>
            </a:r>
            <a:r>
              <a:rPr lang="fr-FR" sz="1700" b="1" i="0" u="none" strike="noStrike" baseline="0" dirty="0" err="1">
                <a:effectLst/>
              </a:rPr>
              <a:t>Demand</a:t>
            </a:r>
            <a:r>
              <a:rPr lang="fr-FR" sz="1700" b="1" i="0" u="none" strike="noStrike" baseline="0" dirty="0">
                <a:effectLst/>
              </a:rPr>
              <a:t> in </a:t>
            </a:r>
            <a:r>
              <a:rPr lang="fr-FR" sz="1700" b="1" i="0" u="none" strike="noStrike" baseline="0" dirty="0" err="1">
                <a:effectLst/>
              </a:rPr>
              <a:t>Household</a:t>
            </a:r>
            <a:endParaRPr lang="fr-FR" sz="17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BJ"/>
        </a:p>
      </c:txPr>
    </c:title>
    <c:autoTitleDeleted val="0"/>
    <c:plotArea>
      <c:layout>
        <c:manualLayout>
          <c:layoutTarget val="inner"/>
          <c:xMode val="edge"/>
          <c:yMode val="edge"/>
          <c:x val="0.14591698381474894"/>
          <c:y val="0.17652545703795308"/>
          <c:w val="0.80708820719323238"/>
          <c:h val="0.609799353867686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RESULTATS_02!$K$54</c:f>
              <c:strCache>
                <c:ptCount val="1"/>
                <c:pt idx="0">
                  <c:v>Traditional fuels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RESULTATS_02!$L$53:$S$53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RESULTATS_02!$L$54:$S$54</c:f>
              <c:numCache>
                <c:formatCode>#\ ##0.00_);[Red]\(#\ ##0.00\)</c:formatCode>
                <c:ptCount val="8"/>
                <c:pt idx="0">
                  <c:v>4.6850291655385297</c:v>
                </c:pt>
                <c:pt idx="1">
                  <c:v>5.34628223559577</c:v>
                </c:pt>
                <c:pt idx="2">
                  <c:v>6.0911370109187803</c:v>
                </c:pt>
                <c:pt idx="3">
                  <c:v>6.7483511259754696</c:v>
                </c:pt>
                <c:pt idx="4">
                  <c:v>7.3199185968920499</c:v>
                </c:pt>
                <c:pt idx="5">
                  <c:v>7.8063640426071901</c:v>
                </c:pt>
                <c:pt idx="6">
                  <c:v>8.2066596471715201</c:v>
                </c:pt>
                <c:pt idx="7">
                  <c:v>8.518061745063001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5-4991-A9D7-B6DD6BA22FF3}"/>
            </c:ext>
          </c:extLst>
        </c:ser>
        <c:ser>
          <c:idx val="1"/>
          <c:order val="1"/>
          <c:tx>
            <c:strRef>
              <c:f>RESULTATS_02!$K$55</c:f>
              <c:strCache>
                <c:ptCount val="1"/>
                <c:pt idx="0">
                  <c:v>Modern Biomass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RESULTATS_02!$L$53:$S$53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RESULTATS_02!$L$55:$S$55</c:f>
              <c:numCache>
                <c:formatCode>#\ ##0.00_);[Red]\(#\ ##0.00\)</c:formatCode>
                <c:ptCount val="8"/>
                <c:pt idx="0">
                  <c:v>2.2656098520000001E-6</c:v>
                </c:pt>
                <c:pt idx="1">
                  <c:v>1.0221193781735999E-2</c:v>
                </c:pt>
                <c:pt idx="2">
                  <c:v>2.8570679442474E-2</c:v>
                </c:pt>
                <c:pt idx="3">
                  <c:v>5.3835163338616002E-2</c:v>
                </c:pt>
                <c:pt idx="4">
                  <c:v>8.6922953625970995E-2</c:v>
                </c:pt>
                <c:pt idx="5">
                  <c:v>0.12891914700345899</c:v>
                </c:pt>
                <c:pt idx="6">
                  <c:v>0.18112879905380702</c:v>
                </c:pt>
                <c:pt idx="7">
                  <c:v>0.24513344138257498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65-4991-A9D7-B6DD6BA22FF3}"/>
            </c:ext>
          </c:extLst>
        </c:ser>
        <c:ser>
          <c:idx val="2"/>
          <c:order val="2"/>
          <c:tx>
            <c:strRef>
              <c:f>RESULTATS_02!$K$56</c:f>
              <c:strCache>
                <c:ptCount val="1"/>
                <c:pt idx="0">
                  <c:v>Electricity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RESULTATS_02!$L$53:$S$53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RESULTATS_02!$L$56:$S$56</c:f>
              <c:numCache>
                <c:formatCode>#\ ##0.00_);[Red]\(#\ ##0.00\)</c:formatCode>
                <c:ptCount val="8"/>
                <c:pt idx="0">
                  <c:v>8.0737433412671006E-2</c:v>
                </c:pt>
                <c:pt idx="1">
                  <c:v>0.13479749235549399</c:v>
                </c:pt>
                <c:pt idx="2">
                  <c:v>0.22339479212819899</c:v>
                </c:pt>
                <c:pt idx="3">
                  <c:v>0.30923585846746604</c:v>
                </c:pt>
                <c:pt idx="4">
                  <c:v>0.41136659505312001</c:v>
                </c:pt>
                <c:pt idx="5">
                  <c:v>0.49185713158869998</c:v>
                </c:pt>
                <c:pt idx="6">
                  <c:v>0.58142916884820206</c:v>
                </c:pt>
                <c:pt idx="7">
                  <c:v>0.68193158704054302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65-4991-A9D7-B6DD6BA22FF3}"/>
            </c:ext>
          </c:extLst>
        </c:ser>
        <c:ser>
          <c:idx val="3"/>
          <c:order val="3"/>
          <c:tx>
            <c:strRef>
              <c:f>RESULTATS_02!$K$57</c:f>
              <c:strCache>
                <c:ptCount val="1"/>
                <c:pt idx="0">
                  <c:v>District heating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RESULTATS_02!$L$53:$S$53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RESULTATS_02!$L$57:$S$57</c:f>
              <c:numCache>
                <c:formatCode>#\ ##0.00_);[Red]\(#\ ##0.00\)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65-4991-A9D7-B6DD6BA22FF3}"/>
            </c:ext>
          </c:extLst>
        </c:ser>
        <c:ser>
          <c:idx val="4"/>
          <c:order val="4"/>
          <c:tx>
            <c:strRef>
              <c:f>RESULTATS_02!$K$58</c:f>
              <c:strCache>
                <c:ptCount val="1"/>
                <c:pt idx="0">
                  <c:v>Substitutable Fossils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RESULTATS_02!$L$53:$S$53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RESULTATS_02!$L$58:$S$58</c:f>
              <c:numCache>
                <c:formatCode>#\ ##0.00_);[Red]\(#\ ##0.00\)</c:formatCode>
                <c:ptCount val="8"/>
                <c:pt idx="0">
                  <c:v>0.115338659601388</c:v>
                </c:pt>
                <c:pt idx="1">
                  <c:v>0.17497147872916199</c:v>
                </c:pt>
                <c:pt idx="2">
                  <c:v>0.282634217810869</c:v>
                </c:pt>
                <c:pt idx="3">
                  <c:v>0.43265699325701401</c:v>
                </c:pt>
                <c:pt idx="4">
                  <c:v>0.63206041892420406</c:v>
                </c:pt>
                <c:pt idx="5">
                  <c:v>0.89047724088059599</c:v>
                </c:pt>
                <c:pt idx="6">
                  <c:v>1.208382447335602</c:v>
                </c:pt>
                <c:pt idx="7">
                  <c:v>1.59501382568184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65-4991-A9D7-B6DD6BA22FF3}"/>
            </c:ext>
          </c:extLst>
        </c:ser>
        <c:ser>
          <c:idx val="5"/>
          <c:order val="5"/>
          <c:tx>
            <c:strRef>
              <c:f>RESULTATS_02!$K$59</c:f>
              <c:strCache>
                <c:ptCount val="1"/>
                <c:pt idx="0">
                  <c:v>Solar Thermal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RESULTATS_02!$L$53:$S$53</c:f>
              <c:strCache>
                <c:ptCount val="8"/>
                <c:pt idx="0">
                  <c:v>2021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</c:strCache>
            </c:strRef>
          </c:cat>
          <c:val>
            <c:numRef>
              <c:f>RESULTATS_02!$L$59:$S$59</c:f>
              <c:numCache>
                <c:formatCode>#\ ##0.00_);[Red]\(#\ ##0.00\)</c:formatCode>
                <c:ptCount val="8"/>
                <c:pt idx="0">
                  <c:v>0</c:v>
                </c:pt>
                <c:pt idx="1">
                  <c:v>2.1849731899814002</c:v>
                </c:pt>
                <c:pt idx="2">
                  <c:v>2.5088782466769</c:v>
                </c:pt>
                <c:pt idx="3">
                  <c:v>2.8067479817802998</c:v>
                </c:pt>
                <c:pt idx="4">
                  <c:v>3.0811831864184001</c:v>
                </c:pt>
                <c:pt idx="5">
                  <c:v>3.3344642498498001</c:v>
                </c:pt>
                <c:pt idx="6">
                  <c:v>3.5685995959926999</c:v>
                </c:pt>
                <c:pt idx="7">
                  <c:v>3.7853651915447002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65-4991-A9D7-B6DD6BA22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12853568"/>
        <c:axId val="-1712853024"/>
      </c:barChart>
      <c:catAx>
        <c:axId val="-171285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J"/>
          </a:p>
        </c:txPr>
        <c:crossAx val="-1712853024"/>
        <c:crosses val="autoZero"/>
        <c:auto val="1"/>
        <c:lblAlgn val="ctr"/>
        <c:lblOffset val="100"/>
        <c:noMultiLvlLbl val="0"/>
      </c:catAx>
      <c:valAx>
        <c:axId val="-1712853024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 sz="1200" b="1" i="0" u="none" strike="noStrike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GWyr</a:t>
                </a:r>
                <a:endParaRPr lang="fr-FR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8.0527082515425112E-3"/>
              <c:y val="0.406876815815319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fr-BJ"/>
            </a:p>
          </c:txPr>
        </c:title>
        <c:numFmt formatCode="#\ ##0.00_);[Red]\(#\ 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BJ"/>
          </a:p>
        </c:txPr>
        <c:crossAx val="-171285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0650106997097"/>
          <c:y val="0.86794574981066586"/>
          <c:w val="0.69540306175049005"/>
          <c:h val="0.10770433985699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BJ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BJ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28850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Le taux d'accès national à l'électricité en 2021 est de 37.7% dont 67,2 % en zone Urbaine et 10,7% en zone rurale.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La stratégie nationale d'électrification du Bénin prévoit atteindre un taux raccordement national de 70% d'ici 2030 à pour un accès de 90% dans la zone urbaine et 80% dans la zone rurale tout en déployant simultanément les solutions ci-après 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Densification du réseau électrique conventionnel à un taux de connexion de 50 à 99% en 2030 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Raccordement par extension du réseau conventionnel des localités situées à moins de 10km de réseau électrique existant à un taux de connexion de 70% en 2030 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Électrification hors réseau à base d'énergies renouvelables (solaire PV, Hydro, micro hydroélectrique, etc.) à un taux de connexion de 80% en 2030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Distribution des kits solaires ménages situés dans les zones difficiles d'accès et enclavées (zones lacustres etc.).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Pour atteindre ces objectifs, les réformes importantes ont été mises en place pour faciliter la mobilisation des ressources pour le financement de grands projets.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Le secteur dispose d'un nouveau code d'électricité, d'un cadre règlementaire d'électrification hors réseau, d'une politique de raccordement et d'un code réseau électrique.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Quelle Sera la quantité nécessaire d’énergie pour réaliser les objectifs de développement en particulier dans le cadre de la stratégie nationale d’électrification 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Décliner des connaissances acquises au cours de cette formation au niveau des services décentralisé pour assurer une meilleure qualité des données;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Suivre le développement des capacités des productions d'électricités toute en s'assurant que le renouvelables est prise en comptes dans le mix énergétique et les actions de promotion d'efficacité énergétique s'accompagnent.</a:t>
            </a:r>
            <a:endParaRPr dirty="0"/>
          </a:p>
        </p:txBody>
      </p:sp>
      <p:sp>
        <p:nvSpPr>
          <p:cNvPr id="29" name="Google Shape;2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 userDrawn="1">
  <p:cSld name="4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9DA6AA-BC42-2F46-83FD-86CFF38D8D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43682" y="33846656"/>
            <a:ext cx="24315780" cy="17164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BEF4B0-D358-1448-B8ED-EB712BA9CF9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43679" y="441436"/>
            <a:ext cx="24315783" cy="269721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chart" Target="../charts/chart6.xml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gif"/><Relationship Id="rId12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chart" Target="../charts/chart4.xml"/><Relationship Id="rId5" Type="http://schemas.openxmlformats.org/officeDocument/2006/relationships/image" Target="../media/image4.png"/><Relationship Id="rId15" Type="http://schemas.openxmlformats.org/officeDocument/2006/relationships/hyperlink" Target="mailto:me.dgre@gouv.bj" TargetMode="External"/><Relationship Id="rId10" Type="http://schemas.openxmlformats.org/officeDocument/2006/relationships/chart" Target="../charts/chart3.xml"/><Relationship Id="rId4" Type="http://schemas.openxmlformats.org/officeDocument/2006/relationships/image" Target="../media/image3.png"/><Relationship Id="rId9" Type="http://schemas.openxmlformats.org/officeDocument/2006/relationships/chart" Target="../charts/chart2.xml"/><Relationship Id="rId14" Type="http://schemas.openxmlformats.org/officeDocument/2006/relationships/hyperlink" Target="https://direction-energie.gouv.b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Google Shape;34;p1"/>
          <p:cNvGraphicFramePr/>
          <p:nvPr/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587" imgH="1587" progId="TCLayout.ActiveDocument.1">
                  <p:embed/>
                </p:oleObj>
              </mc:Choice>
              <mc:Fallback>
                <p:oleObj r:id="rId3" imgW="1587" imgH="1587" progId="TCLayout.ActiveDocument.1">
                  <p:embed/>
                  <p:pic>
                    <p:nvPicPr>
                      <p:cNvPr id="34" name="Google Shape;34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Google Shape;35;p1"/>
          <p:cNvSpPr txBox="1">
            <a:spLocks noGrp="1"/>
          </p:cNvSpPr>
          <p:nvPr>
            <p:ph type="title"/>
          </p:nvPr>
        </p:nvSpPr>
        <p:spPr>
          <a:xfrm>
            <a:off x="905563" y="3993649"/>
            <a:ext cx="18414068" cy="698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entury Gothic"/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Helvetica Neue"/>
                <a:ea typeface="Century Gothic"/>
                <a:cs typeface="Arial" panose="020B0604020202020204" pitchFamily="34" charset="0"/>
                <a:sym typeface="Century Gothic"/>
              </a:rPr>
              <a:t>Analyze energy demand to meet Benin's energy needs by 2055</a:t>
            </a:r>
            <a:endParaRPr sz="4800" b="1" dirty="0">
              <a:solidFill>
                <a:schemeClr val="dk1"/>
              </a:solidFill>
              <a:latin typeface="Helvetica Neue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36" name="Google Shape;36;p1"/>
          <p:cNvSpPr txBox="1">
            <a:spLocks noGrp="1"/>
          </p:cNvSpPr>
          <p:nvPr>
            <p:ph type="body" idx="1"/>
          </p:nvPr>
        </p:nvSpPr>
        <p:spPr>
          <a:xfrm>
            <a:off x="767459" y="5636055"/>
            <a:ext cx="16609141" cy="1460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sv-SE" sz="3600" b="0" i="0" u="none" strike="noStrike" cap="none" dirty="0">
                <a:solidFill>
                  <a:schemeClr val="dk1"/>
                </a:solidFill>
                <a:latin typeface="Helvetica Neue"/>
                <a:ea typeface="Calibri"/>
                <a:cs typeface="Calibri"/>
                <a:sym typeface="Calibri"/>
              </a:rPr>
              <a:t>Author(s) : ADJAHOUNZO Yaovi Olivier &amp; KPATINKPO Coovi Eric</a:t>
            </a:r>
            <a:endParaRPr sz="3600" dirty="0">
              <a:latin typeface="Helvetica Neue"/>
            </a:endParaRPr>
          </a:p>
          <a:p>
            <a:pPr lvl="0">
              <a:lnSpc>
                <a:spcPct val="90000"/>
              </a:lnSpc>
              <a:spcBef>
                <a:spcPts val="2067"/>
              </a:spcBef>
              <a:buClr>
                <a:schemeClr val="dk1"/>
              </a:buClr>
              <a:buSzPts val="3600"/>
            </a:pPr>
            <a:r>
              <a:rPr lang="sv-SE" sz="3600" b="0" i="0" u="none" strike="noStrike" cap="none" dirty="0">
                <a:solidFill>
                  <a:schemeClr val="dk1"/>
                </a:solidFill>
                <a:latin typeface="Helvetica Neue"/>
                <a:ea typeface="Calibri"/>
                <a:cs typeface="Calibri"/>
                <a:sym typeface="Calibri"/>
              </a:rPr>
              <a:t>Affiliation(s) : </a:t>
            </a:r>
            <a:r>
              <a:rPr lang="sv-SE" sz="3600" dirty="0">
                <a:solidFill>
                  <a:schemeClr val="dk1"/>
                </a:solidFill>
                <a:latin typeface="Helvetica Neue"/>
                <a:ea typeface="Calibri"/>
                <a:cs typeface="Calibri"/>
                <a:sym typeface="Calibri"/>
              </a:rPr>
              <a:t>MEEM/DGRE</a:t>
            </a:r>
            <a:r>
              <a:rPr lang="sv-SE" sz="3600" b="0" i="0" u="none" strike="noStrike" cap="none" dirty="0">
                <a:solidFill>
                  <a:schemeClr val="dk1"/>
                </a:solidFill>
                <a:latin typeface="Helvetica Neue"/>
                <a:ea typeface="Calibri"/>
                <a:cs typeface="Calibri"/>
                <a:sym typeface="Calibri"/>
              </a:rPr>
              <a:t>/ABERME</a:t>
            </a:r>
            <a:endParaRPr sz="3600" b="0" i="0" u="none" strike="noStrike" cap="none" dirty="0">
              <a:solidFill>
                <a:schemeClr val="dk1"/>
              </a:solidFill>
              <a:latin typeface="Helvetica Neue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"/>
          <p:cNvSpPr txBox="1"/>
          <p:nvPr/>
        </p:nvSpPr>
        <p:spPr>
          <a:xfrm>
            <a:off x="834552" y="7499494"/>
            <a:ext cx="6805649" cy="725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1. </a:t>
            </a:r>
            <a:r>
              <a:rPr lang="sv-SE" sz="5400" b="1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Context</a:t>
            </a:r>
            <a:endParaRPr sz="54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Google Shape;39;p1"/>
          <p:cNvSpPr txBox="1"/>
          <p:nvPr/>
        </p:nvSpPr>
        <p:spPr>
          <a:xfrm>
            <a:off x="792023" y="27428994"/>
            <a:ext cx="15042338" cy="1010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Policy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insights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</a:t>
            </a:r>
            <a:endParaRPr sz="6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" name="Google Shape;40;p1"/>
          <p:cNvCxnSpPr/>
          <p:nvPr/>
        </p:nvCxnSpPr>
        <p:spPr>
          <a:xfrm>
            <a:off x="867826" y="13385530"/>
            <a:ext cx="23323658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1"/>
          <p:cNvSpPr txBox="1"/>
          <p:nvPr/>
        </p:nvSpPr>
        <p:spPr>
          <a:xfrm>
            <a:off x="834553" y="13422644"/>
            <a:ext cx="8127319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82550"/>
              </a:lnSpc>
              <a:buClr>
                <a:schemeClr val="dk1"/>
              </a:buClr>
              <a:buSzPts val="6000"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Methods</a:t>
            </a: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&amp; Scenarios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3" name="Google Shape;43;p1"/>
          <p:cNvSpPr txBox="1"/>
          <p:nvPr/>
        </p:nvSpPr>
        <p:spPr>
          <a:xfrm>
            <a:off x="14644890" y="7602303"/>
            <a:ext cx="2918061" cy="97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Aim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16241280" y="13601720"/>
            <a:ext cx="3824690" cy="934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4.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Results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9" name="Google Shape;49;p1"/>
          <p:cNvCxnSpPr/>
          <p:nvPr/>
        </p:nvCxnSpPr>
        <p:spPr>
          <a:xfrm>
            <a:off x="834552" y="27242913"/>
            <a:ext cx="23400001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1" name="Google Shape;51;p1"/>
          <p:cNvSpPr txBox="1"/>
          <p:nvPr/>
        </p:nvSpPr>
        <p:spPr>
          <a:xfrm>
            <a:off x="17332561" y="30897626"/>
            <a:ext cx="5221933" cy="926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4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6. </a:t>
            </a:r>
            <a:r>
              <a:rPr lang="sv-SE" sz="4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References</a:t>
            </a:r>
            <a:endParaRPr sz="4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17165627" y="31824434"/>
            <a:ext cx="6523483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[1] </a:t>
            </a:r>
            <a:r>
              <a:rPr lang="sv-SE" sz="24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Energy balance 2021National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[2] National Electrification Strategy Document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[3]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Data from database : World Development Indicators</a:t>
            </a:r>
          </a:p>
        </p:txBody>
      </p:sp>
      <p:sp>
        <p:nvSpPr>
          <p:cNvPr id="54" name="Google Shape;54;p1"/>
          <p:cNvSpPr txBox="1"/>
          <p:nvPr/>
        </p:nvSpPr>
        <p:spPr>
          <a:xfrm>
            <a:off x="5577633" y="19573245"/>
            <a:ext cx="15613023" cy="126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6" name="Google Shape;56;p1"/>
          <p:cNvCxnSpPr/>
          <p:nvPr/>
        </p:nvCxnSpPr>
        <p:spPr>
          <a:xfrm>
            <a:off x="877083" y="7431438"/>
            <a:ext cx="23357469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7" name="Google Shape;57;p1"/>
          <p:cNvSpPr txBox="1"/>
          <p:nvPr/>
        </p:nvSpPr>
        <p:spPr>
          <a:xfrm>
            <a:off x="457201" y="3206228"/>
            <a:ext cx="24329570" cy="57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sv-SE" sz="3000" b="1" u="none" strike="noStrike" cap="none" dirty="0">
                <a:solidFill>
                  <a:schemeClr val="tx1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ENERGY MODELLING PLATFORM </a:t>
            </a:r>
            <a:r>
              <a:rPr lang="sv-SE" sz="3000" b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–</a:t>
            </a:r>
            <a:r>
              <a:rPr lang="sv-SE" sz="3000" b="1" u="none" strike="noStrike" cap="none">
                <a:solidFill>
                  <a:schemeClr val="tx1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 </a:t>
            </a:r>
            <a:r>
              <a:rPr lang="sv-SE" sz="3000" b="1">
                <a:solidFill>
                  <a:schemeClr val="tx1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AFRICA </a:t>
            </a:r>
            <a:r>
              <a:rPr lang="sv-SE" sz="300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| </a:t>
            </a:r>
            <a:r>
              <a:rPr lang="sv-SE" sz="300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2023</a:t>
            </a:r>
            <a:endParaRPr lang="sv-SE" sz="3000" u="none" strike="noStrike" cap="none" dirty="0">
              <a:solidFill>
                <a:srgbClr val="04B3B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-45758" y="34837751"/>
            <a:ext cx="2520314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Cost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-benefit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analysis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of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Policy, Programs and Projects (C3PO)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that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is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Retrievable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Reusable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Repeatable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Reconstructible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Interoperable and Auditable (u4RIA) 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899505B-E447-2A84-15AE-9EFD980042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20578" y="4696711"/>
            <a:ext cx="4955177" cy="214919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DA178D2-7883-77B2-05C5-B4E4F7A2E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5627" y="5158245"/>
            <a:ext cx="2454951" cy="1476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A38D4C0-42D1-EA58-2113-AB849833F071}"/>
              </a:ext>
            </a:extLst>
          </p:cNvPr>
          <p:cNvSpPr/>
          <p:nvPr/>
        </p:nvSpPr>
        <p:spPr>
          <a:xfrm>
            <a:off x="351565" y="8416555"/>
            <a:ext cx="120650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Tx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The national electricity access rate in 2021 is 37.7%, of which 67.2% in urban areas and 10.7% in rural areas.</a:t>
            </a:r>
          </a:p>
          <a:p>
            <a:pPr marL="342900" indent="-342900" algn="just">
              <a:buClrTx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Benin's national electrification strategy plans to achieve a national connection rate of 70% by 2030 for 90% access in the urban area and 80% in the rural area while simultaneously deploying the following solutions :</a:t>
            </a:r>
          </a:p>
          <a:p>
            <a:pPr marL="1082675" indent="-366713" algn="just"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Densification of the conventional electricity network to a connection rate of 50 to 99% in 2030 ;</a:t>
            </a:r>
          </a:p>
          <a:p>
            <a:pPr marL="1082675" indent="-366713" algn="just"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Connection by extension of the conventional network of localities located less than 10km from the existing electricity network at a connection rate of 70% in 2030;</a:t>
            </a:r>
          </a:p>
          <a:p>
            <a:pPr marL="1082675" indent="-366713" algn="just"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Off-grid electrification based on renewable energies (solar PV, Hydro, micro hydro, etc.) at a connection rate of 80% in 2030 ;</a:t>
            </a:r>
          </a:p>
          <a:p>
            <a:pPr marL="1082675" indent="-366713" algn="just"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Distribution of solar kits to households located in hard-to-reach and isolated areas (lake areas, etc.).</a:t>
            </a:r>
          </a:p>
          <a:p>
            <a:pPr marL="342900" indent="-342900" algn="just">
              <a:buClrTx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To achieve these objectives, important reforms have been put in place to facilitate the mobilization of resources for the financing of major projects.</a:t>
            </a:r>
          </a:p>
          <a:p>
            <a:pPr marL="342900" indent="-342900" algn="just">
              <a:buClrTx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dk1"/>
                </a:solidFill>
                <a:latin typeface="Helvetica Neue"/>
                <a:sym typeface="Helvetica Neue"/>
              </a:rPr>
              <a:t>The sector has a new electricity code, an off-grid electrification regulatory framework, a connection policy and an electricity grid code.</a:t>
            </a:r>
            <a:endParaRPr lang="fr-FR" sz="2000" dirty="0">
              <a:solidFill>
                <a:schemeClr val="dk1"/>
              </a:solidFill>
              <a:latin typeface="Helvetica Neue"/>
              <a:sym typeface="Helvetica Neue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1709DF9-AFF8-9A61-40D0-A3A812E4F532}"/>
              </a:ext>
            </a:extLst>
          </p:cNvPr>
          <p:cNvSpPr txBox="1"/>
          <p:nvPr/>
        </p:nvSpPr>
        <p:spPr>
          <a:xfrm>
            <a:off x="13009153" y="9115950"/>
            <a:ext cx="733864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Helvetica Neue"/>
              </a:rPr>
              <a:t>What will be the quantity of energy needed to achieve the development objectives in particular within the framework of the national electrification strategy?</a:t>
            </a:r>
          </a:p>
        </p:txBody>
      </p:sp>
      <p:pic>
        <p:nvPicPr>
          <p:cNvPr id="1028" name="Picture 4" descr="Carte Bénin : Plan Bénin - Routard.com">
            <a:extLst>
              <a:ext uri="{FF2B5EF4-FFF2-40B4-BE49-F238E27FC236}">
                <a16:creationId xmlns:a16="http://schemas.microsoft.com/office/drawing/2014/main" id="{5CF4682D-46CE-3E67-A62F-2C1C70D8C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6855" y="7688197"/>
            <a:ext cx="3501743" cy="542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A216B22A-DFFC-211A-0466-C7FDE3C272F7}"/>
              </a:ext>
            </a:extLst>
          </p:cNvPr>
          <p:cNvSpPr txBox="1"/>
          <p:nvPr/>
        </p:nvSpPr>
        <p:spPr>
          <a:xfrm>
            <a:off x="457200" y="15003968"/>
            <a:ext cx="11453445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All specifics consumptions in all sectors are kept constant 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Change in the structure of GDP, notably an increase in the share of services and a decrease in the share of agriculture 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Improved fuel Average Efficiency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Higher electricity access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Lower dependency on traditional biomass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Higher access to clean cooking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Transport electrification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Improved fuel Average Efficiency by End-Use : Traditional Fuels : + 5% in 2055 ; Fossil Fuels : + 3% in 2055 ; Modern Biomass : + 2%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en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t> 2055.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C526F661-2DC7-5DE7-1880-737F68E92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951465"/>
              </p:ext>
            </p:extLst>
          </p:nvPr>
        </p:nvGraphicFramePr>
        <p:xfrm>
          <a:off x="5811385" y="20585255"/>
          <a:ext cx="6428665" cy="5548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57C7D311-EB63-4E69-37D0-840AADE01FBF}"/>
              </a:ext>
            </a:extLst>
          </p:cNvPr>
          <p:cNvSpPr txBox="1"/>
          <p:nvPr/>
        </p:nvSpPr>
        <p:spPr>
          <a:xfrm>
            <a:off x="457201" y="20115882"/>
            <a:ext cx="5568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dk1"/>
                </a:solidFill>
                <a:latin typeface="Helvetica Neue"/>
                <a:sym typeface="Helvetica Neue"/>
              </a:rPr>
              <a:t>Final energy consumption by sector</a:t>
            </a:r>
            <a:endParaRPr lang="fr-BJ" sz="2400" b="1" dirty="0">
              <a:solidFill>
                <a:schemeClr val="dk1"/>
              </a:solidFill>
              <a:latin typeface="Helvetica Neue"/>
              <a:sym typeface="Helvetica Neue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B5908DB-EACF-2E02-8657-EF242EF6503F}"/>
              </a:ext>
            </a:extLst>
          </p:cNvPr>
          <p:cNvSpPr txBox="1"/>
          <p:nvPr/>
        </p:nvSpPr>
        <p:spPr>
          <a:xfrm>
            <a:off x="4425868" y="26208789"/>
            <a:ext cx="642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dk1"/>
                </a:solidFill>
                <a:latin typeface="Helvetica Neue"/>
              </a:rPr>
              <a:t>Final energy consumption by product</a:t>
            </a:r>
            <a:endParaRPr lang="fr-BJ" sz="2400" b="1" dirty="0">
              <a:solidFill>
                <a:schemeClr val="dk1"/>
              </a:solidFill>
              <a:latin typeface="Helvetica Neue"/>
            </a:endParaRP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BED2CF40-4212-3CC7-3434-3E43C209CE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662612"/>
              </p:ext>
            </p:extLst>
          </p:nvPr>
        </p:nvGraphicFramePr>
        <p:xfrm>
          <a:off x="344679" y="20585254"/>
          <a:ext cx="5047936" cy="521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4" name="Graphique 13">
            <a:extLst>
              <a:ext uri="{FF2B5EF4-FFF2-40B4-BE49-F238E27FC236}">
                <a16:creationId xmlns:a16="http://schemas.microsoft.com/office/drawing/2014/main" id="{6C297E7D-FE5E-2891-F50B-11F7A9890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121196"/>
              </p:ext>
            </p:extLst>
          </p:nvPr>
        </p:nvGraphicFramePr>
        <p:xfrm>
          <a:off x="12523669" y="14646140"/>
          <a:ext cx="5700296" cy="4289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5" name="Graphique 14">
            <a:extLst>
              <a:ext uri="{FF2B5EF4-FFF2-40B4-BE49-F238E27FC236}">
                <a16:creationId xmlns:a16="http://schemas.microsoft.com/office/drawing/2014/main" id="{6C89F861-EE79-5A40-A95B-948A1E709B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106582"/>
              </p:ext>
            </p:extLst>
          </p:nvPr>
        </p:nvGraphicFramePr>
        <p:xfrm>
          <a:off x="18153625" y="14625865"/>
          <a:ext cx="6220692" cy="4553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6" name="Graphique 15">
            <a:extLst>
              <a:ext uri="{FF2B5EF4-FFF2-40B4-BE49-F238E27FC236}">
                <a16:creationId xmlns:a16="http://schemas.microsoft.com/office/drawing/2014/main" id="{6EE695A1-9133-9FD6-B843-269C2F8A5B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571127"/>
              </p:ext>
            </p:extLst>
          </p:nvPr>
        </p:nvGraphicFramePr>
        <p:xfrm>
          <a:off x="12805102" y="20497661"/>
          <a:ext cx="5588000" cy="4361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9AD5E712-D767-015F-3D4F-FFD86EFF73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7805073"/>
              </p:ext>
            </p:extLst>
          </p:nvPr>
        </p:nvGraphicFramePr>
        <p:xfrm>
          <a:off x="18410025" y="20494603"/>
          <a:ext cx="5958573" cy="4172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3" name="ZoneTexte 22">
            <a:extLst>
              <a:ext uri="{FF2B5EF4-FFF2-40B4-BE49-F238E27FC236}">
                <a16:creationId xmlns:a16="http://schemas.microsoft.com/office/drawing/2014/main" id="{B1AC785D-56D0-5F7D-0883-471DC1F39E43}"/>
              </a:ext>
            </a:extLst>
          </p:cNvPr>
          <p:cNvSpPr txBox="1"/>
          <p:nvPr/>
        </p:nvSpPr>
        <p:spPr>
          <a:xfrm>
            <a:off x="13009153" y="19517372"/>
            <a:ext cx="109042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We present here the final demand by forms of energy. We observe an increase in demand of 35478,14 GWh or a rate of increase of 21,71% compared to the BAU scenario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B7030AC-8416-7F64-1A0F-0D5B87CBE7DE}"/>
              </a:ext>
            </a:extLst>
          </p:cNvPr>
          <p:cNvSpPr txBox="1"/>
          <p:nvPr/>
        </p:nvSpPr>
        <p:spPr>
          <a:xfrm>
            <a:off x="13316814" y="24902161"/>
            <a:ext cx="102889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There is a strong decrease in traditional fuel to the detriment of modern biomass fossil substances with a rate of decrease of 56,77%.</a:t>
            </a:r>
          </a:p>
        </p:txBody>
      </p:sp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0AA960C6-4289-59E3-6CB6-33F9167B8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328753"/>
              </p:ext>
            </p:extLst>
          </p:nvPr>
        </p:nvGraphicFramePr>
        <p:xfrm>
          <a:off x="11009184" y="30317212"/>
          <a:ext cx="4749920" cy="2495550"/>
        </p:xfrm>
        <a:graphic>
          <a:graphicData uri="http://schemas.openxmlformats.org/drawingml/2006/table">
            <a:tbl>
              <a:tblPr/>
              <a:tblGrid>
                <a:gridCol w="2332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7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79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Sector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Average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annual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growth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rate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Transport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1,538%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Industry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5,403%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Service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6,414%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Household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3,322%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17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Total - Final Energy </a:t>
                      </a:r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Demand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3,647%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C574318F-FDAA-2109-A338-130125F73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985437"/>
              </p:ext>
            </p:extLst>
          </p:nvPr>
        </p:nvGraphicFramePr>
        <p:xfrm>
          <a:off x="5577633" y="31198662"/>
          <a:ext cx="4792604" cy="2495550"/>
        </p:xfrm>
        <a:graphic>
          <a:graphicData uri="http://schemas.openxmlformats.org/drawingml/2006/table">
            <a:tbl>
              <a:tblPr/>
              <a:tblGrid>
                <a:gridCol w="2368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76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Sector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Average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annual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growth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rate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Transport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1,62%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Industry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3,80%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Service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>
                          <a:effectLst/>
                          <a:latin typeface="Helvetica Neue"/>
                        </a:rPr>
                        <a:t>4,80%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68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Household</a:t>
                      </a:r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4,05%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17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Total - Final Energy </a:t>
                      </a:r>
                      <a:r>
                        <a:rPr lang="fr-FR" sz="2000" u="none" strike="noStrike" dirty="0" err="1">
                          <a:effectLst/>
                          <a:latin typeface="Helvetica Neue"/>
                        </a:rPr>
                        <a:t>Demand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 panose="020F0502020204030204"/>
                          <a:sym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2000" u="none" strike="noStrike" dirty="0">
                          <a:effectLst/>
                          <a:latin typeface="Helvetica Neue"/>
                        </a:rPr>
                        <a:t>3,14%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5A5C6425-BDAB-72FC-6306-0BFDE4ED4E91}"/>
              </a:ext>
            </a:extLst>
          </p:cNvPr>
          <p:cNvSpPr/>
          <p:nvPr/>
        </p:nvSpPr>
        <p:spPr>
          <a:xfrm>
            <a:off x="594360" y="31533622"/>
            <a:ext cx="47499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</a:pPr>
            <a:r>
              <a:rPr lang="en-US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We can learn from this work that the average annual growth rate increases in both demand scenarios</a:t>
            </a:r>
            <a:endParaRPr lang="fr-FR" sz="2000" kern="1200" dirty="0">
              <a:solidFill>
                <a:prstClr val="black"/>
              </a:solidFill>
              <a:latin typeface="Helvetica Neue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FF9FDAE-F62E-0132-76DD-8EFD0AF1B827}"/>
              </a:ext>
            </a:extLst>
          </p:cNvPr>
          <p:cNvSpPr/>
          <p:nvPr/>
        </p:nvSpPr>
        <p:spPr>
          <a:xfrm>
            <a:off x="7553810" y="28830779"/>
            <a:ext cx="66651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</a:pP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But to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achieve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the goals set for the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SDGs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with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regard to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universal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access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to clean energy and the CND objectives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with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regard to the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reduction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of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greenhouse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gas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emissions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,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it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will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take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even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more efforts in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terms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of energy </a:t>
            </a:r>
            <a:r>
              <a:rPr lang="fr-FR" sz="20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policy</a:t>
            </a:r>
            <a:r>
              <a:rPr lang="fr-FR" sz="20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.</a:t>
            </a:r>
          </a:p>
        </p:txBody>
      </p:sp>
      <p:sp>
        <p:nvSpPr>
          <p:cNvPr id="60" name="Google Shape;151;p11">
            <a:extLst>
              <a:ext uri="{FF2B5EF4-FFF2-40B4-BE49-F238E27FC236}">
                <a16:creationId xmlns:a16="http://schemas.microsoft.com/office/drawing/2014/main" id="{6973D7F2-AB43-72BA-4A8E-7C0820381AA4}"/>
              </a:ext>
            </a:extLst>
          </p:cNvPr>
          <p:cNvSpPr txBox="1">
            <a:spLocks/>
          </p:cNvSpPr>
          <p:nvPr/>
        </p:nvSpPr>
        <p:spPr>
          <a:xfrm>
            <a:off x="594360" y="31004872"/>
            <a:ext cx="1820594" cy="528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Helvetica Neue"/>
              <a:buNone/>
              <a:defRPr sz="4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  <a:buFont typeface="Calibri"/>
              <a:buNone/>
            </a:pPr>
            <a:r>
              <a:rPr lang="sv-SE" sz="2400" dirty="0"/>
              <a:t>SC - BAU</a:t>
            </a:r>
          </a:p>
        </p:txBody>
      </p:sp>
      <p:sp>
        <p:nvSpPr>
          <p:cNvPr id="61" name="Google Shape;151;p11">
            <a:extLst>
              <a:ext uri="{FF2B5EF4-FFF2-40B4-BE49-F238E27FC236}">
                <a16:creationId xmlns:a16="http://schemas.microsoft.com/office/drawing/2014/main" id="{5CA59BE1-8C2D-F63C-8EEF-CBF32F921AFE}"/>
              </a:ext>
            </a:extLst>
          </p:cNvPr>
          <p:cNvSpPr txBox="1">
            <a:spLocks/>
          </p:cNvSpPr>
          <p:nvPr/>
        </p:nvSpPr>
        <p:spPr>
          <a:xfrm>
            <a:off x="9025716" y="28407343"/>
            <a:ext cx="2275329" cy="413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Helvetica Neue"/>
              <a:buNone/>
              <a:defRPr sz="40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  <a:buFont typeface="Calibri"/>
              <a:buNone/>
            </a:pPr>
            <a:r>
              <a:rPr lang="sv-SE" sz="2800" dirty="0"/>
              <a:t>SC - ALT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5C485A6-1085-6B5D-DE95-D90B81A726DE}"/>
              </a:ext>
            </a:extLst>
          </p:cNvPr>
          <p:cNvSpPr/>
          <p:nvPr/>
        </p:nvSpPr>
        <p:spPr>
          <a:xfrm>
            <a:off x="905562" y="33949194"/>
            <a:ext cx="143649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fr-FR" sz="3200" kern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https://direction-energie.gouv.bj/</a:t>
            </a:r>
            <a:r>
              <a:rPr lang="fr-FR" sz="3200" kern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aberme.bj -  </a:t>
            </a:r>
            <a:r>
              <a:rPr lang="fr-FR" sz="3200" kern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me.dgre@gouv.bj</a:t>
            </a:r>
            <a:r>
              <a:rPr lang="fr-FR" sz="3200" kern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me.aberme@gouv.bj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104B64-0DBC-DDAB-2FED-2A18596D137A}"/>
              </a:ext>
            </a:extLst>
          </p:cNvPr>
          <p:cNvSpPr/>
          <p:nvPr/>
        </p:nvSpPr>
        <p:spPr>
          <a:xfrm>
            <a:off x="594360" y="28610081"/>
            <a:ext cx="640079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</a:pPr>
            <a:r>
              <a:rPr lang="fr-FR" sz="2400" b="1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We</a:t>
            </a:r>
            <a:r>
              <a:rPr lang="fr-FR" sz="2400" b="1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400" b="1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recommend</a:t>
            </a:r>
            <a:r>
              <a:rPr lang="fr-FR" sz="2400" b="1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400" b="1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among</a:t>
            </a:r>
            <a:r>
              <a:rPr lang="fr-FR" sz="2400" b="1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400" b="1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other</a:t>
            </a:r>
            <a:r>
              <a:rPr lang="fr-FR" sz="2400" b="1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400" b="1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measures</a:t>
            </a:r>
            <a:r>
              <a:rPr lang="fr-FR" sz="2400" b="1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:</a:t>
            </a: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</a:p>
          <a:p>
            <a:pPr marL="715963" indent="-350838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fr-FR" sz="24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Increasing</a:t>
            </a: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the </a:t>
            </a:r>
            <a:r>
              <a:rPr lang="fr-FR" sz="24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share</a:t>
            </a: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of </a:t>
            </a:r>
            <a:r>
              <a:rPr lang="fr-FR" sz="24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renewable</a:t>
            </a: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</a:t>
            </a:r>
            <a:r>
              <a:rPr lang="fr-FR" sz="24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energies</a:t>
            </a: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in the energy mix ;</a:t>
            </a:r>
          </a:p>
          <a:p>
            <a:pPr marL="715963" indent="-350838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the promotion of efficient </a:t>
            </a:r>
            <a:r>
              <a:rPr lang="fr-FR" sz="24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material</a:t>
            </a: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 ;</a:t>
            </a:r>
          </a:p>
          <a:p>
            <a:pPr marL="715963" indent="-350838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the promotion of clean cooking </a:t>
            </a:r>
            <a:r>
              <a:rPr lang="fr-FR" sz="2400" kern="1200" dirty="0" err="1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material</a:t>
            </a:r>
            <a:r>
              <a:rPr lang="fr-FR" sz="2400" kern="1200" dirty="0">
                <a:solidFill>
                  <a:prstClr val="black"/>
                </a:solidFill>
                <a:latin typeface="Helvetica Neue"/>
                <a:ea typeface="+mn-ea"/>
                <a:cs typeface="+mn-cs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76F708E-F9A7-597E-F05C-D1E776618F1A}"/>
              </a:ext>
            </a:extLst>
          </p:cNvPr>
          <p:cNvSpPr txBox="1"/>
          <p:nvPr/>
        </p:nvSpPr>
        <p:spPr>
          <a:xfrm>
            <a:off x="16198212" y="28914206"/>
            <a:ext cx="799327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Helvetica Neue"/>
              </a:rPr>
              <a:t>Apply the knowledge acquired during this training to the decentralized services to ensure better data quality;</a:t>
            </a:r>
          </a:p>
          <a:p>
            <a:pPr algn="just"/>
            <a:r>
              <a:rPr lang="en-US" sz="2000" dirty="0">
                <a:latin typeface="Helvetica Neue"/>
              </a:rPr>
              <a:t>Monitor the development of electricity production capacities while ensuring that renewables are taken into account in the energy mix and actions to promote energy efficiency are accompanied.</a:t>
            </a:r>
            <a:endParaRPr lang="fr-BJ" sz="2000" dirty="0">
              <a:latin typeface="Helvetica Neue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7655CA0-76F6-7CF1-F801-EA97DC52C6F7}"/>
              </a:ext>
            </a:extLst>
          </p:cNvPr>
          <p:cNvSpPr txBox="1"/>
          <p:nvPr/>
        </p:nvSpPr>
        <p:spPr>
          <a:xfrm>
            <a:off x="17594759" y="28185837"/>
            <a:ext cx="3272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600" b="1" i="0" u="none" strike="noStrike" cap="none" dirty="0">
                <a:solidFill>
                  <a:schemeClr val="dk1"/>
                </a:solidFill>
                <a:latin typeface="Helvetica Neue"/>
                <a:ea typeface="Calibri"/>
                <a:cs typeface="Calibri"/>
                <a:sym typeface="Calibri"/>
              </a:rPr>
              <a:t>Future work</a:t>
            </a:r>
            <a:endParaRPr lang="fr-BJ" sz="3600" dirty="0">
              <a:latin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696a8a-ab1a-459b-a09e-44df7cbe9330">
      <Terms xmlns="http://schemas.microsoft.com/office/infopath/2007/PartnerControls"/>
    </lcf76f155ced4ddcb4097134ff3c332f>
    <TaxCatchAll xmlns="35b8b66e-5759-43c1-a138-f967a8bf5a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3F727AA7180443A862CD9A25741398" ma:contentTypeVersion="16" ma:contentTypeDescription="Create a new document." ma:contentTypeScope="" ma:versionID="5c5271b6eea6cf06d8bd49b1980e8fd8">
  <xsd:schema xmlns:xsd="http://www.w3.org/2001/XMLSchema" xmlns:xs="http://www.w3.org/2001/XMLSchema" xmlns:p="http://schemas.microsoft.com/office/2006/metadata/properties" xmlns:ns2="35b8b66e-5759-43c1-a138-f967a8bf5a20" xmlns:ns3="0b696a8a-ab1a-459b-a09e-44df7cbe9330" targetNamespace="http://schemas.microsoft.com/office/2006/metadata/properties" ma:root="true" ma:fieldsID="a164612495bc351ca287521813184f0e" ns2:_="" ns3:_="">
    <xsd:import namespace="35b8b66e-5759-43c1-a138-f967a8bf5a20"/>
    <xsd:import namespace="0b696a8a-ab1a-459b-a09e-44df7cbe93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8b66e-5759-43c1-a138-f967a8bf5a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581a30b-7206-4dc0-86e4-cd83cec9bd9f}" ma:internalName="TaxCatchAll" ma:showField="CatchAllData" ma:web="35b8b66e-5759-43c1-a138-f967a8bf5a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96a8a-ab1a-459b-a09e-44df7cbe93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3b1f9f8-f5cc-49a8-8ca6-8016371bfc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09B4F9-A26D-4845-9FB7-C6059A0AB1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1037D3-76BD-4456-AF0E-2C1182A5FA58}">
  <ds:schemaRefs>
    <ds:schemaRef ds:uri="http://schemas.microsoft.com/office/2006/metadata/properties"/>
    <ds:schemaRef ds:uri="http://schemas.microsoft.com/office/infopath/2007/PartnerControls"/>
    <ds:schemaRef ds:uri="0b696a8a-ab1a-459b-a09e-44df7cbe9330"/>
    <ds:schemaRef ds:uri="35b8b66e-5759-43c1-a138-f967a8bf5a20"/>
  </ds:schemaRefs>
</ds:datastoreItem>
</file>

<file path=customXml/itemProps3.xml><?xml version="1.0" encoding="utf-8"?>
<ds:datastoreItem xmlns:ds="http://schemas.openxmlformats.org/officeDocument/2006/customXml" ds:itemID="{98049D7A-C89C-4BC2-9E47-FAC780BB31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8b66e-5759-43c1-a138-f967a8bf5a20"/>
    <ds:schemaRef ds:uri="0b696a8a-ab1a-459b-a09e-44df7cbe93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1036</Words>
  <Application>Microsoft Office PowerPoint</Application>
  <PresentationFormat>Personnalisé</PresentationFormat>
  <Paragraphs>100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Calibri</vt:lpstr>
      <vt:lpstr>Century Gothic</vt:lpstr>
      <vt:lpstr>Helvetica Neue</vt:lpstr>
      <vt:lpstr>Tahoma</vt:lpstr>
      <vt:lpstr>Times New Roman</vt:lpstr>
      <vt:lpstr>Wingdings</vt:lpstr>
      <vt:lpstr>Office Theme</vt:lpstr>
      <vt:lpstr>TCLayout.ActiveDocument.1</vt:lpstr>
      <vt:lpstr>Analyze energy demand to meet Benin's energy needs by 2055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Olena</dc:creator>
  <cp:lastModifiedBy>Coovi Eric KPATINKPO [Energie]</cp:lastModifiedBy>
  <cp:revision>62</cp:revision>
  <dcterms:created xsi:type="dcterms:W3CDTF">2015-10-08T09:52:42Z</dcterms:created>
  <dcterms:modified xsi:type="dcterms:W3CDTF">2023-04-25T08:34:03Z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0x010100633F727AA7180443A862CD9A25741398</vt:lpwstr>
  </property>
</Properties>
</file>