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19bd0628e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19bd0628e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19f31419de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19f31419d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8b786868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8b786868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9bd0628e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19bd0628e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98fc8fff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98fc8ff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9bd0628e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19bd0628e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19bd0628e6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19bd0628e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9bd0628e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19bd0628e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1d76339ca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1d76339ca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92160956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19216095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5200"/>
              <a:buNone/>
              <a:defRPr sz="5200">
                <a:solidFill>
                  <a:srgbClr val="4D4D4D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5000"/>
              </a:buClr>
              <a:buSzPts val="2800"/>
              <a:buNone/>
              <a:defRPr sz="2800">
                <a:solidFill>
                  <a:srgbClr val="FF5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6" name="Google Shape;56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82900" y="109950"/>
            <a:ext cx="1874901" cy="65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9" name="Google Shape;59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82900" y="109950"/>
            <a:ext cx="1874901" cy="65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600"/>
              <a:buNone/>
              <a:defRPr sz="3600">
                <a:solidFill>
                  <a:srgbClr val="4D4D4D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" name="Google Shape;1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82900" y="109950"/>
            <a:ext cx="1874901" cy="65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strop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2800"/>
              <a:buNone/>
              <a:defRPr>
                <a:solidFill>
                  <a:srgbClr val="4D4D4D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1" name="Google Shape;21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82900" y="109950"/>
            <a:ext cx="1874901" cy="65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7" name="Google Shape;27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82900" y="109950"/>
            <a:ext cx="1874901" cy="65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1" name="Google Shape;31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82900" y="109950"/>
            <a:ext cx="1874901" cy="65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6" name="Google Shape;36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82900" y="109950"/>
            <a:ext cx="1874901" cy="65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0" name="Google Shape;40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82900" y="109950"/>
            <a:ext cx="1874901" cy="65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4" name="Google Shape;44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5" name="Google Shape;45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7" name="Google Shape;47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82900" y="109950"/>
            <a:ext cx="1874901" cy="65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1" name="Google Shape;51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82900" y="109950"/>
            <a:ext cx="1874901" cy="65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community.openastronomy.org" TargetMode="External"/><Relationship Id="rId4" Type="http://schemas.openxmlformats.org/officeDocument/2006/relationships/hyperlink" Target="https://zenodo.org/communities/astropy/?page=1&amp;size=2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of                    2022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3215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Moritz Günther for the Coordination Committee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(some </a:t>
            </a:r>
            <a:r>
              <a:rPr lang="en"/>
              <a:t>thoughts</a:t>
            </a:r>
            <a:r>
              <a:rPr lang="en"/>
              <a:t> and remarks are my own and not </a:t>
            </a:r>
            <a:r>
              <a:rPr lang="en"/>
              <a:t>endorsed</a:t>
            </a:r>
            <a:r>
              <a:rPr lang="en"/>
              <a:t> by the Coco)</a:t>
            </a:r>
            <a:endParaRPr/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01000" y="1581775"/>
            <a:ext cx="3503075" cy="121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People </a:t>
            </a:r>
            <a:r>
              <a:rPr lang="en"/>
              <a:t>challenges</a:t>
            </a:r>
            <a:endParaRPr/>
          </a:p>
        </p:txBody>
      </p:sp>
      <p:sp>
        <p:nvSpPr>
          <p:cNvPr id="131" name="Google Shape;13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I’m convinced we can overcome all our technical challenges, but I’m worried the social challenges need more attention.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Most of us came to the project to write code, not to be managers/admins/…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Maintainer mentorship program funded by Moore and under development by Aperio.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Pandemic impact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Taken away personal contact between coordination meeting attendees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But has levelled playing field for those not able / willing to travel to Astropy meetings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can we do?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Engagement</a:t>
            </a:r>
            <a:endParaRPr/>
          </a:p>
        </p:txBody>
      </p:sp>
      <p:sp>
        <p:nvSpPr>
          <p:cNvPr id="137" name="Google Shape;13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Dev telecons resurrected in 2021 - monthly - please join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https://community.openastronomy.org</a:t>
            </a:r>
            <a:r>
              <a:rPr lang="en"/>
              <a:t> has some uptake, but has not gone viral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upload talks to Zenodo community, preferably not just a pdf, but also in source form (e.g. ppt, tex) so that other people can download and modify for their use.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https://zenodo.org/communities/astropy/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Astropy </a:t>
            </a:r>
            <a:r>
              <a:rPr lang="en"/>
              <a:t>continues to grow and thrive</a:t>
            </a:r>
            <a:endParaRPr/>
          </a:p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Astropy core package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5.0 is the newest LTS release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Stable contributor base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Broad adoption in the community</a:t>
            </a:r>
            <a:endParaRPr/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800" y="2361950"/>
            <a:ext cx="3126900" cy="235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07239" y="2388388"/>
            <a:ext cx="3056735" cy="23030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4"/>
          <p:cNvSpPr txBox="1"/>
          <p:nvPr/>
        </p:nvSpPr>
        <p:spPr>
          <a:xfrm>
            <a:off x="697125" y="4769425"/>
            <a:ext cx="60618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Plots from </a:t>
            </a:r>
            <a:r>
              <a:rPr lang="en" sz="1100"/>
              <a:t>https://adrian.pw/astropy-sustainability/Astropy-commit-statistics.html</a:t>
            </a:r>
            <a:endParaRPr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Astropy continues to grow and thrive</a:t>
            </a:r>
            <a:endParaRPr/>
          </a:p>
        </p:txBody>
      </p:sp>
      <p:sp>
        <p:nvSpPr>
          <p:cNvPr id="81" name="Google Shape;8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Healthy ecosystem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Infrastructure packages (sphinx-automodapi, extension-helpers, sphinx-astropy, package-template, 5 pytest plugins, astropy-helpers, …)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8 coordinated packages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47 affiliated packages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APE 19: Distributing Astropy Project Funding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Update to APE 6: ECSV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team members, new roles, new voting members</a:t>
            </a:r>
            <a:endParaRPr/>
          </a:p>
        </p:txBody>
      </p:sp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Coco elections in 2021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Aarya joined the finance committee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New sub-package maintainers - welcome!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New “lifetime contributors”: Matt Craig, Adam Ginsburg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General maintainer for core package - looking for nominations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Nominations for roles - send to Coco any time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Nomination for new voting members - send to Coco any time, but new vote to add voting members planned soon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Community </a:t>
            </a:r>
            <a:r>
              <a:rPr lang="en"/>
              <a:t>input</a:t>
            </a:r>
            <a:r>
              <a:rPr lang="en"/>
              <a:t> essential to put people in roles!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of Spectroscopy</a:t>
            </a:r>
            <a:endParaRPr/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Looks like “Python in astronomy” in general 10 years ago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Number of different and mutually </a:t>
            </a:r>
            <a:r>
              <a:rPr lang="en"/>
              <a:t>incompatible packages in the wild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Tradition (desire?) to build monolithic pipelines, not code building blocks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are slowly working on specreduce, but not clear if that’s “too little, too late”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Needs help: Convince people to open up pipelines and come together - just like the rest of astropy did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Funding (own talk later)</a:t>
            </a:r>
            <a:endParaRPr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Two large grants: Moore and NASA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Phase I: Pay existing core maintainers, Phase II: proposals led by core maintainers</a:t>
            </a:r>
            <a:br>
              <a:rPr lang="en"/>
            </a:br>
            <a:r>
              <a:rPr lang="en"/>
              <a:t>Phase III of funding coming: Proposals by anyone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Wait for talk by Aarya on Tuesday</a:t>
            </a:r>
            <a:br>
              <a:rPr lang="en"/>
            </a:br>
            <a:br>
              <a:rPr lang="en"/>
            </a:br>
            <a:r>
              <a:rPr lang="en"/>
              <a:t>Now even more modes of work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Funded by </a:t>
            </a:r>
            <a:r>
              <a:rPr lang="en"/>
              <a:t>institution</a:t>
            </a:r>
            <a:r>
              <a:rPr lang="en"/>
              <a:t> to work on astropy (e.g. STScI)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Funded by institution to work on anything, which can incl. Astropy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Funded for </a:t>
            </a:r>
            <a:r>
              <a:rPr lang="en"/>
              <a:t>science</a:t>
            </a:r>
            <a:r>
              <a:rPr lang="en"/>
              <a:t> projects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Volunteer / donating time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800"/>
              <a:buChar char="●"/>
            </a:pPr>
            <a:r>
              <a:rPr lang="en">
                <a:solidFill>
                  <a:srgbClr val="1155CC"/>
                </a:solidFill>
              </a:rPr>
              <a:t>Funded by Astropy</a:t>
            </a:r>
            <a:endParaRPr>
              <a:solidFill>
                <a:srgbClr val="1155C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Challenges and opportunities</a:t>
            </a:r>
            <a:endParaRPr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Geographic diversity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All 5 Coco members are in the US, ⅘ on the East Coast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Finance committee a bit better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But generally </a:t>
            </a:r>
            <a:r>
              <a:rPr lang="en"/>
              <a:t>project</a:t>
            </a:r>
            <a:r>
              <a:rPr lang="en"/>
              <a:t> is US dominated in many respects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Other axis of diversity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(academic) age</a:t>
            </a:r>
            <a:endParaRPr/>
          </a:p>
          <a:p>
            <a:pPr indent="-310832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many of the early </a:t>
            </a:r>
            <a:r>
              <a:rPr lang="en"/>
              <a:t>contributors</a:t>
            </a:r>
            <a:r>
              <a:rPr lang="en"/>
              <a:t> are still very active. That is a good thing! </a:t>
            </a:r>
            <a:endParaRPr/>
          </a:p>
          <a:p>
            <a:pPr indent="-310832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But as those people age, less representation from students / post-docs / early career engineers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Many white males (just like the academic landscape in general…)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Background / different academic degrees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Astronomers - software </a:t>
            </a:r>
            <a:r>
              <a:rPr lang="en"/>
              <a:t>engineers - managers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Wider range of roles than in the beginning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Started out as purely core-package software development, now reaching into outreach, education, …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Challenges</a:t>
            </a:r>
            <a:r>
              <a:rPr lang="en"/>
              <a:t> and opportunities</a:t>
            </a:r>
            <a:endParaRPr/>
          </a:p>
        </p:txBody>
      </p:sp>
      <p:sp>
        <p:nvSpPr>
          <p:cNvPr id="111" name="Google Shape;11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institutions might fund work / contribute to Astropy specifically, e.g.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Contributed astroquery modules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Gemini, Dunlap, LSST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Growing user community means growing (perceived?) gap between “users” and “developers”.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can we do to reduce </a:t>
            </a:r>
            <a:r>
              <a:rPr lang="en"/>
              <a:t>perceived</a:t>
            </a:r>
            <a:r>
              <a:rPr lang="en"/>
              <a:t> gap?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Not everyone can or wants to be a developer. But how do we take their needs for a software into account? With externally funded development, need to balance with “everyone does what they like” do-ocracy?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Different roles and fair credit</a:t>
            </a:r>
            <a:endParaRPr/>
          </a:p>
        </p:txBody>
      </p:sp>
      <p:sp>
        <p:nvSpPr>
          <p:cNvPr id="117" name="Google Shape;117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Different roles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5 </a:t>
            </a:r>
            <a:r>
              <a:rPr lang="en"/>
              <a:t>people</a:t>
            </a:r>
            <a:r>
              <a:rPr lang="en"/>
              <a:t> </a:t>
            </a:r>
            <a:r>
              <a:rPr lang="en"/>
              <a:t>with</a:t>
            </a:r>
            <a:r>
              <a:rPr lang="en"/>
              <a:t> &gt; 40% merge commits in core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Note: Contributors outside of core astropy</a:t>
            </a:r>
            <a:br>
              <a:rPr lang="en"/>
            </a:br>
            <a:r>
              <a:rPr lang="en"/>
              <a:t>not on this plot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Different motivations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need a tool to help in my </a:t>
            </a:r>
            <a:r>
              <a:rPr lang="en"/>
              <a:t>science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Be part of highly cited papers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Learn more about coding / marketable skills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Astropy is just part of the paid job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Community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…</a:t>
            </a:r>
            <a:endParaRPr/>
          </a:p>
        </p:txBody>
      </p:sp>
      <p:pic>
        <p:nvPicPr>
          <p:cNvPr id="118" name="Google Shape;1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78838" y="1675425"/>
            <a:ext cx="3762375" cy="3390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1"/>
          <p:cNvSpPr txBox="1"/>
          <p:nvPr/>
        </p:nvSpPr>
        <p:spPr>
          <a:xfrm>
            <a:off x="5710575" y="865550"/>
            <a:ext cx="1024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155CC"/>
                </a:solidFill>
              </a:rPr>
              <a:t>DevOps</a:t>
            </a:r>
            <a:endParaRPr>
              <a:solidFill>
                <a:srgbClr val="1155CC"/>
              </a:solidFill>
            </a:endParaRPr>
          </a:p>
        </p:txBody>
      </p:sp>
      <p:sp>
        <p:nvSpPr>
          <p:cNvPr id="120" name="Google Shape;120;p21"/>
          <p:cNvSpPr txBox="1"/>
          <p:nvPr/>
        </p:nvSpPr>
        <p:spPr>
          <a:xfrm>
            <a:off x="6735375" y="865550"/>
            <a:ext cx="1024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00"/>
                </a:solidFill>
              </a:rPr>
              <a:t>Releases</a:t>
            </a:r>
            <a:endParaRPr>
              <a:solidFill>
                <a:srgbClr val="990000"/>
              </a:solidFill>
            </a:endParaRPr>
          </a:p>
        </p:txBody>
      </p:sp>
      <p:cxnSp>
        <p:nvCxnSpPr>
          <p:cNvPr id="121" name="Google Shape;121;p21"/>
          <p:cNvCxnSpPr>
            <a:stCxn id="119" idx="2"/>
          </p:cNvCxnSpPr>
          <p:nvPr/>
        </p:nvCxnSpPr>
        <p:spPr>
          <a:xfrm>
            <a:off x="6222975" y="1265750"/>
            <a:ext cx="373200" cy="1012500"/>
          </a:xfrm>
          <a:prstGeom prst="straightConnector1">
            <a:avLst/>
          </a:pr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2" name="Google Shape;122;p21"/>
          <p:cNvCxnSpPr>
            <a:stCxn id="119" idx="2"/>
          </p:cNvCxnSpPr>
          <p:nvPr/>
        </p:nvCxnSpPr>
        <p:spPr>
          <a:xfrm>
            <a:off x="6222975" y="1265750"/>
            <a:ext cx="721200" cy="1221300"/>
          </a:xfrm>
          <a:prstGeom prst="straightConnector1">
            <a:avLst/>
          </a:pr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3" name="Google Shape;123;p21"/>
          <p:cNvCxnSpPr>
            <a:stCxn id="120" idx="2"/>
          </p:cNvCxnSpPr>
          <p:nvPr/>
        </p:nvCxnSpPr>
        <p:spPr>
          <a:xfrm flipH="1">
            <a:off x="6934275" y="1265750"/>
            <a:ext cx="313500" cy="1231500"/>
          </a:xfrm>
          <a:prstGeom prst="straightConnector1">
            <a:avLst/>
          </a:prstGeom>
          <a:noFill/>
          <a:ln cap="flat" cmpd="sng" w="38100">
            <a:solidFill>
              <a:srgbClr val="99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4" name="Google Shape;124;p21"/>
          <p:cNvCxnSpPr>
            <a:stCxn id="120" idx="2"/>
          </p:cNvCxnSpPr>
          <p:nvPr/>
        </p:nvCxnSpPr>
        <p:spPr>
          <a:xfrm flipH="1">
            <a:off x="6028875" y="1265750"/>
            <a:ext cx="1218900" cy="723900"/>
          </a:xfrm>
          <a:prstGeom prst="straightConnector1">
            <a:avLst/>
          </a:prstGeom>
          <a:noFill/>
          <a:ln cap="flat" cmpd="sng" w="38100">
            <a:solidFill>
              <a:srgbClr val="99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5" name="Google Shape;125;p21"/>
          <p:cNvSpPr txBox="1"/>
          <p:nvPr/>
        </p:nvSpPr>
        <p:spPr>
          <a:xfrm>
            <a:off x="610575" y="4865700"/>
            <a:ext cx="60618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Thanks to Brigitta for pointing out to me how closely role and commit statistics track.</a:t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