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sldIdLst>
    <p:sldId id="256" r:id="rId2"/>
    <p:sldId id="259" r:id="rId3"/>
    <p:sldId id="261" r:id="rId4"/>
    <p:sldId id="272" r:id="rId5"/>
    <p:sldId id="260" r:id="rId6"/>
    <p:sldId id="271" r:id="rId7"/>
    <p:sldId id="263" r:id="rId8"/>
    <p:sldId id="273" r:id="rId9"/>
    <p:sldId id="274" r:id="rId10"/>
    <p:sldId id="264" r:id="rId11"/>
    <p:sldId id="265"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p:restoredTop sz="95680"/>
  </p:normalViewPr>
  <p:slideViewPr>
    <p:cSldViewPr snapToGrid="0" snapToObjects="1">
      <p:cViewPr varScale="1">
        <p:scale>
          <a:sx n="91" d="100"/>
          <a:sy n="91" d="100"/>
        </p:scale>
        <p:origin x="3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CC51B6DD-65C4-2C41-8FDE-07498861CF31}" type="datetimeFigureOut">
              <a:rPr lang="en-US" smtClean="0"/>
              <a:t>1/11/2022</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AC7D7BA-EFB8-4C42-B95F-3A71B1AA3108}"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51627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C51B6DD-65C4-2C41-8FDE-07498861CF31}"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146525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C51B6DD-65C4-2C41-8FDE-07498861CF31}"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3538667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C51B6DD-65C4-2C41-8FDE-07498861CF31}"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1212436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C51B6DD-65C4-2C41-8FDE-07498861CF31}"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7D7BA-EFB8-4C42-B95F-3A71B1AA3108}"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3812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C51B6DD-65C4-2C41-8FDE-07498861CF31}"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222821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zh-CN" altLang="en-US"/>
              <a:t>单击此处编辑母版文本样式</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C51B6DD-65C4-2C41-8FDE-07498861CF31}"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208877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C51B6DD-65C4-2C41-8FDE-07498861CF31}"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39486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1B6DD-65C4-2C41-8FDE-07498861CF31}"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101666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zh-CN" altLang="en-US"/>
              <a:t>单击此处编辑母版标题样式</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C51B6DD-65C4-2C41-8FDE-07498861CF31}"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28285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C51B6DD-65C4-2C41-8FDE-07498861CF31}"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7D7BA-EFB8-4C42-B95F-3A71B1AA3108}" type="slidenum">
              <a:rPr lang="en-US" smtClean="0"/>
              <a:t>‹#›</a:t>
            </a:fld>
            <a:endParaRPr lang="en-US"/>
          </a:p>
        </p:txBody>
      </p:sp>
    </p:spTree>
    <p:extLst>
      <p:ext uri="{BB962C8B-B14F-4D97-AF65-F5344CB8AC3E}">
        <p14:creationId xmlns:p14="http://schemas.microsoft.com/office/powerpoint/2010/main" val="171693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CC51B6DD-65C4-2C41-8FDE-07498861CF31}" type="datetimeFigureOut">
              <a:rPr lang="en-US" smtClean="0"/>
              <a:t>1/11/2022</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AC7D7BA-EFB8-4C42-B95F-3A71B1AA3108}" type="slidenum">
              <a:rPr lang="en-US" smtClean="0"/>
              <a:t>‹#›</a:t>
            </a:fld>
            <a:endParaRPr lang="en-US"/>
          </a:p>
        </p:txBody>
      </p:sp>
    </p:spTree>
    <p:extLst>
      <p:ext uri="{BB962C8B-B14F-4D97-AF65-F5344CB8AC3E}">
        <p14:creationId xmlns:p14="http://schemas.microsoft.com/office/powerpoint/2010/main" val="133082581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0526C-3641-6847-8387-267ADA96CE94}"/>
              </a:ext>
            </a:extLst>
          </p:cNvPr>
          <p:cNvSpPr>
            <a:spLocks noGrp="1"/>
          </p:cNvSpPr>
          <p:nvPr>
            <p:ph type="ctrTitle"/>
          </p:nvPr>
        </p:nvSpPr>
        <p:spPr>
          <a:xfrm>
            <a:off x="2557154" y="1370601"/>
            <a:ext cx="7077692" cy="802389"/>
          </a:xfrm>
        </p:spPr>
        <p:txBody>
          <a:bodyPr>
            <a:normAutofit fontScale="90000"/>
          </a:bodyPr>
          <a:lstStyle/>
          <a:p>
            <a:r>
              <a:rPr lang="en-US" sz="4000" dirty="0"/>
              <a:t>Fact Extraction and </a:t>
            </a:r>
            <a:r>
              <a:rPr lang="en-US" sz="4000" dirty="0" err="1"/>
              <a:t>VERification</a:t>
            </a:r>
            <a:endParaRPr lang="en-US" sz="4000" dirty="0"/>
          </a:p>
        </p:txBody>
      </p:sp>
      <p:sp>
        <p:nvSpPr>
          <p:cNvPr id="3" name="Subtitle 2">
            <a:extLst>
              <a:ext uri="{FF2B5EF4-FFF2-40B4-BE49-F238E27FC236}">
                <a16:creationId xmlns:a16="http://schemas.microsoft.com/office/drawing/2014/main" id="{32FB7FE0-91D9-504C-B9EB-AB26845C18E2}"/>
              </a:ext>
            </a:extLst>
          </p:cNvPr>
          <p:cNvSpPr>
            <a:spLocks noGrp="1"/>
          </p:cNvSpPr>
          <p:nvPr>
            <p:ph type="subTitle" idx="1"/>
          </p:nvPr>
        </p:nvSpPr>
        <p:spPr>
          <a:xfrm>
            <a:off x="2557153" y="3625789"/>
            <a:ext cx="7077691" cy="2311874"/>
          </a:xfrm>
        </p:spPr>
        <p:txBody>
          <a:bodyPr>
            <a:normAutofit lnSpcReduction="10000"/>
          </a:bodyPr>
          <a:lstStyle/>
          <a:p>
            <a:endParaRPr lang="en-US" sz="2000" dirty="0">
              <a:latin typeface="+mj-lt"/>
            </a:endParaRPr>
          </a:p>
          <a:p>
            <a:r>
              <a:rPr lang="en-US" altLang="zh-CN" sz="2000" dirty="0">
                <a:latin typeface="+mj-lt"/>
              </a:rPr>
              <a:t>Wang</a:t>
            </a:r>
            <a:r>
              <a:rPr lang="en-US" sz="2000" dirty="0">
                <a:latin typeface="+mj-lt"/>
              </a:rPr>
              <a:t>, </a:t>
            </a:r>
            <a:r>
              <a:rPr lang="en-US" sz="2000" dirty="0" err="1">
                <a:latin typeface="+mj-lt"/>
              </a:rPr>
              <a:t>Jiayu</a:t>
            </a:r>
            <a:endParaRPr lang="en-US" sz="2000" dirty="0">
              <a:latin typeface="+mj-lt"/>
            </a:endParaRPr>
          </a:p>
          <a:p>
            <a:r>
              <a:rPr lang="en-US" sz="2000" dirty="0">
                <a:latin typeface="+mj-lt"/>
              </a:rPr>
              <a:t>Advisor:  </a:t>
            </a:r>
            <a:r>
              <a:rPr lang="en-US" sz="2000" dirty="0" err="1">
                <a:latin typeface="+mj-lt"/>
              </a:rPr>
              <a:t>Jin</a:t>
            </a:r>
            <a:r>
              <a:rPr lang="en-US" sz="2000" dirty="0">
                <a:latin typeface="+mj-lt"/>
              </a:rPr>
              <a:t>, Di</a:t>
            </a:r>
          </a:p>
          <a:p>
            <a:endParaRPr lang="en-US" sz="2000" dirty="0">
              <a:latin typeface="+mj-lt"/>
            </a:endParaRPr>
          </a:p>
          <a:p>
            <a:r>
              <a:rPr lang="en-US" sz="2000" dirty="0">
                <a:latin typeface="+mj-lt"/>
              </a:rPr>
              <a:t>January 6</a:t>
            </a:r>
            <a:r>
              <a:rPr lang="en-US" sz="2000" baseline="30000" dirty="0">
                <a:latin typeface="+mj-lt"/>
              </a:rPr>
              <a:t>th</a:t>
            </a:r>
            <a:r>
              <a:rPr lang="en-US" sz="2000" dirty="0">
                <a:latin typeface="+mj-lt"/>
              </a:rPr>
              <a:t> , 2022</a:t>
            </a:r>
          </a:p>
        </p:txBody>
      </p:sp>
      <p:sp>
        <p:nvSpPr>
          <p:cNvPr id="5" name="Title 1">
            <a:extLst>
              <a:ext uri="{FF2B5EF4-FFF2-40B4-BE49-F238E27FC236}">
                <a16:creationId xmlns:a16="http://schemas.microsoft.com/office/drawing/2014/main" id="{CBE75A2B-C1FF-F44C-BAB5-D3F2741B7B41}"/>
              </a:ext>
            </a:extLst>
          </p:cNvPr>
          <p:cNvSpPr txBox="1">
            <a:spLocks/>
          </p:cNvSpPr>
          <p:nvPr/>
        </p:nvSpPr>
        <p:spPr>
          <a:xfrm>
            <a:off x="2557154" y="2306982"/>
            <a:ext cx="7077692" cy="5924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dirty="0"/>
              <a:t>FEVER</a:t>
            </a:r>
          </a:p>
        </p:txBody>
      </p:sp>
    </p:spTree>
    <p:extLst>
      <p:ext uri="{BB962C8B-B14F-4D97-AF65-F5344CB8AC3E}">
        <p14:creationId xmlns:p14="http://schemas.microsoft.com/office/powerpoint/2010/main" val="30363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Results of fact retrieval </a:t>
            </a:r>
          </a:p>
        </p:txBody>
      </p:sp>
      <p:graphicFrame>
        <p:nvGraphicFramePr>
          <p:cNvPr id="4" name="内容占位符 3">
            <a:extLst>
              <a:ext uri="{FF2B5EF4-FFF2-40B4-BE49-F238E27FC236}">
                <a16:creationId xmlns:a16="http://schemas.microsoft.com/office/drawing/2014/main" id="{E2856BCF-7910-4085-8658-57C31EF28826}"/>
              </a:ext>
            </a:extLst>
          </p:cNvPr>
          <p:cNvGraphicFramePr>
            <a:graphicFrameLocks noGrp="1"/>
          </p:cNvGraphicFramePr>
          <p:nvPr>
            <p:ph idx="1"/>
            <p:extLst>
              <p:ext uri="{D42A27DB-BD31-4B8C-83A1-F6EECF244321}">
                <p14:modId xmlns:p14="http://schemas.microsoft.com/office/powerpoint/2010/main" val="1065745835"/>
              </p:ext>
            </p:extLst>
          </p:nvPr>
        </p:nvGraphicFramePr>
        <p:xfrm>
          <a:off x="2021047" y="2028714"/>
          <a:ext cx="7768906" cy="1159103"/>
        </p:xfrm>
        <a:graphic>
          <a:graphicData uri="http://schemas.openxmlformats.org/drawingml/2006/table">
            <a:tbl>
              <a:tblPr firstRow="1" firstCol="1" bandRow="1">
                <a:tableStyleId>{5C22544A-7EE6-4342-B048-85BDC9FD1C3A}</a:tableStyleId>
              </a:tblPr>
              <a:tblGrid>
                <a:gridCol w="2223782">
                  <a:extLst>
                    <a:ext uri="{9D8B030D-6E8A-4147-A177-3AD203B41FA5}">
                      <a16:colId xmlns:a16="http://schemas.microsoft.com/office/drawing/2014/main" val="587932691"/>
                    </a:ext>
                  </a:extLst>
                </a:gridCol>
                <a:gridCol w="1157585">
                  <a:extLst>
                    <a:ext uri="{9D8B030D-6E8A-4147-A177-3AD203B41FA5}">
                      <a16:colId xmlns:a16="http://schemas.microsoft.com/office/drawing/2014/main" val="414617183"/>
                    </a:ext>
                  </a:extLst>
                </a:gridCol>
                <a:gridCol w="1406532">
                  <a:extLst>
                    <a:ext uri="{9D8B030D-6E8A-4147-A177-3AD203B41FA5}">
                      <a16:colId xmlns:a16="http://schemas.microsoft.com/office/drawing/2014/main" val="1558908487"/>
                    </a:ext>
                  </a:extLst>
                </a:gridCol>
                <a:gridCol w="1396036">
                  <a:extLst>
                    <a:ext uri="{9D8B030D-6E8A-4147-A177-3AD203B41FA5}">
                      <a16:colId xmlns:a16="http://schemas.microsoft.com/office/drawing/2014/main" val="3023176855"/>
                    </a:ext>
                  </a:extLst>
                </a:gridCol>
                <a:gridCol w="1584971">
                  <a:extLst>
                    <a:ext uri="{9D8B030D-6E8A-4147-A177-3AD203B41FA5}">
                      <a16:colId xmlns:a16="http://schemas.microsoft.com/office/drawing/2014/main" val="245112890"/>
                    </a:ext>
                  </a:extLst>
                </a:gridCol>
              </a:tblGrid>
              <a:tr h="576647">
                <a:tc>
                  <a:txBody>
                    <a:bodyPr/>
                    <a:lstStyle/>
                    <a:p>
                      <a:pPr algn="just">
                        <a:lnSpc>
                          <a:spcPct val="150000"/>
                        </a:lnSpc>
                      </a:pPr>
                      <a:r>
                        <a:rPr lang="en-US" sz="1400" kern="100" dirty="0">
                          <a:effectLst/>
                        </a:rPr>
                        <a:t>Number of documents</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1</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3</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5</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10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70561733"/>
                  </a:ext>
                </a:extLst>
              </a:tr>
              <a:tr h="582456">
                <a:tc>
                  <a:txBody>
                    <a:bodyPr/>
                    <a:lstStyle/>
                    <a:p>
                      <a:pPr algn="just">
                        <a:lnSpc>
                          <a:spcPct val="150000"/>
                        </a:lnSpc>
                      </a:pPr>
                      <a:r>
                        <a:rPr lang="en-US" sz="1400" kern="100" dirty="0">
                          <a:effectLst/>
                        </a:rPr>
                        <a:t>Accuracy</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0.09429</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0.16108</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0.15371</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0.18721</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876287824"/>
                  </a:ext>
                </a:extLst>
              </a:tr>
            </a:tbl>
          </a:graphicData>
        </a:graphic>
      </p:graphicFrame>
      <p:graphicFrame>
        <p:nvGraphicFramePr>
          <p:cNvPr id="7" name="表格 6">
            <a:extLst>
              <a:ext uri="{FF2B5EF4-FFF2-40B4-BE49-F238E27FC236}">
                <a16:creationId xmlns:a16="http://schemas.microsoft.com/office/drawing/2014/main" id="{D7E4705A-7FCB-43B3-9A29-5E4F44B9127F}"/>
              </a:ext>
            </a:extLst>
          </p:cNvPr>
          <p:cNvGraphicFramePr>
            <a:graphicFrameLocks noGrp="1"/>
          </p:cNvGraphicFramePr>
          <p:nvPr>
            <p:extLst>
              <p:ext uri="{D42A27DB-BD31-4B8C-83A1-F6EECF244321}">
                <p14:modId xmlns:p14="http://schemas.microsoft.com/office/powerpoint/2010/main" val="738396573"/>
              </p:ext>
            </p:extLst>
          </p:nvPr>
        </p:nvGraphicFramePr>
        <p:xfrm>
          <a:off x="2021047" y="4335288"/>
          <a:ext cx="7768905" cy="1335670"/>
        </p:xfrm>
        <a:graphic>
          <a:graphicData uri="http://schemas.openxmlformats.org/drawingml/2006/table">
            <a:tbl>
              <a:tblPr firstRow="1" firstCol="1" bandRow="1">
                <a:tableStyleId>{5C22544A-7EE6-4342-B048-85BDC9FD1C3A}</a:tableStyleId>
              </a:tblPr>
              <a:tblGrid>
                <a:gridCol w="2163155">
                  <a:extLst>
                    <a:ext uri="{9D8B030D-6E8A-4147-A177-3AD203B41FA5}">
                      <a16:colId xmlns:a16="http://schemas.microsoft.com/office/drawing/2014/main" val="2786001949"/>
                    </a:ext>
                  </a:extLst>
                </a:gridCol>
                <a:gridCol w="1228091">
                  <a:extLst>
                    <a:ext uri="{9D8B030D-6E8A-4147-A177-3AD203B41FA5}">
                      <a16:colId xmlns:a16="http://schemas.microsoft.com/office/drawing/2014/main" val="3739087558"/>
                    </a:ext>
                  </a:extLst>
                </a:gridCol>
                <a:gridCol w="1417029">
                  <a:extLst>
                    <a:ext uri="{9D8B030D-6E8A-4147-A177-3AD203B41FA5}">
                      <a16:colId xmlns:a16="http://schemas.microsoft.com/office/drawing/2014/main" val="1546838618"/>
                    </a:ext>
                  </a:extLst>
                </a:gridCol>
                <a:gridCol w="1417029">
                  <a:extLst>
                    <a:ext uri="{9D8B030D-6E8A-4147-A177-3AD203B41FA5}">
                      <a16:colId xmlns:a16="http://schemas.microsoft.com/office/drawing/2014/main" val="3516316598"/>
                    </a:ext>
                  </a:extLst>
                </a:gridCol>
                <a:gridCol w="1543601">
                  <a:extLst>
                    <a:ext uri="{9D8B030D-6E8A-4147-A177-3AD203B41FA5}">
                      <a16:colId xmlns:a16="http://schemas.microsoft.com/office/drawing/2014/main" val="4103051096"/>
                    </a:ext>
                  </a:extLst>
                </a:gridCol>
              </a:tblGrid>
              <a:tr h="667835">
                <a:tc>
                  <a:txBody>
                    <a:bodyPr/>
                    <a:lstStyle/>
                    <a:p>
                      <a:pPr algn="just">
                        <a:lnSpc>
                          <a:spcPct val="150000"/>
                        </a:lnSpc>
                      </a:pPr>
                      <a:r>
                        <a:rPr lang="en-US" sz="1400" kern="100" dirty="0">
                          <a:effectLst/>
                        </a:rPr>
                        <a:t>Number of sentences</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1</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3</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a:effectLst/>
                        </a:rPr>
                        <a:t>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10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69249450"/>
                  </a:ext>
                </a:extLst>
              </a:tr>
              <a:tr h="667835">
                <a:tc>
                  <a:txBody>
                    <a:bodyPr/>
                    <a:lstStyle/>
                    <a:p>
                      <a:pPr algn="just">
                        <a:lnSpc>
                          <a:spcPct val="150000"/>
                        </a:lnSpc>
                      </a:pPr>
                      <a:r>
                        <a:rPr lang="en-US" sz="1400" kern="100" dirty="0">
                          <a:effectLst/>
                        </a:rPr>
                        <a:t>Accuracy</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0.51692</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0.66604</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0.72247</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400" kern="100" dirty="0">
                          <a:effectLst/>
                        </a:rPr>
                        <a:t>0.82857</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716773835"/>
                  </a:ext>
                </a:extLst>
              </a:tr>
            </a:tbl>
          </a:graphicData>
        </a:graphic>
      </p:graphicFrame>
      <p:sp>
        <p:nvSpPr>
          <p:cNvPr id="3" name="文本框 2">
            <a:extLst>
              <a:ext uri="{FF2B5EF4-FFF2-40B4-BE49-F238E27FC236}">
                <a16:creationId xmlns:a16="http://schemas.microsoft.com/office/drawing/2014/main" id="{97D7FC97-DB7C-41F9-AE03-67FA572B257D}"/>
              </a:ext>
            </a:extLst>
          </p:cNvPr>
          <p:cNvSpPr txBox="1"/>
          <p:nvPr/>
        </p:nvSpPr>
        <p:spPr>
          <a:xfrm>
            <a:off x="2021047" y="3187817"/>
            <a:ext cx="8447714" cy="422680"/>
          </a:xfrm>
          <a:prstGeom prst="rect">
            <a:avLst/>
          </a:prstGeom>
          <a:noFill/>
        </p:spPr>
        <p:txBody>
          <a:bodyPr wrap="square" rtlCol="0">
            <a:spAutoFit/>
          </a:bodyPr>
          <a:lstStyle/>
          <a:p>
            <a:pPr algn="just">
              <a:lnSpc>
                <a:spcPct val="150000"/>
              </a:lnSpc>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Table 2: Accuracy of document retrieval</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6" name="文本框 5">
            <a:extLst>
              <a:ext uri="{FF2B5EF4-FFF2-40B4-BE49-F238E27FC236}">
                <a16:creationId xmlns:a16="http://schemas.microsoft.com/office/drawing/2014/main" id="{297B010C-2DDE-4040-AE3A-64B4EFD25224}"/>
              </a:ext>
            </a:extLst>
          </p:cNvPr>
          <p:cNvSpPr txBox="1"/>
          <p:nvPr/>
        </p:nvSpPr>
        <p:spPr>
          <a:xfrm>
            <a:off x="2021047" y="5682631"/>
            <a:ext cx="8447714" cy="422680"/>
          </a:xfrm>
          <a:prstGeom prst="rect">
            <a:avLst/>
          </a:prstGeom>
          <a:noFill/>
        </p:spPr>
        <p:txBody>
          <a:bodyPr wrap="square" rtlCol="0">
            <a:spAutoFit/>
          </a:bodyPr>
          <a:lstStyle/>
          <a:p>
            <a:pPr algn="just">
              <a:lnSpc>
                <a:spcPct val="150000"/>
              </a:lnSpc>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Table 3: Accuracy of sentence retrieval</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30538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Results of claim verification</a:t>
            </a:r>
          </a:p>
        </p:txBody>
      </p:sp>
      <p:graphicFrame>
        <p:nvGraphicFramePr>
          <p:cNvPr id="4" name="表格 3">
            <a:extLst>
              <a:ext uri="{FF2B5EF4-FFF2-40B4-BE49-F238E27FC236}">
                <a16:creationId xmlns:a16="http://schemas.microsoft.com/office/drawing/2014/main" id="{695C7E84-3084-431E-9ACC-7A171C17313C}"/>
              </a:ext>
            </a:extLst>
          </p:cNvPr>
          <p:cNvGraphicFramePr>
            <a:graphicFrameLocks noGrp="1"/>
          </p:cNvGraphicFramePr>
          <p:nvPr>
            <p:extLst>
              <p:ext uri="{D42A27DB-BD31-4B8C-83A1-F6EECF244321}">
                <p14:modId xmlns:p14="http://schemas.microsoft.com/office/powerpoint/2010/main" val="4148253752"/>
              </p:ext>
            </p:extLst>
          </p:nvPr>
        </p:nvGraphicFramePr>
        <p:xfrm>
          <a:off x="1651931" y="1824606"/>
          <a:ext cx="7953463" cy="2617452"/>
        </p:xfrm>
        <a:graphic>
          <a:graphicData uri="http://schemas.openxmlformats.org/drawingml/2006/table">
            <a:tbl>
              <a:tblPr firstRow="1" firstCol="1" bandRow="1">
                <a:tableStyleId>{5C22544A-7EE6-4342-B048-85BDC9FD1C3A}</a:tableStyleId>
              </a:tblPr>
              <a:tblGrid>
                <a:gridCol w="1898247">
                  <a:extLst>
                    <a:ext uri="{9D8B030D-6E8A-4147-A177-3AD203B41FA5}">
                      <a16:colId xmlns:a16="http://schemas.microsoft.com/office/drawing/2014/main" val="2304495416"/>
                    </a:ext>
                  </a:extLst>
                </a:gridCol>
                <a:gridCol w="1358493">
                  <a:extLst>
                    <a:ext uri="{9D8B030D-6E8A-4147-A177-3AD203B41FA5}">
                      <a16:colId xmlns:a16="http://schemas.microsoft.com/office/drawing/2014/main" val="2915699476"/>
                    </a:ext>
                  </a:extLst>
                </a:gridCol>
                <a:gridCol w="1514763">
                  <a:extLst>
                    <a:ext uri="{9D8B030D-6E8A-4147-A177-3AD203B41FA5}">
                      <a16:colId xmlns:a16="http://schemas.microsoft.com/office/drawing/2014/main" val="1992018128"/>
                    </a:ext>
                  </a:extLst>
                </a:gridCol>
                <a:gridCol w="1590501">
                  <a:extLst>
                    <a:ext uri="{9D8B030D-6E8A-4147-A177-3AD203B41FA5}">
                      <a16:colId xmlns:a16="http://schemas.microsoft.com/office/drawing/2014/main" val="1131527116"/>
                    </a:ext>
                  </a:extLst>
                </a:gridCol>
                <a:gridCol w="1591459">
                  <a:extLst>
                    <a:ext uri="{9D8B030D-6E8A-4147-A177-3AD203B41FA5}">
                      <a16:colId xmlns:a16="http://schemas.microsoft.com/office/drawing/2014/main" val="3282400350"/>
                    </a:ext>
                  </a:extLst>
                </a:gridCol>
              </a:tblGrid>
              <a:tr h="385035">
                <a:tc>
                  <a:txBody>
                    <a:bodyPr/>
                    <a:lstStyle/>
                    <a:p>
                      <a:pPr algn="just">
                        <a:lnSpc>
                          <a:spcPct val="150000"/>
                        </a:lnSpc>
                      </a:pPr>
                      <a:r>
                        <a:rPr lang="en-US" sz="1600" kern="100">
                          <a:effectLst/>
                        </a:rPr>
                        <a:t> </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Precision</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Recall</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F1-score</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Support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923091334"/>
                  </a:ext>
                </a:extLst>
              </a:tr>
              <a:tr h="385035">
                <a:tc>
                  <a:txBody>
                    <a:bodyPr/>
                    <a:lstStyle/>
                    <a:p>
                      <a:pPr algn="just">
                        <a:lnSpc>
                          <a:spcPct val="150000"/>
                        </a:lnSpc>
                      </a:pPr>
                      <a:r>
                        <a:rPr lang="en-US" sz="1600" kern="100">
                          <a:effectLst/>
                        </a:rPr>
                        <a:t>Not enough info</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0.374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0.371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0.372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3333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28058237"/>
                  </a:ext>
                </a:extLst>
              </a:tr>
              <a:tr h="385035">
                <a:tc>
                  <a:txBody>
                    <a:bodyPr/>
                    <a:lstStyle/>
                    <a:p>
                      <a:pPr algn="just">
                        <a:lnSpc>
                          <a:spcPct val="150000"/>
                        </a:lnSpc>
                      </a:pPr>
                      <a:r>
                        <a:rPr lang="en-US" sz="1600" kern="100">
                          <a:effectLst/>
                        </a:rPr>
                        <a:t>Refutes</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0.440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0.013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0.026</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3333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41352248"/>
                  </a:ext>
                </a:extLst>
              </a:tr>
              <a:tr h="385035">
                <a:tc>
                  <a:txBody>
                    <a:bodyPr/>
                    <a:lstStyle/>
                    <a:p>
                      <a:pPr algn="just">
                        <a:lnSpc>
                          <a:spcPct val="150000"/>
                        </a:lnSpc>
                      </a:pPr>
                      <a:r>
                        <a:rPr lang="en-US" sz="1600" kern="100" dirty="0">
                          <a:effectLst/>
                        </a:rPr>
                        <a:t>Supports</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0.346</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0.684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0.459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3333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0439836"/>
                  </a:ext>
                </a:extLst>
              </a:tr>
              <a:tr h="385035">
                <a:tc>
                  <a:txBody>
                    <a:bodyPr/>
                    <a:lstStyle/>
                    <a:p>
                      <a:pPr algn="just">
                        <a:lnSpc>
                          <a:spcPct val="150000"/>
                        </a:lnSpc>
                      </a:pPr>
                      <a:r>
                        <a:rPr lang="en-US" sz="1600" kern="100" dirty="0">
                          <a:effectLst/>
                        </a:rPr>
                        <a:t>Accuracy</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 </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 </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0.356</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9999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24412388"/>
                  </a:ext>
                </a:extLst>
              </a:tr>
              <a:tr h="398285">
                <a:tc>
                  <a:txBody>
                    <a:bodyPr/>
                    <a:lstStyle/>
                    <a:p>
                      <a:pPr algn="just">
                        <a:lnSpc>
                          <a:spcPct val="150000"/>
                        </a:lnSpc>
                      </a:pPr>
                      <a:r>
                        <a:rPr lang="en-US" sz="1600" kern="100">
                          <a:effectLst/>
                        </a:rPr>
                        <a:t>Weighted average</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0.387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0.356</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0.286</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9999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953992379"/>
                  </a:ext>
                </a:extLst>
              </a:tr>
            </a:tbl>
          </a:graphicData>
        </a:graphic>
      </p:graphicFrame>
      <p:sp>
        <p:nvSpPr>
          <p:cNvPr id="7" name="文本框 6">
            <a:extLst>
              <a:ext uri="{FF2B5EF4-FFF2-40B4-BE49-F238E27FC236}">
                <a16:creationId xmlns:a16="http://schemas.microsoft.com/office/drawing/2014/main" id="{57058A5A-C559-4638-8DEE-A0C73C1D30FE}"/>
              </a:ext>
            </a:extLst>
          </p:cNvPr>
          <p:cNvSpPr txBox="1"/>
          <p:nvPr/>
        </p:nvSpPr>
        <p:spPr>
          <a:xfrm>
            <a:off x="1551963" y="4924338"/>
            <a:ext cx="4395831" cy="1200329"/>
          </a:xfrm>
          <a:prstGeom prst="rect">
            <a:avLst/>
          </a:prstGeom>
          <a:noFill/>
        </p:spPr>
        <p:txBody>
          <a:bodyPr wrap="square" rtlCol="0">
            <a:spAutoFit/>
          </a:bodyPr>
          <a:lstStyle/>
          <a:p>
            <a:pPr algn="just">
              <a:lnSpc>
                <a:spcPct val="150000"/>
              </a:lnSpc>
            </a:pPr>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Best parameters: ‘C’ :1.0, penalty: ‘l2’</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Best weighted score: 0.433</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
        <p:nvSpPr>
          <p:cNvPr id="5" name="文本框 4">
            <a:extLst>
              <a:ext uri="{FF2B5EF4-FFF2-40B4-BE49-F238E27FC236}">
                <a16:creationId xmlns:a16="http://schemas.microsoft.com/office/drawing/2014/main" id="{13A4B23A-5CEE-4C0A-87C8-5799D5F09EB7}"/>
              </a:ext>
            </a:extLst>
          </p:cNvPr>
          <p:cNvSpPr txBox="1"/>
          <p:nvPr/>
        </p:nvSpPr>
        <p:spPr>
          <a:xfrm>
            <a:off x="1551963" y="4442058"/>
            <a:ext cx="8447714" cy="422680"/>
          </a:xfrm>
          <a:prstGeom prst="rect">
            <a:avLst/>
          </a:prstGeom>
          <a:noFill/>
        </p:spPr>
        <p:txBody>
          <a:bodyPr wrap="square" rtlCol="0">
            <a:spAutoFit/>
          </a:bodyPr>
          <a:lstStyle/>
          <a:p>
            <a:pPr algn="just">
              <a:lnSpc>
                <a:spcPct val="150000"/>
              </a:lnSpc>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Table 4 : F1 scores</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95602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LIMITATION AND CONLUSION</a:t>
            </a:r>
          </a:p>
        </p:txBody>
      </p:sp>
      <p:sp>
        <p:nvSpPr>
          <p:cNvPr id="3" name="Content Placeholder 2">
            <a:extLst>
              <a:ext uri="{FF2B5EF4-FFF2-40B4-BE49-F238E27FC236}">
                <a16:creationId xmlns:a16="http://schemas.microsoft.com/office/drawing/2014/main" id="{B2C5DE45-EF96-AA47-A247-26DDA38203DA}"/>
              </a:ext>
            </a:extLst>
          </p:cNvPr>
          <p:cNvSpPr>
            <a:spLocks noGrp="1"/>
          </p:cNvSpPr>
          <p:nvPr>
            <p:ph idx="1"/>
          </p:nvPr>
        </p:nvSpPr>
        <p:spPr/>
        <p:txBody>
          <a:bodyPr>
            <a:normAutofit/>
          </a:bodyPr>
          <a:lstStyle/>
          <a:p>
            <a:r>
              <a:rPr lang="en-US" sz="2000" dirty="0"/>
              <a:t>Limitation:</a:t>
            </a:r>
          </a:p>
          <a:p>
            <a:pPr lvl="1"/>
            <a:r>
              <a:rPr lang="en-US" altLang="zh-CN" sz="1800" dirty="0"/>
              <a:t>The data source is limited in Wikipedia.</a:t>
            </a:r>
          </a:p>
          <a:p>
            <a:pPr lvl="1"/>
            <a:r>
              <a:rPr lang="en-US" altLang="zh-CN" sz="1800" dirty="0"/>
              <a:t>The accuracy of document retrieval is relatively low.</a:t>
            </a:r>
          </a:p>
          <a:p>
            <a:pPr marL="457200" lvl="1" indent="0">
              <a:buNone/>
            </a:pPr>
            <a:endParaRPr lang="en-US" sz="1800" dirty="0"/>
          </a:p>
          <a:p>
            <a:r>
              <a:rPr lang="en-US" altLang="zh-CN" sz="2000" dirty="0"/>
              <a:t>Conclusion:</a:t>
            </a:r>
          </a:p>
          <a:p>
            <a:pPr lvl="1"/>
            <a:r>
              <a:rPr lang="en-US" altLang="zh-CN" sz="1800" dirty="0"/>
              <a:t>We built a model for evidence retrieval and claim verification. In the retrieval process, we employed method of </a:t>
            </a:r>
            <a:r>
              <a:rPr lang="en-US" altLang="zh-CN" sz="1800" dirty="0" err="1"/>
              <a:t>tfidf</a:t>
            </a:r>
            <a:r>
              <a:rPr lang="en-US" altLang="zh-CN" sz="1800" dirty="0"/>
              <a:t> to yield the oracle. For the training of verification model, we investigated word overlap as the correlation between the claim and the evidence, and used logistic regression to fit our model. The final model took a reasonable score. </a:t>
            </a:r>
          </a:p>
          <a:p>
            <a:endParaRPr lang="en-US" dirty="0"/>
          </a:p>
          <a:p>
            <a:pPr lvl="1"/>
            <a:endParaRPr lang="en-US" dirty="0"/>
          </a:p>
          <a:p>
            <a:pPr marL="457200" lvl="1" indent="0">
              <a:buNone/>
            </a:pPr>
            <a:endParaRPr lang="en-US" altLang="zh-CN" dirty="0"/>
          </a:p>
        </p:txBody>
      </p:sp>
    </p:spTree>
    <p:extLst>
      <p:ext uri="{BB962C8B-B14F-4D97-AF65-F5344CB8AC3E}">
        <p14:creationId xmlns:p14="http://schemas.microsoft.com/office/powerpoint/2010/main" val="3778948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REFERENCES</a:t>
            </a:r>
          </a:p>
        </p:txBody>
      </p:sp>
      <p:sp>
        <p:nvSpPr>
          <p:cNvPr id="3" name="Content Placeholder 2">
            <a:extLst>
              <a:ext uri="{FF2B5EF4-FFF2-40B4-BE49-F238E27FC236}">
                <a16:creationId xmlns:a16="http://schemas.microsoft.com/office/drawing/2014/main" id="{B2C5DE45-EF96-AA47-A247-26DDA38203DA}"/>
              </a:ext>
            </a:extLst>
          </p:cNvPr>
          <p:cNvSpPr>
            <a:spLocks noGrp="1"/>
          </p:cNvSpPr>
          <p:nvPr>
            <p:ph idx="1"/>
          </p:nvPr>
        </p:nvSpPr>
        <p:spPr/>
        <p:txBody>
          <a:bodyPr/>
          <a:lstStyle/>
          <a:p>
            <a:r>
              <a:rPr lang="en-US" altLang="zh-CN" dirty="0"/>
              <a:t>BERT for Evidence Retrieval and Claim Verification, Amir Soleimani, Christof </a:t>
            </a:r>
            <a:r>
              <a:rPr lang="en-US" altLang="zh-CN" dirty="0" err="1"/>
              <a:t>Monz</a:t>
            </a:r>
            <a:r>
              <a:rPr lang="en-US" altLang="zh-CN" dirty="0"/>
              <a:t>, Marcel </a:t>
            </a:r>
            <a:r>
              <a:rPr lang="en-US" altLang="zh-CN" dirty="0" err="1"/>
              <a:t>Worring</a:t>
            </a:r>
            <a:endParaRPr lang="en-US" altLang="zh-CN" dirty="0"/>
          </a:p>
          <a:p>
            <a:r>
              <a:rPr lang="en-US" altLang="zh-CN" dirty="0"/>
              <a:t>Retrieval-Augmented Generation for Knowledge-Intensive NLP Tasks, Patrick Lewis, et al.</a:t>
            </a:r>
          </a:p>
          <a:p>
            <a:r>
              <a:rPr lang="en-US" altLang="zh-CN" dirty="0"/>
              <a:t>Fine-grained Fact Verification with Kernel Graph Attention Network, </a:t>
            </a:r>
            <a:r>
              <a:rPr lang="en-US" altLang="zh-CN" dirty="0" err="1"/>
              <a:t>Zhenghao</a:t>
            </a:r>
            <a:r>
              <a:rPr lang="en-US" altLang="zh-CN" dirty="0"/>
              <a:t> Liu, et al.</a:t>
            </a:r>
            <a:endParaRPr lang="zh-CN" altLang="en-US" dirty="0"/>
          </a:p>
          <a:p>
            <a:endParaRPr lang="en-US" dirty="0"/>
          </a:p>
        </p:txBody>
      </p:sp>
    </p:spTree>
    <p:extLst>
      <p:ext uri="{BB962C8B-B14F-4D97-AF65-F5344CB8AC3E}">
        <p14:creationId xmlns:p14="http://schemas.microsoft.com/office/powerpoint/2010/main" val="92794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AGENDA</a:t>
            </a:r>
          </a:p>
        </p:txBody>
      </p:sp>
      <p:sp>
        <p:nvSpPr>
          <p:cNvPr id="3" name="Content Placeholder 2">
            <a:extLst>
              <a:ext uri="{FF2B5EF4-FFF2-40B4-BE49-F238E27FC236}">
                <a16:creationId xmlns:a16="http://schemas.microsoft.com/office/drawing/2014/main" id="{B2C5DE45-EF96-AA47-A247-26DDA38203DA}"/>
              </a:ext>
            </a:extLst>
          </p:cNvPr>
          <p:cNvSpPr>
            <a:spLocks noGrp="1"/>
          </p:cNvSpPr>
          <p:nvPr>
            <p:ph idx="1"/>
          </p:nvPr>
        </p:nvSpPr>
        <p:spPr/>
        <p:txBody>
          <a:bodyPr/>
          <a:lstStyle/>
          <a:p>
            <a:r>
              <a:rPr lang="en-US" dirty="0"/>
              <a:t>Background</a:t>
            </a:r>
          </a:p>
          <a:p>
            <a:r>
              <a:rPr lang="en-US" dirty="0"/>
              <a:t>Research Motivation and Research Question</a:t>
            </a:r>
          </a:p>
          <a:p>
            <a:r>
              <a:rPr lang="en-US" dirty="0"/>
              <a:t>Research Methods (Research Methodology)</a:t>
            </a:r>
          </a:p>
          <a:p>
            <a:r>
              <a:rPr lang="en-US" dirty="0"/>
              <a:t>Result I</a:t>
            </a:r>
          </a:p>
          <a:p>
            <a:r>
              <a:rPr lang="en-US" dirty="0"/>
              <a:t>Result II </a:t>
            </a:r>
          </a:p>
          <a:p>
            <a:r>
              <a:rPr lang="en-US" dirty="0"/>
              <a:t>Limitation and Conclusion</a:t>
            </a:r>
          </a:p>
        </p:txBody>
      </p:sp>
    </p:spTree>
    <p:extLst>
      <p:ext uri="{BB962C8B-B14F-4D97-AF65-F5344CB8AC3E}">
        <p14:creationId xmlns:p14="http://schemas.microsoft.com/office/powerpoint/2010/main" val="2776189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BACKGROUND</a:t>
            </a:r>
          </a:p>
        </p:txBody>
      </p:sp>
      <p:sp>
        <p:nvSpPr>
          <p:cNvPr id="3" name="Content Placeholder 2">
            <a:extLst>
              <a:ext uri="{FF2B5EF4-FFF2-40B4-BE49-F238E27FC236}">
                <a16:creationId xmlns:a16="http://schemas.microsoft.com/office/drawing/2014/main" id="{B2C5DE45-EF96-AA47-A247-26DDA38203DA}"/>
              </a:ext>
            </a:extLst>
          </p:cNvPr>
          <p:cNvSpPr>
            <a:spLocks noGrp="1"/>
          </p:cNvSpPr>
          <p:nvPr>
            <p:ph idx="1"/>
          </p:nvPr>
        </p:nvSpPr>
        <p:spPr/>
        <p:txBody>
          <a:bodyPr>
            <a:normAutofit/>
          </a:bodyPr>
          <a:lstStyle/>
          <a:p>
            <a:pPr marL="0" indent="0">
              <a:buNone/>
            </a:pPr>
            <a:r>
              <a:rPr lang="en-US" dirty="0"/>
              <a:t>- What is Fact Extraction and </a:t>
            </a:r>
            <a:r>
              <a:rPr lang="en-US" dirty="0" err="1"/>
              <a:t>VERification</a:t>
            </a:r>
            <a:r>
              <a:rPr lang="en-US" dirty="0"/>
              <a:t>?</a:t>
            </a:r>
          </a:p>
          <a:p>
            <a:pPr marL="0" indent="0">
              <a:buNone/>
            </a:pPr>
            <a:r>
              <a:rPr lang="en-US" dirty="0"/>
              <a:t>	- Natural language processing models designed to verify a specific claim by extracting facts from credible resources.</a:t>
            </a:r>
          </a:p>
          <a:p>
            <a:pPr marL="0" indent="0">
              <a:buNone/>
            </a:pPr>
            <a:endParaRPr lang="en-US" altLang="zh-CN" dirty="0"/>
          </a:p>
          <a:p>
            <a:pPr>
              <a:buFontTx/>
              <a:buChar char="-"/>
            </a:pPr>
            <a:r>
              <a:rPr lang="en-US" altLang="zh-CN" dirty="0"/>
              <a:t>This research lies at the intersection of these subfields:</a:t>
            </a:r>
          </a:p>
          <a:p>
            <a:pPr lvl="1">
              <a:buFontTx/>
              <a:buChar char="-"/>
            </a:pPr>
            <a:r>
              <a:rPr lang="en-US" altLang="zh-CN" dirty="0"/>
              <a:t>Document/Sentence extraction</a:t>
            </a:r>
          </a:p>
          <a:p>
            <a:pPr lvl="1">
              <a:buFontTx/>
              <a:buChar char="-"/>
            </a:pPr>
            <a:r>
              <a:rPr lang="en-US" altLang="zh-CN" dirty="0"/>
              <a:t>Claim classification</a:t>
            </a:r>
          </a:p>
          <a:p>
            <a:pPr lvl="1">
              <a:buFontTx/>
              <a:buChar char="-"/>
            </a:pPr>
            <a:r>
              <a:rPr lang="en-US" altLang="zh-CN" dirty="0"/>
              <a:t>Claim verification</a:t>
            </a:r>
          </a:p>
          <a:p>
            <a:pPr lvl="1">
              <a:buFontTx/>
              <a:buChar char="-"/>
            </a:pPr>
            <a:endParaRPr lang="en-US" altLang="zh-CN" dirty="0"/>
          </a:p>
          <a:p>
            <a:pPr marL="0" indent="0">
              <a:buNone/>
            </a:pPr>
            <a:endParaRPr lang="en-US" altLang="zh-CN" dirty="0"/>
          </a:p>
          <a:p>
            <a:pPr marL="0" indent="0">
              <a:buNone/>
            </a:pPr>
            <a:endParaRPr lang="en-US" dirty="0"/>
          </a:p>
        </p:txBody>
      </p:sp>
    </p:spTree>
    <p:extLst>
      <p:ext uri="{BB962C8B-B14F-4D97-AF65-F5344CB8AC3E}">
        <p14:creationId xmlns:p14="http://schemas.microsoft.com/office/powerpoint/2010/main" val="337133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9AF362-88A0-4C3C-BEC3-288980C84BDA}"/>
              </a:ext>
            </a:extLst>
          </p:cNvPr>
          <p:cNvSpPr>
            <a:spLocks noGrp="1"/>
          </p:cNvSpPr>
          <p:nvPr>
            <p:ph type="title"/>
          </p:nvPr>
        </p:nvSpPr>
        <p:spPr/>
        <p:txBody>
          <a:bodyPr/>
          <a:lstStyle/>
          <a:p>
            <a:r>
              <a:rPr lang="en-US" altLang="zh-CN" sz="4400" dirty="0"/>
              <a:t>BACKGROUND</a:t>
            </a:r>
            <a:endParaRPr lang="zh-CN" altLang="en-US" dirty="0"/>
          </a:p>
        </p:txBody>
      </p:sp>
      <p:sp>
        <p:nvSpPr>
          <p:cNvPr id="3" name="内容占位符 2">
            <a:extLst>
              <a:ext uri="{FF2B5EF4-FFF2-40B4-BE49-F238E27FC236}">
                <a16:creationId xmlns:a16="http://schemas.microsoft.com/office/drawing/2014/main" id="{044EC9BB-7BCA-478C-8D77-FD29C1FF6EDB}"/>
              </a:ext>
            </a:extLst>
          </p:cNvPr>
          <p:cNvSpPr>
            <a:spLocks noGrp="1"/>
          </p:cNvSpPr>
          <p:nvPr>
            <p:ph idx="1"/>
          </p:nvPr>
        </p:nvSpPr>
        <p:spPr/>
        <p:txBody>
          <a:bodyPr>
            <a:normAutofit/>
          </a:bodyPr>
          <a:lstStyle/>
          <a:p>
            <a:r>
              <a:rPr lang="en-US" altLang="zh-CN" dirty="0"/>
              <a:t>The internet has brought more and more information to people. It widened our sight, but some fake and misleading texts guided us in a wrong way. To get the correct information, people need reliable sources.</a:t>
            </a:r>
          </a:p>
          <a:p>
            <a:endParaRPr lang="en-US" altLang="zh-CN" dirty="0">
              <a:solidFill>
                <a:srgbClr val="FF0000"/>
              </a:solidFill>
            </a:endParaRPr>
          </a:p>
          <a:p>
            <a:endParaRPr lang="en-US" altLang="zh-CN" dirty="0"/>
          </a:p>
          <a:p>
            <a:endParaRPr lang="en-US" altLang="zh-CN" dirty="0"/>
          </a:p>
          <a:p>
            <a:endParaRPr lang="en-US" altLang="zh-CN" dirty="0"/>
          </a:p>
          <a:p>
            <a:endParaRPr lang="en-US" altLang="zh-CN" dirty="0"/>
          </a:p>
          <a:p>
            <a:endParaRPr lang="en-US" altLang="zh-CN" dirty="0"/>
          </a:p>
          <a:p>
            <a:r>
              <a:rPr lang="en-US" altLang="zh-CN" dirty="0"/>
              <a:t>How can we do it in an efficient way?</a:t>
            </a:r>
            <a:endParaRPr lang="zh-CN" altLang="en-US" dirty="0"/>
          </a:p>
        </p:txBody>
      </p:sp>
      <p:graphicFrame>
        <p:nvGraphicFramePr>
          <p:cNvPr id="6" name="表格 5">
            <a:extLst>
              <a:ext uri="{FF2B5EF4-FFF2-40B4-BE49-F238E27FC236}">
                <a16:creationId xmlns:a16="http://schemas.microsoft.com/office/drawing/2014/main" id="{951118FE-CBF6-451A-833E-8F2257A9B92C}"/>
              </a:ext>
            </a:extLst>
          </p:cNvPr>
          <p:cNvGraphicFramePr>
            <a:graphicFrameLocks noGrp="1"/>
          </p:cNvGraphicFramePr>
          <p:nvPr>
            <p:extLst>
              <p:ext uri="{D42A27DB-BD31-4B8C-83A1-F6EECF244321}">
                <p14:modId xmlns:p14="http://schemas.microsoft.com/office/powerpoint/2010/main" val="131061646"/>
              </p:ext>
            </p:extLst>
          </p:nvPr>
        </p:nvGraphicFramePr>
        <p:xfrm>
          <a:off x="1468762" y="2787011"/>
          <a:ext cx="8181580" cy="2769108"/>
        </p:xfrm>
        <a:graphic>
          <a:graphicData uri="http://schemas.openxmlformats.org/drawingml/2006/table">
            <a:tbl>
              <a:tblPr firstRow="1" firstCol="1" bandRow="1">
                <a:tableStyleId>{5C22544A-7EE6-4342-B048-85BDC9FD1C3A}</a:tableStyleId>
              </a:tblPr>
              <a:tblGrid>
                <a:gridCol w="8181580">
                  <a:extLst>
                    <a:ext uri="{9D8B030D-6E8A-4147-A177-3AD203B41FA5}">
                      <a16:colId xmlns:a16="http://schemas.microsoft.com/office/drawing/2014/main" val="337240763"/>
                    </a:ext>
                  </a:extLst>
                </a:gridCol>
              </a:tblGrid>
              <a:tr h="0">
                <a:tc>
                  <a:txBody>
                    <a:bodyPr/>
                    <a:lstStyle/>
                    <a:p>
                      <a:pPr algn="just">
                        <a:lnSpc>
                          <a:spcPct val="150000"/>
                        </a:lnSpc>
                      </a:pPr>
                      <a:r>
                        <a:rPr lang="en-US" sz="1600" kern="100" dirty="0">
                          <a:effectLst/>
                        </a:rPr>
                        <a:t>Claim: The Rodney King riots took place in the most populous county in the USA.</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37790424"/>
                  </a:ext>
                </a:extLst>
              </a:tr>
              <a:tr h="0">
                <a:tc>
                  <a:txBody>
                    <a:bodyPr/>
                    <a:lstStyle/>
                    <a:p>
                      <a:pPr algn="just">
                        <a:lnSpc>
                          <a:spcPct val="150000"/>
                        </a:lnSpc>
                      </a:pPr>
                      <a:r>
                        <a:rPr lang="en-US" sz="1600" kern="100" dirty="0">
                          <a:effectLst/>
                        </a:rPr>
                        <a:t>Wiki: The 1992 Los Angeles riots, also know as the Rodney King riots were a series of riots, lootings, arsons, and civil disturbances that occurred in Los Angeles County, California in April and May 1992.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61156161"/>
                  </a:ext>
                </a:extLst>
              </a:tr>
              <a:tr h="0">
                <a:tc>
                  <a:txBody>
                    <a:bodyPr/>
                    <a:lstStyle/>
                    <a:p>
                      <a:pPr algn="just">
                        <a:lnSpc>
                          <a:spcPct val="150000"/>
                        </a:lnSpc>
                      </a:pPr>
                      <a:r>
                        <a:rPr lang="en-US" sz="1600" kern="100" dirty="0">
                          <a:effectLst/>
                        </a:rPr>
                        <a:t>Wiki: Los Angeles County, officially the County of Los Angeles, is the most populous county in the USA.</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17501815"/>
                  </a:ext>
                </a:extLst>
              </a:tr>
              <a:tr h="0">
                <a:tc>
                  <a:txBody>
                    <a:bodyPr/>
                    <a:lstStyle/>
                    <a:p>
                      <a:pPr algn="just">
                        <a:lnSpc>
                          <a:spcPct val="150000"/>
                        </a:lnSpc>
                      </a:pPr>
                      <a:r>
                        <a:rPr lang="en-US" sz="1600" kern="100" dirty="0">
                          <a:effectLst/>
                        </a:rPr>
                        <a:t>Verdict: Supported</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831353210"/>
                  </a:ext>
                </a:extLst>
              </a:tr>
            </a:tbl>
          </a:graphicData>
        </a:graphic>
      </p:graphicFrame>
    </p:spTree>
    <p:extLst>
      <p:ext uri="{BB962C8B-B14F-4D97-AF65-F5344CB8AC3E}">
        <p14:creationId xmlns:p14="http://schemas.microsoft.com/office/powerpoint/2010/main" val="3510592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RESEARCH QUESTION</a:t>
            </a:r>
          </a:p>
        </p:txBody>
      </p:sp>
      <p:sp>
        <p:nvSpPr>
          <p:cNvPr id="3" name="Content Placeholder 2">
            <a:extLst>
              <a:ext uri="{FF2B5EF4-FFF2-40B4-BE49-F238E27FC236}">
                <a16:creationId xmlns:a16="http://schemas.microsoft.com/office/drawing/2014/main" id="{B2C5DE45-EF96-AA47-A247-26DDA38203DA}"/>
              </a:ext>
            </a:extLst>
          </p:cNvPr>
          <p:cNvSpPr>
            <a:spLocks noGrp="1"/>
          </p:cNvSpPr>
          <p:nvPr>
            <p:ph idx="1"/>
          </p:nvPr>
        </p:nvSpPr>
        <p:spPr/>
        <p:txBody>
          <a:bodyPr>
            <a:normAutofit/>
          </a:bodyPr>
          <a:lstStyle/>
          <a:p>
            <a:r>
              <a:rPr lang="en-US" dirty="0"/>
              <a:t>How can we extract fact from database and use them to verify  textual claims?</a:t>
            </a:r>
          </a:p>
          <a:p>
            <a:endParaRPr lang="en-US" dirty="0"/>
          </a:p>
          <a:p>
            <a:endParaRPr lang="en-US" dirty="0"/>
          </a:p>
          <a:p>
            <a:r>
              <a:rPr lang="en-US" dirty="0"/>
              <a:t>It helps programmers to create tools for people to do quick verifications, which improves people’s judgement.</a:t>
            </a:r>
          </a:p>
          <a:p>
            <a:endParaRPr lang="en-US" dirty="0"/>
          </a:p>
          <a:p>
            <a:endParaRPr lang="en-US" dirty="0"/>
          </a:p>
          <a:p>
            <a:endParaRPr lang="en-US" dirty="0"/>
          </a:p>
        </p:txBody>
      </p:sp>
    </p:spTree>
    <p:extLst>
      <p:ext uri="{BB962C8B-B14F-4D97-AF65-F5344CB8AC3E}">
        <p14:creationId xmlns:p14="http://schemas.microsoft.com/office/powerpoint/2010/main" val="34769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A4BCA4-7770-4E74-A119-0DA39104404F}"/>
              </a:ext>
            </a:extLst>
          </p:cNvPr>
          <p:cNvSpPr>
            <a:spLocks noGrp="1"/>
          </p:cNvSpPr>
          <p:nvPr>
            <p:ph type="title"/>
          </p:nvPr>
        </p:nvSpPr>
        <p:spPr/>
        <p:txBody>
          <a:bodyPr/>
          <a:lstStyle/>
          <a:p>
            <a:r>
              <a:rPr lang="en-US" altLang="zh-CN" sz="4400" dirty="0"/>
              <a:t>Data</a:t>
            </a:r>
            <a:endParaRPr lang="zh-CN" altLang="en-US" dirty="0"/>
          </a:p>
        </p:txBody>
      </p:sp>
      <p:sp>
        <p:nvSpPr>
          <p:cNvPr id="3" name="内容占位符 2">
            <a:extLst>
              <a:ext uri="{FF2B5EF4-FFF2-40B4-BE49-F238E27FC236}">
                <a16:creationId xmlns:a16="http://schemas.microsoft.com/office/drawing/2014/main" id="{4BBF54A1-553A-4E8D-988B-3B8A6743082B}"/>
              </a:ext>
            </a:extLst>
          </p:cNvPr>
          <p:cNvSpPr>
            <a:spLocks noGrp="1"/>
          </p:cNvSpPr>
          <p:nvPr>
            <p:ph idx="1"/>
          </p:nvPr>
        </p:nvSpPr>
        <p:spPr/>
        <p:txBody>
          <a:bodyPr/>
          <a:lstStyle/>
          <a:p>
            <a:r>
              <a:rPr lang="en-US" altLang="zh-CN" dirty="0"/>
              <a:t>FEVER: The Fourth Workshop on Fact Extraction and Verification</a:t>
            </a:r>
          </a:p>
          <a:p>
            <a:r>
              <a:rPr lang="en-US" altLang="zh-CN" dirty="0"/>
              <a:t>Pre-processed Wikipedia Pages (June 2017 dump) as the evidence corpus</a:t>
            </a:r>
          </a:p>
          <a:p>
            <a:endParaRPr lang="zh-CN" altLang="en-US" dirty="0"/>
          </a:p>
        </p:txBody>
      </p:sp>
      <p:graphicFrame>
        <p:nvGraphicFramePr>
          <p:cNvPr id="5" name="表格 4">
            <a:extLst>
              <a:ext uri="{FF2B5EF4-FFF2-40B4-BE49-F238E27FC236}">
                <a16:creationId xmlns:a16="http://schemas.microsoft.com/office/drawing/2014/main" id="{D99D5065-4165-4A23-9D44-0B7957A6C85F}"/>
              </a:ext>
            </a:extLst>
          </p:cNvPr>
          <p:cNvGraphicFramePr>
            <a:graphicFrameLocks noGrp="1"/>
          </p:cNvGraphicFramePr>
          <p:nvPr>
            <p:extLst>
              <p:ext uri="{D42A27DB-BD31-4B8C-83A1-F6EECF244321}">
                <p14:modId xmlns:p14="http://schemas.microsoft.com/office/powerpoint/2010/main" val="1053059183"/>
              </p:ext>
            </p:extLst>
          </p:nvPr>
        </p:nvGraphicFramePr>
        <p:xfrm>
          <a:off x="1323145" y="2985233"/>
          <a:ext cx="7233624" cy="2408887"/>
        </p:xfrm>
        <a:graphic>
          <a:graphicData uri="http://schemas.openxmlformats.org/drawingml/2006/table">
            <a:tbl>
              <a:tblPr firstRow="1" firstCol="1" bandRow="1">
                <a:tableStyleId>{5C22544A-7EE6-4342-B048-85BDC9FD1C3A}</a:tableStyleId>
              </a:tblPr>
              <a:tblGrid>
                <a:gridCol w="1808406">
                  <a:extLst>
                    <a:ext uri="{9D8B030D-6E8A-4147-A177-3AD203B41FA5}">
                      <a16:colId xmlns:a16="http://schemas.microsoft.com/office/drawing/2014/main" val="1360216608"/>
                    </a:ext>
                  </a:extLst>
                </a:gridCol>
                <a:gridCol w="1808406">
                  <a:extLst>
                    <a:ext uri="{9D8B030D-6E8A-4147-A177-3AD203B41FA5}">
                      <a16:colId xmlns:a16="http://schemas.microsoft.com/office/drawing/2014/main" val="4104595337"/>
                    </a:ext>
                  </a:extLst>
                </a:gridCol>
                <a:gridCol w="1808406">
                  <a:extLst>
                    <a:ext uri="{9D8B030D-6E8A-4147-A177-3AD203B41FA5}">
                      <a16:colId xmlns:a16="http://schemas.microsoft.com/office/drawing/2014/main" val="3319796099"/>
                    </a:ext>
                  </a:extLst>
                </a:gridCol>
                <a:gridCol w="1808406">
                  <a:extLst>
                    <a:ext uri="{9D8B030D-6E8A-4147-A177-3AD203B41FA5}">
                      <a16:colId xmlns:a16="http://schemas.microsoft.com/office/drawing/2014/main" val="1921378172"/>
                    </a:ext>
                  </a:extLst>
                </a:gridCol>
              </a:tblGrid>
              <a:tr h="997522">
                <a:tc>
                  <a:txBody>
                    <a:bodyPr/>
                    <a:lstStyle/>
                    <a:p>
                      <a:pPr algn="just">
                        <a:lnSpc>
                          <a:spcPct val="150000"/>
                        </a:lnSpc>
                      </a:pPr>
                      <a:r>
                        <a:rPr lang="en-US" sz="1600" kern="100" dirty="0">
                          <a:effectLst/>
                        </a:rPr>
                        <a:t>Split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supported</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refuted</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Not-enough-info</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42639128"/>
                  </a:ext>
                </a:extLst>
              </a:tr>
              <a:tr h="470455">
                <a:tc>
                  <a:txBody>
                    <a:bodyPr/>
                    <a:lstStyle/>
                    <a:p>
                      <a:pPr algn="just">
                        <a:lnSpc>
                          <a:spcPct val="150000"/>
                        </a:lnSpc>
                      </a:pPr>
                      <a:r>
                        <a:rPr lang="en-US" sz="1600" kern="100" dirty="0">
                          <a:effectLst/>
                        </a:rPr>
                        <a:t>Training</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80035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29775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35639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753771674"/>
                  </a:ext>
                </a:extLst>
              </a:tr>
              <a:tr h="470455">
                <a:tc>
                  <a:txBody>
                    <a:bodyPr/>
                    <a:lstStyle/>
                    <a:p>
                      <a:pPr algn="just">
                        <a:lnSpc>
                          <a:spcPct val="150000"/>
                        </a:lnSpc>
                      </a:pPr>
                      <a:r>
                        <a:rPr lang="en-US" sz="1600" kern="100" dirty="0">
                          <a:effectLst/>
                        </a:rPr>
                        <a:t>Development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3333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3333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a:effectLst/>
                        </a:rPr>
                        <a:t>3333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866019283"/>
                  </a:ext>
                </a:extLst>
              </a:tr>
              <a:tr h="470455">
                <a:tc>
                  <a:txBody>
                    <a:bodyPr/>
                    <a:lstStyle/>
                    <a:p>
                      <a:pPr algn="just">
                        <a:lnSpc>
                          <a:spcPct val="150000"/>
                        </a:lnSpc>
                      </a:pPr>
                      <a:r>
                        <a:rPr lang="en-US" sz="1600" kern="100" dirty="0">
                          <a:effectLst/>
                        </a:rPr>
                        <a:t>Test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3333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3333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1600" kern="100" dirty="0">
                          <a:effectLst/>
                        </a:rPr>
                        <a:t>3333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15068935"/>
                  </a:ext>
                </a:extLst>
              </a:tr>
            </a:tbl>
          </a:graphicData>
        </a:graphic>
      </p:graphicFrame>
      <p:sp>
        <p:nvSpPr>
          <p:cNvPr id="6" name="文本框 5">
            <a:extLst>
              <a:ext uri="{FF2B5EF4-FFF2-40B4-BE49-F238E27FC236}">
                <a16:creationId xmlns:a16="http://schemas.microsoft.com/office/drawing/2014/main" id="{5FCE4DF4-F6AA-48A3-91FD-ACAE032B4B8F}"/>
              </a:ext>
            </a:extLst>
          </p:cNvPr>
          <p:cNvSpPr txBox="1"/>
          <p:nvPr/>
        </p:nvSpPr>
        <p:spPr>
          <a:xfrm>
            <a:off x="1323145" y="5504526"/>
            <a:ext cx="8447714" cy="422680"/>
          </a:xfrm>
          <a:prstGeom prst="rect">
            <a:avLst/>
          </a:prstGeom>
          <a:noFill/>
        </p:spPr>
        <p:txBody>
          <a:bodyPr wrap="square" rtlCol="0">
            <a:spAutoFit/>
          </a:bodyPr>
          <a:lstStyle/>
          <a:p>
            <a:pPr algn="just">
              <a:lnSpc>
                <a:spcPct val="150000"/>
              </a:lnSpc>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Table 1: Dataset splitting</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89836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8996-0F91-0645-80A8-2E501BBF8EEE}"/>
              </a:ext>
            </a:extLst>
          </p:cNvPr>
          <p:cNvSpPr>
            <a:spLocks noGrp="1"/>
          </p:cNvSpPr>
          <p:nvPr>
            <p:ph type="title"/>
          </p:nvPr>
        </p:nvSpPr>
        <p:spPr/>
        <p:txBody>
          <a:bodyPr>
            <a:normAutofit/>
          </a:bodyPr>
          <a:lstStyle/>
          <a:p>
            <a:r>
              <a:rPr lang="en-US" sz="4000" dirty="0"/>
              <a:t>RESEARCH METHOD</a:t>
            </a:r>
          </a:p>
        </p:txBody>
      </p:sp>
      <p:sp>
        <p:nvSpPr>
          <p:cNvPr id="3" name="Content Placeholder 2">
            <a:extLst>
              <a:ext uri="{FF2B5EF4-FFF2-40B4-BE49-F238E27FC236}">
                <a16:creationId xmlns:a16="http://schemas.microsoft.com/office/drawing/2014/main" id="{B2C5DE45-EF96-AA47-A247-26DDA38203DA}"/>
              </a:ext>
            </a:extLst>
          </p:cNvPr>
          <p:cNvSpPr>
            <a:spLocks noGrp="1"/>
          </p:cNvSpPr>
          <p:nvPr>
            <p:ph idx="1"/>
          </p:nvPr>
        </p:nvSpPr>
        <p:spPr>
          <a:xfrm>
            <a:off x="838200" y="1825625"/>
            <a:ext cx="5973661" cy="4351338"/>
          </a:xfrm>
        </p:spPr>
        <p:txBody>
          <a:bodyPr/>
          <a:lstStyle/>
          <a:p>
            <a:r>
              <a:rPr lang="en-US" dirty="0"/>
              <a:t>Step 1: Document Retrieval</a:t>
            </a:r>
          </a:p>
          <a:p>
            <a:pPr marL="457200" lvl="1" indent="0">
              <a:buNone/>
            </a:pPr>
            <a:r>
              <a:rPr lang="en-US" dirty="0"/>
              <a:t>TFIDF method to check term frequency and find top rated documents</a:t>
            </a:r>
          </a:p>
          <a:p>
            <a:pPr marL="457200" lvl="1" indent="0">
              <a:buNone/>
            </a:pPr>
            <a:endParaRPr lang="en-US" dirty="0"/>
          </a:p>
          <a:p>
            <a:r>
              <a:rPr lang="en-US" dirty="0"/>
              <a:t>Step 2: Sentence Retrieval</a:t>
            </a:r>
          </a:p>
          <a:p>
            <a:pPr marL="457200" lvl="1" indent="0">
              <a:buNone/>
            </a:pPr>
            <a:r>
              <a:rPr lang="en-US" dirty="0"/>
              <a:t>TFIDF method to</a:t>
            </a:r>
            <a:r>
              <a:rPr lang="en-US" altLang="zh-CN" dirty="0"/>
              <a:t> check term frequency and find top rated sentences</a:t>
            </a:r>
          </a:p>
          <a:p>
            <a:pPr marL="457200" lvl="1" indent="0">
              <a:buNone/>
            </a:pPr>
            <a:endParaRPr lang="en-US" dirty="0"/>
          </a:p>
          <a:p>
            <a:r>
              <a:rPr lang="en-US" dirty="0"/>
              <a:t>Step 3: Claim Verification</a:t>
            </a:r>
          </a:p>
          <a:p>
            <a:pPr marL="457200" lvl="1" indent="0">
              <a:buNone/>
            </a:pPr>
            <a:r>
              <a:rPr lang="en-US" altLang="zh-CN" dirty="0"/>
              <a:t>S</a:t>
            </a:r>
            <a:r>
              <a:rPr lang="en-US" dirty="0"/>
              <a:t>upervised logistic regression</a:t>
            </a:r>
          </a:p>
          <a:p>
            <a:pPr marL="457200" lvl="1" indent="0">
              <a:buNone/>
            </a:pPr>
            <a:r>
              <a:rPr lang="en-US"/>
              <a:t>The </a:t>
            </a:r>
            <a:r>
              <a:rPr lang="en-US" dirty="0"/>
              <a:t>key feature is word overlapping</a:t>
            </a:r>
          </a:p>
          <a:p>
            <a:pPr marL="457200" lvl="1" indent="0">
              <a:buNone/>
            </a:pPr>
            <a:r>
              <a:rPr lang="en-US" dirty="0"/>
              <a:t>Minimize the loss function</a:t>
            </a:r>
          </a:p>
        </p:txBody>
      </p:sp>
      <p:sp>
        <p:nvSpPr>
          <p:cNvPr id="4" name="椭圆 3">
            <a:extLst>
              <a:ext uri="{FF2B5EF4-FFF2-40B4-BE49-F238E27FC236}">
                <a16:creationId xmlns:a16="http://schemas.microsoft.com/office/drawing/2014/main" id="{1C0C0931-CE68-47E7-A1C7-0143E7693442}"/>
              </a:ext>
            </a:extLst>
          </p:cNvPr>
          <p:cNvSpPr/>
          <p:nvPr/>
        </p:nvSpPr>
        <p:spPr>
          <a:xfrm>
            <a:off x="7088695" y="780780"/>
            <a:ext cx="1442907" cy="713064"/>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6E4F3C48-77AC-43CC-8B1F-4D0522AFA25F}"/>
              </a:ext>
            </a:extLst>
          </p:cNvPr>
          <p:cNvSpPr/>
          <p:nvPr/>
        </p:nvSpPr>
        <p:spPr>
          <a:xfrm>
            <a:off x="9356171" y="822383"/>
            <a:ext cx="1442907" cy="71306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角 7">
            <a:extLst>
              <a:ext uri="{FF2B5EF4-FFF2-40B4-BE49-F238E27FC236}">
                <a16:creationId xmlns:a16="http://schemas.microsoft.com/office/drawing/2014/main" id="{033C7EBC-536E-445F-9E2D-1F14567303B9}"/>
              </a:ext>
            </a:extLst>
          </p:cNvPr>
          <p:cNvSpPr/>
          <p:nvPr/>
        </p:nvSpPr>
        <p:spPr>
          <a:xfrm>
            <a:off x="8031055" y="1725953"/>
            <a:ext cx="1828800" cy="654341"/>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70BBD106-1ECE-4F26-9F8B-DDB803D79105}"/>
              </a:ext>
            </a:extLst>
          </p:cNvPr>
          <p:cNvSpPr txBox="1"/>
          <p:nvPr/>
        </p:nvSpPr>
        <p:spPr>
          <a:xfrm>
            <a:off x="7344559" y="952646"/>
            <a:ext cx="931178" cy="369332"/>
          </a:xfrm>
          <a:prstGeom prst="rect">
            <a:avLst/>
          </a:prstGeom>
          <a:noFill/>
        </p:spPr>
        <p:txBody>
          <a:bodyPr wrap="square" rtlCol="0">
            <a:spAutoFit/>
          </a:bodyPr>
          <a:lstStyle/>
          <a:p>
            <a:pPr algn="ctr"/>
            <a:r>
              <a:rPr lang="en-US" altLang="zh-CN" dirty="0"/>
              <a:t>Claim</a:t>
            </a:r>
            <a:endParaRPr lang="zh-CN" altLang="en-US" dirty="0"/>
          </a:p>
        </p:txBody>
      </p:sp>
      <p:sp>
        <p:nvSpPr>
          <p:cNvPr id="14" name="文本框 13">
            <a:extLst>
              <a:ext uri="{FF2B5EF4-FFF2-40B4-BE49-F238E27FC236}">
                <a16:creationId xmlns:a16="http://schemas.microsoft.com/office/drawing/2014/main" id="{F6EF99F4-243C-42D4-AC09-E0ED3DF99E1A}"/>
              </a:ext>
            </a:extLst>
          </p:cNvPr>
          <p:cNvSpPr txBox="1"/>
          <p:nvPr/>
        </p:nvSpPr>
        <p:spPr>
          <a:xfrm>
            <a:off x="9412184" y="854921"/>
            <a:ext cx="1330879" cy="646331"/>
          </a:xfrm>
          <a:prstGeom prst="rect">
            <a:avLst/>
          </a:prstGeom>
          <a:noFill/>
        </p:spPr>
        <p:txBody>
          <a:bodyPr wrap="square" rtlCol="0">
            <a:spAutoFit/>
          </a:bodyPr>
          <a:lstStyle/>
          <a:p>
            <a:pPr algn="ctr"/>
            <a:r>
              <a:rPr lang="en-US" altLang="zh-CN" dirty="0"/>
              <a:t>Wikipedia document</a:t>
            </a:r>
            <a:endParaRPr lang="zh-CN" altLang="en-US" dirty="0"/>
          </a:p>
        </p:txBody>
      </p:sp>
      <p:sp>
        <p:nvSpPr>
          <p:cNvPr id="15" name="文本框 14">
            <a:extLst>
              <a:ext uri="{FF2B5EF4-FFF2-40B4-BE49-F238E27FC236}">
                <a16:creationId xmlns:a16="http://schemas.microsoft.com/office/drawing/2014/main" id="{6150C6DE-0227-420D-85EF-63F57AB5B531}"/>
              </a:ext>
            </a:extLst>
          </p:cNvPr>
          <p:cNvSpPr txBox="1"/>
          <p:nvPr/>
        </p:nvSpPr>
        <p:spPr>
          <a:xfrm>
            <a:off x="8182056" y="1753258"/>
            <a:ext cx="1526797" cy="646331"/>
          </a:xfrm>
          <a:prstGeom prst="rect">
            <a:avLst/>
          </a:prstGeom>
          <a:noFill/>
        </p:spPr>
        <p:txBody>
          <a:bodyPr wrap="square" rtlCol="0">
            <a:spAutoFit/>
          </a:bodyPr>
          <a:lstStyle/>
          <a:p>
            <a:pPr algn="ctr"/>
            <a:r>
              <a:rPr lang="en-US" altLang="zh-CN" dirty="0"/>
              <a:t>Document Retrieval</a:t>
            </a:r>
            <a:endParaRPr lang="zh-CN" altLang="en-US" dirty="0"/>
          </a:p>
        </p:txBody>
      </p:sp>
      <p:sp>
        <p:nvSpPr>
          <p:cNvPr id="16" name="箭头: 下 15">
            <a:extLst>
              <a:ext uri="{FF2B5EF4-FFF2-40B4-BE49-F238E27FC236}">
                <a16:creationId xmlns:a16="http://schemas.microsoft.com/office/drawing/2014/main" id="{5474F68A-8F49-466A-8115-DD4DA93AFA8C}"/>
              </a:ext>
            </a:extLst>
          </p:cNvPr>
          <p:cNvSpPr/>
          <p:nvPr/>
        </p:nvSpPr>
        <p:spPr>
          <a:xfrm>
            <a:off x="8893235" y="2408202"/>
            <a:ext cx="137998" cy="3389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箭头: 下 16">
            <a:extLst>
              <a:ext uri="{FF2B5EF4-FFF2-40B4-BE49-F238E27FC236}">
                <a16:creationId xmlns:a16="http://schemas.microsoft.com/office/drawing/2014/main" id="{AE73D925-DDD5-4ECB-A1C0-66C00068A80F}"/>
              </a:ext>
            </a:extLst>
          </p:cNvPr>
          <p:cNvSpPr/>
          <p:nvPr/>
        </p:nvSpPr>
        <p:spPr>
          <a:xfrm>
            <a:off x="8870856" y="3484486"/>
            <a:ext cx="137999" cy="3303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下 17">
            <a:extLst>
              <a:ext uri="{FF2B5EF4-FFF2-40B4-BE49-F238E27FC236}">
                <a16:creationId xmlns:a16="http://schemas.microsoft.com/office/drawing/2014/main" id="{4BF69D70-088D-48C1-BCAF-34000ECE1AE9}"/>
              </a:ext>
            </a:extLst>
          </p:cNvPr>
          <p:cNvSpPr/>
          <p:nvPr/>
        </p:nvSpPr>
        <p:spPr>
          <a:xfrm>
            <a:off x="8876454" y="4482847"/>
            <a:ext cx="132401" cy="337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下 18">
            <a:extLst>
              <a:ext uri="{FF2B5EF4-FFF2-40B4-BE49-F238E27FC236}">
                <a16:creationId xmlns:a16="http://schemas.microsoft.com/office/drawing/2014/main" id="{0D787FC3-8AC0-4B95-93BD-2822F951296A}"/>
              </a:ext>
            </a:extLst>
          </p:cNvPr>
          <p:cNvSpPr/>
          <p:nvPr/>
        </p:nvSpPr>
        <p:spPr>
          <a:xfrm>
            <a:off x="8887637" y="5546965"/>
            <a:ext cx="132401" cy="4486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a:extLst>
              <a:ext uri="{FF2B5EF4-FFF2-40B4-BE49-F238E27FC236}">
                <a16:creationId xmlns:a16="http://schemas.microsoft.com/office/drawing/2014/main" id="{F614110A-03B3-4B59-B427-CD3FA40F69FC}"/>
              </a:ext>
            </a:extLst>
          </p:cNvPr>
          <p:cNvSpPr/>
          <p:nvPr/>
        </p:nvSpPr>
        <p:spPr>
          <a:xfrm>
            <a:off x="8224000" y="2764387"/>
            <a:ext cx="1442907" cy="71306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a:extLst>
              <a:ext uri="{FF2B5EF4-FFF2-40B4-BE49-F238E27FC236}">
                <a16:creationId xmlns:a16="http://schemas.microsoft.com/office/drawing/2014/main" id="{A22B895A-D343-4FA6-B377-4A2FED7AEBE7}"/>
              </a:ext>
            </a:extLst>
          </p:cNvPr>
          <p:cNvSpPr/>
          <p:nvPr/>
        </p:nvSpPr>
        <p:spPr>
          <a:xfrm>
            <a:off x="8198835" y="4827238"/>
            <a:ext cx="1442907" cy="71306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圆角 21">
            <a:extLst>
              <a:ext uri="{FF2B5EF4-FFF2-40B4-BE49-F238E27FC236}">
                <a16:creationId xmlns:a16="http://schemas.microsoft.com/office/drawing/2014/main" id="{859D60D8-5D1D-46F6-8822-B5736E2ACE58}"/>
              </a:ext>
            </a:extLst>
          </p:cNvPr>
          <p:cNvSpPr/>
          <p:nvPr/>
        </p:nvSpPr>
        <p:spPr>
          <a:xfrm>
            <a:off x="8047834" y="3821840"/>
            <a:ext cx="1828800" cy="654341"/>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圆角 22">
            <a:extLst>
              <a:ext uri="{FF2B5EF4-FFF2-40B4-BE49-F238E27FC236}">
                <a16:creationId xmlns:a16="http://schemas.microsoft.com/office/drawing/2014/main" id="{A7C86EC9-2B87-45FD-87D6-2B2F53AF33FD}"/>
              </a:ext>
            </a:extLst>
          </p:cNvPr>
          <p:cNvSpPr/>
          <p:nvPr/>
        </p:nvSpPr>
        <p:spPr>
          <a:xfrm>
            <a:off x="8047834" y="6002315"/>
            <a:ext cx="1828800" cy="654341"/>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箭头: 下 23">
            <a:extLst>
              <a:ext uri="{FF2B5EF4-FFF2-40B4-BE49-F238E27FC236}">
                <a16:creationId xmlns:a16="http://schemas.microsoft.com/office/drawing/2014/main" id="{D091F869-391E-47D4-B255-7FC7D5CD066A}"/>
              </a:ext>
            </a:extLst>
          </p:cNvPr>
          <p:cNvSpPr/>
          <p:nvPr/>
        </p:nvSpPr>
        <p:spPr>
          <a:xfrm rot="19023784">
            <a:off x="8206739" y="1403374"/>
            <a:ext cx="137998" cy="3389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箭头: 下 24">
            <a:extLst>
              <a:ext uri="{FF2B5EF4-FFF2-40B4-BE49-F238E27FC236}">
                <a16:creationId xmlns:a16="http://schemas.microsoft.com/office/drawing/2014/main" id="{F252ADCE-7680-4048-9CEE-1A32618AD3A8}"/>
              </a:ext>
            </a:extLst>
          </p:cNvPr>
          <p:cNvSpPr/>
          <p:nvPr/>
        </p:nvSpPr>
        <p:spPr>
          <a:xfrm rot="2199814">
            <a:off x="9370800" y="1404998"/>
            <a:ext cx="137998" cy="3389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a:extLst>
              <a:ext uri="{FF2B5EF4-FFF2-40B4-BE49-F238E27FC236}">
                <a16:creationId xmlns:a16="http://schemas.microsoft.com/office/drawing/2014/main" id="{A9107FAC-3452-41CE-96F7-1E17F03F25F9}"/>
              </a:ext>
            </a:extLst>
          </p:cNvPr>
          <p:cNvSpPr txBox="1"/>
          <p:nvPr/>
        </p:nvSpPr>
        <p:spPr>
          <a:xfrm>
            <a:off x="8306281" y="2788810"/>
            <a:ext cx="1267146" cy="646331"/>
          </a:xfrm>
          <a:prstGeom prst="rect">
            <a:avLst/>
          </a:prstGeom>
          <a:noFill/>
        </p:spPr>
        <p:txBody>
          <a:bodyPr wrap="square" rtlCol="0">
            <a:spAutoFit/>
          </a:bodyPr>
          <a:lstStyle/>
          <a:p>
            <a:pPr algn="ctr"/>
            <a:r>
              <a:rPr lang="en-US" altLang="zh-CN" dirty="0"/>
              <a:t>Top documents</a:t>
            </a:r>
            <a:endParaRPr lang="zh-CN" altLang="en-US" dirty="0"/>
          </a:p>
        </p:txBody>
      </p:sp>
      <p:sp>
        <p:nvSpPr>
          <p:cNvPr id="27" name="文本框 26">
            <a:extLst>
              <a:ext uri="{FF2B5EF4-FFF2-40B4-BE49-F238E27FC236}">
                <a16:creationId xmlns:a16="http://schemas.microsoft.com/office/drawing/2014/main" id="{1CA7070B-FD27-4898-9165-8C2E28D1E5F4}"/>
              </a:ext>
            </a:extLst>
          </p:cNvPr>
          <p:cNvSpPr txBox="1"/>
          <p:nvPr/>
        </p:nvSpPr>
        <p:spPr>
          <a:xfrm>
            <a:off x="8176456" y="3812081"/>
            <a:ext cx="1526797" cy="646331"/>
          </a:xfrm>
          <a:prstGeom prst="rect">
            <a:avLst/>
          </a:prstGeom>
          <a:noFill/>
        </p:spPr>
        <p:txBody>
          <a:bodyPr wrap="square" rtlCol="0">
            <a:spAutoFit/>
          </a:bodyPr>
          <a:lstStyle/>
          <a:p>
            <a:pPr algn="ctr"/>
            <a:r>
              <a:rPr lang="en-US" altLang="zh-CN" dirty="0"/>
              <a:t>Sentence Retrieval</a:t>
            </a:r>
            <a:endParaRPr lang="zh-CN" altLang="en-US" dirty="0"/>
          </a:p>
        </p:txBody>
      </p:sp>
      <p:sp>
        <p:nvSpPr>
          <p:cNvPr id="28" name="文本框 27">
            <a:extLst>
              <a:ext uri="{FF2B5EF4-FFF2-40B4-BE49-F238E27FC236}">
                <a16:creationId xmlns:a16="http://schemas.microsoft.com/office/drawing/2014/main" id="{66F0BAAA-4D0A-494A-AA15-1CAF49D25EC2}"/>
              </a:ext>
            </a:extLst>
          </p:cNvPr>
          <p:cNvSpPr txBox="1"/>
          <p:nvPr/>
        </p:nvSpPr>
        <p:spPr>
          <a:xfrm>
            <a:off x="8284252" y="4832530"/>
            <a:ext cx="1267146" cy="646331"/>
          </a:xfrm>
          <a:prstGeom prst="rect">
            <a:avLst/>
          </a:prstGeom>
          <a:noFill/>
        </p:spPr>
        <p:txBody>
          <a:bodyPr wrap="square" rtlCol="0">
            <a:spAutoFit/>
          </a:bodyPr>
          <a:lstStyle/>
          <a:p>
            <a:pPr algn="ctr"/>
            <a:r>
              <a:rPr lang="en-US" altLang="zh-CN" dirty="0"/>
              <a:t>Top sentences</a:t>
            </a:r>
            <a:endParaRPr lang="zh-CN" altLang="en-US" dirty="0"/>
          </a:p>
        </p:txBody>
      </p:sp>
      <p:sp>
        <p:nvSpPr>
          <p:cNvPr id="29" name="文本框 28">
            <a:extLst>
              <a:ext uri="{FF2B5EF4-FFF2-40B4-BE49-F238E27FC236}">
                <a16:creationId xmlns:a16="http://schemas.microsoft.com/office/drawing/2014/main" id="{3F395795-4965-4F28-BA76-F49B6C62AB0A}"/>
              </a:ext>
            </a:extLst>
          </p:cNvPr>
          <p:cNvSpPr txBox="1"/>
          <p:nvPr/>
        </p:nvSpPr>
        <p:spPr>
          <a:xfrm>
            <a:off x="8176455" y="6024761"/>
            <a:ext cx="1526797" cy="646331"/>
          </a:xfrm>
          <a:prstGeom prst="rect">
            <a:avLst/>
          </a:prstGeom>
          <a:noFill/>
        </p:spPr>
        <p:txBody>
          <a:bodyPr wrap="square" rtlCol="0">
            <a:spAutoFit/>
          </a:bodyPr>
          <a:lstStyle/>
          <a:p>
            <a:pPr algn="ctr"/>
            <a:r>
              <a:rPr lang="en-US" altLang="zh-CN" dirty="0"/>
              <a:t>Claim Verification</a:t>
            </a:r>
            <a:endParaRPr lang="zh-CN" altLang="en-US" dirty="0"/>
          </a:p>
        </p:txBody>
      </p:sp>
    </p:spTree>
    <p:extLst>
      <p:ext uri="{BB962C8B-B14F-4D97-AF65-F5344CB8AC3E}">
        <p14:creationId xmlns:p14="http://schemas.microsoft.com/office/powerpoint/2010/main" val="1321274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5174D8-3952-4F46-BC06-6DEFE7588FDC}"/>
              </a:ext>
            </a:extLst>
          </p:cNvPr>
          <p:cNvSpPr>
            <a:spLocks noGrp="1"/>
          </p:cNvSpPr>
          <p:nvPr>
            <p:ph type="title"/>
          </p:nvPr>
        </p:nvSpPr>
        <p:spPr/>
        <p:txBody>
          <a:bodyPr/>
          <a:lstStyle/>
          <a:p>
            <a:r>
              <a:rPr lang="en-US" altLang="zh-CN" dirty="0"/>
              <a:t>TF-IDF</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263A45A1-D65B-4325-A0B5-66D08E9CED64}"/>
                  </a:ext>
                </a:extLst>
              </p:cNvPr>
              <p:cNvSpPr>
                <a:spLocks noGrp="1"/>
              </p:cNvSpPr>
              <p:nvPr>
                <p:ph idx="1"/>
              </p:nvPr>
            </p:nvSpPr>
            <p:spPr/>
            <p:txBody>
              <a:bodyPr/>
              <a:lstStyle/>
              <a:p>
                <a:r>
                  <a:rPr lang="en-US" altLang="zh-CN" dirty="0"/>
                  <a:t>TF : term frequency</a:t>
                </a:r>
              </a:p>
              <a:p>
                <a:endParaRPr lang="en-US" altLang="zh-CN" dirty="0"/>
              </a:p>
              <a:p>
                <a:endParaRPr lang="en-US" altLang="zh-CN" dirty="0"/>
              </a:p>
              <a:p>
                <a:r>
                  <a:rPr lang="en-US" altLang="zh-CN" dirty="0"/>
                  <a:t>IDF : inverse document frequency</a:t>
                </a:r>
              </a:p>
              <a:p>
                <a:endParaRPr lang="en-US" altLang="zh-CN" dirty="0"/>
              </a:p>
              <a:p>
                <a:endParaRPr lang="en-US" altLang="zh-CN" dirty="0"/>
              </a:p>
              <a:p>
                <a:r>
                  <a:rPr lang="en-US" altLang="zh-CN" dirty="0"/>
                  <a:t>|D|: number of documents in the corpus</a:t>
                </a:r>
              </a:p>
              <a:p>
                <a:r>
                  <a:rPr lang="zh-CN" altLang="en-US" dirty="0"/>
                  <a:t>                   </a:t>
                </a:r>
                <a:r>
                  <a:rPr lang="en-US" altLang="zh-CN" dirty="0"/>
                  <a:t>: number of documents that contains the word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𝑡</m:t>
                        </m:r>
                      </m:e>
                      <m:sub>
                        <m:r>
                          <a:rPr lang="en-US" altLang="zh-CN" b="0" i="1" smtClean="0">
                            <a:latin typeface="Cambria Math" panose="02040503050406030204" pitchFamily="18" charset="0"/>
                          </a:rPr>
                          <m:t>𝑖</m:t>
                        </m:r>
                      </m:sub>
                    </m:sSub>
                  </m:oMath>
                </a14:m>
                <a:endParaRPr lang="en-US" altLang="zh-CN" dirty="0"/>
              </a:p>
              <a:p>
                <a:r>
                  <a:rPr lang="en-US" altLang="zh-CN" dirty="0"/>
                  <a:t> </a:t>
                </a:r>
              </a:p>
              <a:p>
                <a:endParaRPr lang="zh-CN" altLang="en-US" dirty="0"/>
              </a:p>
            </p:txBody>
          </p:sp>
        </mc:Choice>
        <mc:Fallback xmlns="">
          <p:sp>
            <p:nvSpPr>
              <p:cNvPr id="3" name="内容占位符 2">
                <a:extLst>
                  <a:ext uri="{FF2B5EF4-FFF2-40B4-BE49-F238E27FC236}">
                    <a16:creationId xmlns:a16="http://schemas.microsoft.com/office/drawing/2014/main" id="{263A45A1-D65B-4325-A0B5-66D08E9CED64}"/>
                  </a:ext>
                </a:extLst>
              </p:cNvPr>
              <p:cNvSpPr>
                <a:spLocks noGrp="1" noRot="1" noChangeAspect="1" noMove="1" noResize="1" noEditPoints="1" noAdjustHandles="1" noChangeArrowheads="1" noChangeShapeType="1" noTextEdit="1"/>
              </p:cNvSpPr>
              <p:nvPr>
                <p:ph idx="1"/>
              </p:nvPr>
            </p:nvSpPr>
            <p:spPr>
              <a:blipFill>
                <a:blip r:embed="rId2"/>
                <a:stretch>
                  <a:fillRect l="-142" t="-980"/>
                </a:stretch>
              </a:blipFill>
            </p:spPr>
            <p:txBody>
              <a:bodyPr/>
              <a:lstStyle/>
              <a:p>
                <a:r>
                  <a:rPr lang="zh-CN" altLang="en-US">
                    <a:noFill/>
                  </a:rPr>
                  <a:t> </a:t>
                </a:r>
              </a:p>
            </p:txBody>
          </p:sp>
        </mc:Fallback>
      </mc:AlternateContent>
      <p:sp>
        <p:nvSpPr>
          <p:cNvPr id="4" name="AutoShape 2" descr="{\mathrm  {tf_{{i,j}}}}={\frac  {n_{{i,j}}}{\sum _{k}n_{{k,j}}}}">
            <a:extLst>
              <a:ext uri="{FF2B5EF4-FFF2-40B4-BE49-F238E27FC236}">
                <a16:creationId xmlns:a16="http://schemas.microsoft.com/office/drawing/2014/main" id="{BA9BF46F-51B2-4B19-B662-C2B11E4DB75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5" name="图片 4">
            <a:extLst>
              <a:ext uri="{FF2B5EF4-FFF2-40B4-BE49-F238E27FC236}">
                <a16:creationId xmlns:a16="http://schemas.microsoft.com/office/drawing/2014/main" id="{7A6A76FB-582E-481F-8493-1AAD89D75FD6}"/>
              </a:ext>
            </a:extLst>
          </p:cNvPr>
          <p:cNvPicPr>
            <a:picLocks noChangeAspect="1"/>
          </p:cNvPicPr>
          <p:nvPr/>
        </p:nvPicPr>
        <p:blipFill>
          <a:blip r:embed="rId3"/>
          <a:stretch>
            <a:fillRect/>
          </a:stretch>
        </p:blipFill>
        <p:spPr>
          <a:xfrm>
            <a:off x="1602872" y="3723480"/>
            <a:ext cx="1933575" cy="561975"/>
          </a:xfrm>
          <a:prstGeom prst="rect">
            <a:avLst/>
          </a:prstGeom>
        </p:spPr>
      </p:pic>
      <p:pic>
        <p:nvPicPr>
          <p:cNvPr id="6" name="图片 5">
            <a:extLst>
              <a:ext uri="{FF2B5EF4-FFF2-40B4-BE49-F238E27FC236}">
                <a16:creationId xmlns:a16="http://schemas.microsoft.com/office/drawing/2014/main" id="{556DA1C8-0FC8-431D-BAFE-D9FDCEE024D7}"/>
              </a:ext>
            </a:extLst>
          </p:cNvPr>
          <p:cNvPicPr>
            <a:picLocks noChangeAspect="1"/>
          </p:cNvPicPr>
          <p:nvPr/>
        </p:nvPicPr>
        <p:blipFill>
          <a:blip r:embed="rId4"/>
          <a:stretch>
            <a:fillRect/>
          </a:stretch>
        </p:blipFill>
        <p:spPr>
          <a:xfrm>
            <a:off x="1701355" y="2388044"/>
            <a:ext cx="1266825" cy="504825"/>
          </a:xfrm>
          <a:prstGeom prst="rect">
            <a:avLst/>
          </a:prstGeom>
        </p:spPr>
      </p:pic>
      <p:pic>
        <p:nvPicPr>
          <p:cNvPr id="7" name="图片 6">
            <a:extLst>
              <a:ext uri="{FF2B5EF4-FFF2-40B4-BE49-F238E27FC236}">
                <a16:creationId xmlns:a16="http://schemas.microsoft.com/office/drawing/2014/main" id="{25B717CC-8CA8-45FD-A0D0-F52B8CC20E1E}"/>
              </a:ext>
            </a:extLst>
          </p:cNvPr>
          <p:cNvPicPr>
            <a:picLocks noChangeAspect="1"/>
          </p:cNvPicPr>
          <p:nvPr/>
        </p:nvPicPr>
        <p:blipFill>
          <a:blip r:embed="rId5"/>
          <a:stretch>
            <a:fillRect/>
          </a:stretch>
        </p:blipFill>
        <p:spPr>
          <a:xfrm>
            <a:off x="1602872" y="5130746"/>
            <a:ext cx="1123950" cy="257175"/>
          </a:xfrm>
          <a:prstGeom prst="rect">
            <a:avLst/>
          </a:prstGeom>
        </p:spPr>
      </p:pic>
      <p:sp>
        <p:nvSpPr>
          <p:cNvPr id="8" name="AutoShape 4" descr="{\mathrm  {tf{}idf_{{i,j}}}}={\mathrm  {tf_{{i,j}}}}\times {\mathrm  {idf_{{i}}}}">
            <a:extLst>
              <a:ext uri="{FF2B5EF4-FFF2-40B4-BE49-F238E27FC236}">
                <a16:creationId xmlns:a16="http://schemas.microsoft.com/office/drawing/2014/main" id="{7A4EC6DB-EF72-4FAB-8E5C-D58611059E26}"/>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10" name="图片 9">
            <a:extLst>
              <a:ext uri="{FF2B5EF4-FFF2-40B4-BE49-F238E27FC236}">
                <a16:creationId xmlns:a16="http://schemas.microsoft.com/office/drawing/2014/main" id="{CC71112B-172D-449F-B98E-7C4057755011}"/>
              </a:ext>
            </a:extLst>
          </p:cNvPr>
          <p:cNvPicPr>
            <a:picLocks noChangeAspect="1"/>
          </p:cNvPicPr>
          <p:nvPr/>
        </p:nvPicPr>
        <p:blipFill>
          <a:blip r:embed="rId6"/>
          <a:stretch>
            <a:fillRect/>
          </a:stretch>
        </p:blipFill>
        <p:spPr>
          <a:xfrm>
            <a:off x="1602872" y="5660204"/>
            <a:ext cx="1600200" cy="247650"/>
          </a:xfrm>
          <a:prstGeom prst="rect">
            <a:avLst/>
          </a:prstGeom>
        </p:spPr>
      </p:pic>
    </p:spTree>
    <p:extLst>
      <p:ext uri="{BB962C8B-B14F-4D97-AF65-F5344CB8AC3E}">
        <p14:creationId xmlns:p14="http://schemas.microsoft.com/office/powerpoint/2010/main" val="464928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4D51B2-56FF-4E19-A57F-51847C7676DC}"/>
              </a:ext>
            </a:extLst>
          </p:cNvPr>
          <p:cNvSpPr>
            <a:spLocks noGrp="1"/>
          </p:cNvSpPr>
          <p:nvPr>
            <p:ph type="title"/>
          </p:nvPr>
        </p:nvSpPr>
        <p:spPr/>
        <p:txBody>
          <a:bodyPr/>
          <a:lstStyle/>
          <a:p>
            <a:r>
              <a:rPr lang="en-US" altLang="zh-CN" dirty="0"/>
              <a:t>Logistic regression</a:t>
            </a:r>
            <a:endParaRPr lang="zh-CN" altLang="en-US" dirty="0"/>
          </a:p>
        </p:txBody>
      </p:sp>
      <p:sp>
        <p:nvSpPr>
          <p:cNvPr id="3" name="内容占位符 2">
            <a:extLst>
              <a:ext uri="{FF2B5EF4-FFF2-40B4-BE49-F238E27FC236}">
                <a16:creationId xmlns:a16="http://schemas.microsoft.com/office/drawing/2014/main" id="{8B30BFEB-2C81-4B90-93F7-285CFC391F1E}"/>
              </a:ext>
            </a:extLst>
          </p:cNvPr>
          <p:cNvSpPr>
            <a:spLocks noGrp="1"/>
          </p:cNvSpPr>
          <p:nvPr>
            <p:ph idx="1"/>
          </p:nvPr>
        </p:nvSpPr>
        <p:spPr>
          <a:xfrm>
            <a:off x="1261872" y="1828800"/>
            <a:ext cx="4328045" cy="4351337"/>
          </a:xfrm>
        </p:spPr>
        <p:txBody>
          <a:bodyPr/>
          <a:lstStyle/>
          <a:p>
            <a:r>
              <a:rPr lang="en-US" altLang="zh-CN" dirty="0"/>
              <a:t>Tokenize the text</a:t>
            </a:r>
          </a:p>
          <a:p>
            <a:r>
              <a:rPr lang="en-US" altLang="zh-CN" dirty="0"/>
              <a:t>Remove stop words and keep stem words</a:t>
            </a:r>
          </a:p>
          <a:p>
            <a:r>
              <a:rPr lang="en-US" altLang="zh-CN" dirty="0"/>
              <a:t>Get a matrix of every word in the claim and take cross product with evidences</a:t>
            </a:r>
          </a:p>
          <a:p>
            <a:r>
              <a:rPr lang="en-US" altLang="zh-CN" dirty="0"/>
              <a:t>It maps each pair of token in the cross product of words in the claim and evidence to its count. </a:t>
            </a:r>
          </a:p>
          <a:p>
            <a:r>
              <a:rPr lang="en-US" altLang="zh-CN" dirty="0"/>
              <a:t>The closer the claim and the evidences are, the higher will be the index. This is the key feature of logistic regression.</a:t>
            </a:r>
          </a:p>
          <a:p>
            <a:endParaRPr lang="zh-CN" altLang="en-US" dirty="0"/>
          </a:p>
        </p:txBody>
      </p:sp>
      <p:graphicFrame>
        <p:nvGraphicFramePr>
          <p:cNvPr id="4" name="表格 3">
            <a:extLst>
              <a:ext uri="{FF2B5EF4-FFF2-40B4-BE49-F238E27FC236}">
                <a16:creationId xmlns:a16="http://schemas.microsoft.com/office/drawing/2014/main" id="{5469A234-15BE-406B-AA31-9A56925648F2}"/>
              </a:ext>
            </a:extLst>
          </p:cNvPr>
          <p:cNvGraphicFramePr>
            <a:graphicFrameLocks noGrp="1"/>
          </p:cNvGraphicFramePr>
          <p:nvPr>
            <p:extLst>
              <p:ext uri="{D42A27DB-BD31-4B8C-83A1-F6EECF244321}">
                <p14:modId xmlns:p14="http://schemas.microsoft.com/office/powerpoint/2010/main" val="627811163"/>
              </p:ext>
            </p:extLst>
          </p:nvPr>
        </p:nvGraphicFramePr>
        <p:xfrm>
          <a:off x="5974400" y="1828800"/>
          <a:ext cx="4980112" cy="3866388"/>
        </p:xfrm>
        <a:graphic>
          <a:graphicData uri="http://schemas.openxmlformats.org/drawingml/2006/table">
            <a:tbl>
              <a:tblPr firstRow="1" firstCol="1" bandRow="1">
                <a:tableStyleId>{5C22544A-7EE6-4342-B048-85BDC9FD1C3A}</a:tableStyleId>
              </a:tblPr>
              <a:tblGrid>
                <a:gridCol w="4980112">
                  <a:extLst>
                    <a:ext uri="{9D8B030D-6E8A-4147-A177-3AD203B41FA5}">
                      <a16:colId xmlns:a16="http://schemas.microsoft.com/office/drawing/2014/main" val="337240763"/>
                    </a:ext>
                  </a:extLst>
                </a:gridCol>
              </a:tblGrid>
              <a:tr h="0">
                <a:tc>
                  <a:txBody>
                    <a:bodyPr/>
                    <a:lstStyle/>
                    <a:p>
                      <a:pPr algn="just">
                        <a:lnSpc>
                          <a:spcPct val="150000"/>
                        </a:lnSpc>
                      </a:pPr>
                      <a:r>
                        <a:rPr lang="en-US" sz="1600" kern="100" dirty="0">
                          <a:effectLst/>
                        </a:rPr>
                        <a:t>Claim: The Rodney King riots took place in the most populous county in the USA.</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37790424"/>
                  </a:ext>
                </a:extLst>
              </a:tr>
              <a:tr h="0">
                <a:tc>
                  <a:txBody>
                    <a:bodyPr/>
                    <a:lstStyle/>
                    <a:p>
                      <a:pPr algn="just">
                        <a:lnSpc>
                          <a:spcPct val="150000"/>
                        </a:lnSpc>
                      </a:pPr>
                      <a:r>
                        <a:rPr lang="en-US" sz="1600" kern="100" dirty="0">
                          <a:effectLst/>
                        </a:rPr>
                        <a:t>Wiki: The 1992 Los Angeles riots, also know as the Rodney King riots were a series of riots, lootings, arsons, and civil disturbances that occurred in Los Angeles County, California in April and May 1992.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61156161"/>
                  </a:ext>
                </a:extLst>
              </a:tr>
              <a:tr h="0">
                <a:tc>
                  <a:txBody>
                    <a:bodyPr/>
                    <a:lstStyle/>
                    <a:p>
                      <a:pPr algn="just">
                        <a:lnSpc>
                          <a:spcPct val="150000"/>
                        </a:lnSpc>
                      </a:pPr>
                      <a:r>
                        <a:rPr lang="en-US" sz="1600" kern="100" dirty="0">
                          <a:effectLst/>
                        </a:rPr>
                        <a:t>Wiki: Los Angeles County, officially the County of Los Angeles, is the most populous county in the USA.</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17501815"/>
                  </a:ext>
                </a:extLst>
              </a:tr>
              <a:tr h="0">
                <a:tc>
                  <a:txBody>
                    <a:bodyPr/>
                    <a:lstStyle/>
                    <a:p>
                      <a:pPr algn="just">
                        <a:lnSpc>
                          <a:spcPct val="150000"/>
                        </a:lnSpc>
                      </a:pPr>
                      <a:r>
                        <a:rPr lang="en-US" sz="1600" kern="100" dirty="0">
                          <a:effectLst/>
                        </a:rPr>
                        <a:t>Verdict: Supported</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831353210"/>
                  </a:ext>
                </a:extLst>
              </a:tr>
            </a:tbl>
          </a:graphicData>
        </a:graphic>
      </p:graphicFrame>
    </p:spTree>
    <p:extLst>
      <p:ext uri="{BB962C8B-B14F-4D97-AF65-F5344CB8AC3E}">
        <p14:creationId xmlns:p14="http://schemas.microsoft.com/office/powerpoint/2010/main" val="3856421318"/>
      </p:ext>
    </p:extLst>
  </p:cSld>
  <p:clrMapOvr>
    <a:masterClrMapping/>
  </p:clrMapOvr>
</p:sld>
</file>

<file path=ppt/theme/theme1.xml><?xml version="1.0" encoding="utf-8"?>
<a:theme xmlns:a="http://schemas.openxmlformats.org/drawingml/2006/main" name="风景">
  <a:themeElements>
    <a:clrScheme name="风景">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风景">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风景">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TM03457515[[fn=风景]]</Template>
  <TotalTime>2287</TotalTime>
  <Words>785</Words>
  <Application>Microsoft Office PowerPoint</Application>
  <PresentationFormat>宽屏</PresentationFormat>
  <Paragraphs>169</Paragraphs>
  <Slides>13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等线</vt:lpstr>
      <vt:lpstr>Arial</vt:lpstr>
      <vt:lpstr>Cambria Math</vt:lpstr>
      <vt:lpstr>Century Schoolbook</vt:lpstr>
      <vt:lpstr>Times New Roman</vt:lpstr>
      <vt:lpstr>Wingdings 2</vt:lpstr>
      <vt:lpstr>风景</vt:lpstr>
      <vt:lpstr>Fact Extraction and VERification</vt:lpstr>
      <vt:lpstr>AGENDA</vt:lpstr>
      <vt:lpstr>BACKGROUND</vt:lpstr>
      <vt:lpstr>BACKGROUND</vt:lpstr>
      <vt:lpstr>RESEARCH QUESTION</vt:lpstr>
      <vt:lpstr>Data</vt:lpstr>
      <vt:lpstr>RESEARCH METHOD</vt:lpstr>
      <vt:lpstr>TF-IDF</vt:lpstr>
      <vt:lpstr>Logistic regression</vt:lpstr>
      <vt:lpstr>Results of fact retrieval </vt:lpstr>
      <vt:lpstr>Results of claim verification</vt:lpstr>
      <vt:lpstr>LIMITATION AND CONLUSION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RESEARCH TITLE</dc:title>
  <dc:creator>Zhuoxuan Li</dc:creator>
  <cp:lastModifiedBy>Jason W</cp:lastModifiedBy>
  <cp:revision>48</cp:revision>
  <dcterms:created xsi:type="dcterms:W3CDTF">2021-02-15T00:26:21Z</dcterms:created>
  <dcterms:modified xsi:type="dcterms:W3CDTF">2022-01-12T04:25:20Z</dcterms:modified>
</cp:coreProperties>
</file>