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5327650" cy="3779838"/>
  <p:notesSz cx="6858000" cy="9144000"/>
  <p:embeddedFontLst>
    <p:embeddedFont>
      <p:font typeface="Proxima Nova" panose="020B0604020202020204" charset="0"/>
      <p:regular r:id="rId8"/>
      <p:bold r:id="rId9"/>
      <p:italic r:id="rId10"/>
      <p:boldItalic r:id="rId11"/>
    </p:embeddedFont>
    <p:embeddedFont>
      <p:font typeface="Varela Round" panose="020B0604020202020204" charset="-79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91">
          <p15:clr>
            <a:srgbClr val="A4A3A4"/>
          </p15:clr>
        </p15:guide>
        <p15:guide id="2" pos="16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6B686-2F3B-BCC1-1AAF-4F844919FCA5}" v="1" dt="2020-11-25T07:59:24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06" y="102"/>
      </p:cViewPr>
      <p:guideLst>
        <p:guide orient="horz" pos="1191"/>
        <p:guide pos="16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2711" y="685800"/>
            <a:ext cx="4833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685800"/>
            <a:ext cx="48339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6b5b04527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685800"/>
            <a:ext cx="48339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6b5b04527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1625" y="547194"/>
            <a:ext cx="4964700" cy="150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1620" y="2082822"/>
            <a:ext cx="4964700" cy="58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81620" y="812900"/>
            <a:ext cx="4964700" cy="14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81620" y="2316596"/>
            <a:ext cx="49647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81620" y="1580677"/>
            <a:ext cx="4964700" cy="61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81620" y="327052"/>
            <a:ext cx="4964700" cy="4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81620" y="846963"/>
            <a:ext cx="4964700" cy="25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81620" y="327052"/>
            <a:ext cx="4964700" cy="4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81620" y="846963"/>
            <a:ext cx="2330400" cy="25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815729" y="846963"/>
            <a:ext cx="2330400" cy="25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81620" y="327052"/>
            <a:ext cx="4964700" cy="4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81620" y="408315"/>
            <a:ext cx="1635900" cy="55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81620" y="1021228"/>
            <a:ext cx="1635900" cy="23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85657" y="330819"/>
            <a:ext cx="3710700" cy="30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664000" y="-92"/>
            <a:ext cx="2664000" cy="378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54701" y="906270"/>
            <a:ext cx="2357100" cy="10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54701" y="2060003"/>
            <a:ext cx="23571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878134" y="532129"/>
            <a:ext cx="2235600" cy="27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81620" y="3109084"/>
            <a:ext cx="3495300" cy="44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81620" y="327052"/>
            <a:ext cx="4964700" cy="4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81620" y="846963"/>
            <a:ext cx="4964700" cy="25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936708" y="3427036"/>
            <a:ext cx="319800" cy="2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07070" y="1015348"/>
            <a:ext cx="4809600" cy="15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A </a:t>
            </a:r>
            <a:r>
              <a:rPr lang="en-IE" sz="1000" dirty="0">
                <a:latin typeface="Varela Round"/>
                <a:ea typeface="Varela Round"/>
                <a:cs typeface="Varela Round"/>
                <a:sym typeface="Varela Round"/>
              </a:rPr>
              <a:t>Telraam </a:t>
            </a: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sensor to measure </a:t>
            </a:r>
            <a:r>
              <a:rPr lang="en-IE" sz="1000" dirty="0">
                <a:latin typeface="Varela Round"/>
                <a:ea typeface="Varela Round"/>
                <a:cs typeface="Varela Round"/>
                <a:sym typeface="Varela Round"/>
              </a:rPr>
              <a:t>traffic </a:t>
            </a: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is installed on Maria’s </a:t>
            </a:r>
            <a:r>
              <a:rPr lang="en-IE" sz="1000" dirty="0">
                <a:latin typeface="Varela Round"/>
                <a:ea typeface="Varela Round"/>
                <a:cs typeface="Varela Round"/>
                <a:sym typeface="Varela Round"/>
              </a:rPr>
              <a:t>window</a:t>
            </a: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.  </a:t>
            </a: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The sensor has revealed high levels of </a:t>
            </a:r>
            <a:r>
              <a:rPr lang="en-IE" sz="1000" dirty="0">
                <a:latin typeface="Varela Round"/>
                <a:ea typeface="Varela Round"/>
                <a:cs typeface="Varela Round"/>
                <a:sym typeface="Varela Round"/>
              </a:rPr>
              <a:t>traffic</a:t>
            </a: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. Maria has to decide whether to share this data in an open format. </a:t>
            </a: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Font typeface="Varela Round"/>
              <a:buChar char="●"/>
            </a:pP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If Maria decides to share this data, this will contribute towards better understanding the problem of </a:t>
            </a:r>
            <a:r>
              <a:rPr lang="en-IE" sz="1000" dirty="0">
                <a:latin typeface="Varela Round"/>
                <a:ea typeface="Varela Round"/>
                <a:cs typeface="Varela Round"/>
                <a:sym typeface="Varela Round"/>
              </a:rPr>
              <a:t>mobility </a:t>
            </a: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in the city and the appropriate design of solutions accordingly.</a:t>
            </a: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Font typeface="Varela Round"/>
              <a:buChar char="●"/>
            </a:pP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However, María is currently selling her apartment and she is afraid that, if she shared this data, less people would be interested in buying it.</a:t>
            </a: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 dirty="0"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000" dirty="0"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35400" y="302300"/>
            <a:ext cx="2675700" cy="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" b="1">
                <a:latin typeface="Proxima Nova"/>
                <a:ea typeface="Proxima Nova"/>
                <a:cs typeface="Proxima Nova"/>
                <a:sym typeface="Proxima Nova"/>
              </a:rPr>
              <a:t>Scenario Card</a:t>
            </a:r>
            <a:endParaRPr sz="2500" b="1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24596" y="767424"/>
            <a:ext cx="2050500" cy="83100"/>
          </a:xfrm>
          <a:prstGeom prst="rect">
            <a:avLst/>
          </a:prstGeom>
          <a:solidFill>
            <a:srgbClr val="00AF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4001" y="442224"/>
            <a:ext cx="318157" cy="40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259200" y="1055826"/>
            <a:ext cx="4809600" cy="24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María lives in a very noisy street and this seriously affects her sleep. María decides to instal a sensor to measure noise pollution in her bedroom to understand noise levels (en dB) across different times during the day.  </a:t>
            </a:r>
            <a:endParaRPr sz="10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Maria has to decide whether to share this data in an open format. </a:t>
            </a:r>
            <a:endParaRPr sz="10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Varela Round"/>
              <a:buChar char="●"/>
            </a:pPr>
            <a:r>
              <a:rPr lang="es" sz="10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If Maria shared this data, she contributes towards a better understanding of the noise pollution problem in her neighbourhood and the appropriate design of solutions accordingly.</a:t>
            </a:r>
            <a:endParaRPr sz="10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Varela Round"/>
              <a:buChar char="●"/>
            </a:pPr>
            <a:r>
              <a:rPr lang="es" sz="10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However, María is afraid that the noise measures in her bedroom would reveal too much about her personal life. </a:t>
            </a:r>
            <a:endParaRPr sz="1000"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3016" y="415408"/>
            <a:ext cx="306982" cy="43512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335400" y="302300"/>
            <a:ext cx="2675700" cy="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" b="1">
                <a:latin typeface="Proxima Nova"/>
                <a:ea typeface="Proxima Nova"/>
                <a:cs typeface="Proxima Nova"/>
                <a:sym typeface="Proxima Nova"/>
              </a:rPr>
              <a:t>Scenario Card</a:t>
            </a:r>
            <a:endParaRPr sz="2500" b="1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424596" y="767424"/>
            <a:ext cx="2050500" cy="83100"/>
          </a:xfrm>
          <a:prstGeom prst="rect">
            <a:avLst/>
          </a:prstGeom>
          <a:solidFill>
            <a:srgbClr val="00AF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4001" y="442224"/>
            <a:ext cx="318157" cy="40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bb14f9d8-9581-4ee8-b391-5b73d9b250e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3FA4CE10198B4D9EE656C39A729C00" ma:contentTypeVersion="14" ma:contentTypeDescription="Create a new document." ma:contentTypeScope="" ma:versionID="28f05859e25d20975bd7872e5323aa3a">
  <xsd:schema xmlns:xsd="http://www.w3.org/2001/XMLSchema" xmlns:xs="http://www.w3.org/2001/XMLSchema" xmlns:p="http://schemas.microsoft.com/office/2006/metadata/properties" xmlns:ns2="bb14f9d8-9581-4ee8-b391-5b73d9b250e9" xmlns:ns3="5450a681-3daf-4763-8e63-5c5c7af5dc1c" targetNamespace="http://schemas.microsoft.com/office/2006/metadata/properties" ma:root="true" ma:fieldsID="56d34afd467e5678c2566e0668feaecc" ns2:_="" ns3:_="">
    <xsd:import namespace="bb14f9d8-9581-4ee8-b391-5b73d9b250e9"/>
    <xsd:import namespace="5450a681-3daf-4763-8e63-5c5c7af5d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omment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4f9d8-9581-4ee8-b391-5b73d9b250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omments" ma:index="10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0a681-3daf-4763-8e63-5c5c7af5d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1E051C-40DF-4E45-887A-5B66153FE8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C3D84D-620B-41F0-A16E-6E74AC7DA2C7}">
  <ds:schemaRefs>
    <ds:schemaRef ds:uri="http://schemas.microsoft.com/office/2006/metadata/properties"/>
    <ds:schemaRef ds:uri="http://schemas.microsoft.com/office/infopath/2007/PartnerControls"/>
    <ds:schemaRef ds:uri="bb14f9d8-9581-4ee8-b391-5b73d9b250e9"/>
  </ds:schemaRefs>
</ds:datastoreItem>
</file>

<file path=customXml/itemProps3.xml><?xml version="1.0" encoding="utf-8"?>
<ds:datastoreItem xmlns:ds="http://schemas.openxmlformats.org/officeDocument/2006/customXml" ds:itemID="{C430CF92-EC31-4C96-B401-3B078F0B59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4f9d8-9581-4ee8-b391-5b73d9b250e9"/>
    <ds:schemaRef ds:uri="5450a681-3daf-4763-8e63-5c5c7af5d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Custom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Giovanni Maccani</cp:lastModifiedBy>
  <cp:revision>4</cp:revision>
  <dcterms:modified xsi:type="dcterms:W3CDTF">2021-11-10T11:11:50Z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0x010100A13FA4CE10198B4D9EE656C39A729C00</vt:lpwstr>
  </property>
</Properties>
</file>