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57" r:id="rId3"/>
    <p:sldId id="258"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545" autoAdjust="0"/>
  </p:normalViewPr>
  <p:slideViewPr>
    <p:cSldViewPr snapToGrid="0">
      <p:cViewPr varScale="1">
        <p:scale>
          <a:sx n="100" d="100"/>
          <a:sy n="100" d="100"/>
        </p:scale>
        <p:origin x="990"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7" d="100"/>
          <a:sy n="67" d="100"/>
        </p:scale>
        <p:origin x="3120"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753E71-41EB-4F62-84A5-605B49C1272B}" type="datetimeFigureOut">
              <a:rPr lang="en-GB" smtClean="0"/>
              <a:t>05/07/2018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CA79D0-6F4B-4528-B3C4-0AD5A92F63B5}" type="slidenum">
              <a:rPr lang="en-GB" smtClean="0"/>
              <a:t>‹N°›</a:t>
            </a:fld>
            <a:endParaRPr lang="en-GB"/>
          </a:p>
        </p:txBody>
      </p:sp>
    </p:spTree>
    <p:extLst>
      <p:ext uri="{BB962C8B-B14F-4D97-AF65-F5344CB8AC3E}">
        <p14:creationId xmlns:p14="http://schemas.microsoft.com/office/powerpoint/2010/main" val="1811918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CA79D0-6F4B-4528-B3C4-0AD5A92F63B5}" type="slidenum">
              <a:rPr lang="en-GB" smtClean="0"/>
              <a:t>2</a:t>
            </a:fld>
            <a:endParaRPr lang="en-GB"/>
          </a:p>
        </p:txBody>
      </p:sp>
    </p:spTree>
    <p:extLst>
      <p:ext uri="{BB962C8B-B14F-4D97-AF65-F5344CB8AC3E}">
        <p14:creationId xmlns:p14="http://schemas.microsoft.com/office/powerpoint/2010/main" val="3752345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principles refer to three types of entities: data (or any digital object), metadata (information about that digital object), and infrastructure. For instance, principle F4 defines that both metadata and data are registered or indexed in a searchable resource (the infrastructure component).” https://www.go-fair.org/fair-principles/</a:t>
            </a:r>
            <a:endParaRPr lang="en-GB" dirty="0"/>
          </a:p>
        </p:txBody>
      </p:sp>
      <p:sp>
        <p:nvSpPr>
          <p:cNvPr id="4" name="Slide Number Placeholder 3"/>
          <p:cNvSpPr>
            <a:spLocks noGrp="1"/>
          </p:cNvSpPr>
          <p:nvPr>
            <p:ph type="sldNum" sz="quarter" idx="10"/>
          </p:nvPr>
        </p:nvSpPr>
        <p:spPr/>
        <p:txBody>
          <a:bodyPr/>
          <a:lstStyle/>
          <a:p>
            <a:fld id="{74CA79D0-6F4B-4528-B3C4-0AD5A92F63B5}" type="slidenum">
              <a:rPr lang="en-GB" smtClean="0"/>
              <a:t>3</a:t>
            </a:fld>
            <a:endParaRPr lang="en-GB"/>
          </a:p>
        </p:txBody>
      </p:sp>
    </p:spTree>
    <p:extLst>
      <p:ext uri="{BB962C8B-B14F-4D97-AF65-F5344CB8AC3E}">
        <p14:creationId xmlns:p14="http://schemas.microsoft.com/office/powerpoint/2010/main" val="326516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UK ICO</a:t>
            </a:r>
            <a:r>
              <a:rPr lang="en-GB" baseline="0" dirty="0" smtClean="0"/>
              <a:t> website: ‘</a:t>
            </a:r>
            <a:r>
              <a:rPr lang="en-GB" dirty="0" smtClean="0"/>
              <a:t>“(a) processed lawfully, fairly and in a transparent manner in relation to individuals (‘lawfulness, fairness and transparency’);</a:t>
            </a:r>
          </a:p>
          <a:p>
            <a:r>
              <a:rPr lang="en-GB" dirty="0" smtClean="0"/>
              <a:t>(b) collected for specified, explicit and legitimate purposes and not further processed in a manner that is incompatible with those purposes; further processing for archiving purposes in the public interest, scientific or historical research purposes or statistical purposes shall not be considered to be incompatible with the initial purposes (‘purpose limitation’);</a:t>
            </a:r>
          </a:p>
          <a:p>
            <a:r>
              <a:rPr lang="en-GB" dirty="0" smtClean="0"/>
              <a:t>(c) adequate, relevant and limited to what is necessary in relation to the purposes for which they are processed (‘data minimisation’);</a:t>
            </a:r>
          </a:p>
          <a:p>
            <a:r>
              <a:rPr lang="en-GB" dirty="0" smtClean="0"/>
              <a:t>(d) accurate and, where necessary, kept up to date; every reasonable step must be taken to ensure that personal data that are inaccurate, having regard to the purposes for which they are processed, are erased or rectified without delay (‘accuracy’);</a:t>
            </a:r>
          </a:p>
          <a:p>
            <a:r>
              <a:rPr lang="en-GB" dirty="0" smtClean="0"/>
              <a:t>(e) kept in a form which permits identification of data subjects for no longer than is necessary for the purposes for which the personal data are processed; personal data may be stored for longer periods insofar as the personal data will be processed solely for archiving purposes in the public interest, scientific or historical research purposes or statistical purposes subject to implementation of the appropriate technical and organisational measures required by the GDPR in order to safeguard the rights and freedoms of individuals (‘storage limitation’);</a:t>
            </a:r>
          </a:p>
          <a:p>
            <a:r>
              <a:rPr lang="en-GB" dirty="0" smtClean="0"/>
              <a:t>(f) processed in a manner that ensures appropriate security of the personal data, including protection against unauthorised or unlawful processing and against accidental loss, destruction or damage, using appropriate technical or organisational measures (‘integrity and confidentiality’).”’</a:t>
            </a:r>
          </a:p>
        </p:txBody>
      </p:sp>
      <p:sp>
        <p:nvSpPr>
          <p:cNvPr id="4" name="Slide Number Placeholder 3"/>
          <p:cNvSpPr>
            <a:spLocks noGrp="1"/>
          </p:cNvSpPr>
          <p:nvPr>
            <p:ph type="sldNum" sz="quarter" idx="10"/>
          </p:nvPr>
        </p:nvSpPr>
        <p:spPr/>
        <p:txBody>
          <a:bodyPr/>
          <a:lstStyle/>
          <a:p>
            <a:fld id="{74CA79D0-6F4B-4528-B3C4-0AD5A92F63B5}" type="slidenum">
              <a:rPr lang="en-GB" smtClean="0"/>
              <a:t>4</a:t>
            </a:fld>
            <a:endParaRPr lang="en-GB"/>
          </a:p>
        </p:txBody>
      </p:sp>
    </p:spTree>
    <p:extLst>
      <p:ext uri="{BB962C8B-B14F-4D97-AF65-F5344CB8AC3E}">
        <p14:creationId xmlns:p14="http://schemas.microsoft.com/office/powerpoint/2010/main" val="2333091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7/5/2018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7/5/2018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7/5/2018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7/5/2018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7/5/2018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7/5/2018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7/5/2018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7/5/2018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solidFill>
                  <a:srgbClr val="00B050"/>
                </a:solidFill>
              </a:rPr>
              <a:t>FAIR</a:t>
            </a:r>
            <a:r>
              <a:rPr lang="en-GB" b="1" dirty="0"/>
              <a:t> vs. </a:t>
            </a:r>
            <a:r>
              <a:rPr lang="en-GB" b="1" dirty="0">
                <a:solidFill>
                  <a:srgbClr val="C00000"/>
                </a:solidFill>
              </a:rPr>
              <a:t>GDPR</a:t>
            </a:r>
            <a:r>
              <a:rPr lang="en-GB" b="1" dirty="0"/>
              <a:t>: </a:t>
            </a:r>
            <a:r>
              <a:rPr lang="en-GB" b="1" i="1" dirty="0"/>
              <a:t>which will win</a:t>
            </a:r>
            <a:r>
              <a:rPr lang="en-GB" b="1" i="1" dirty="0" smtClean="0"/>
              <a:t>?</a:t>
            </a:r>
            <a:r>
              <a:rPr lang="en-GB" b="1" dirty="0"/>
              <a:t/>
            </a:r>
            <a:br>
              <a:rPr lang="en-GB" b="1" dirty="0"/>
            </a:br>
            <a:endParaRPr lang="en-GB" dirty="0"/>
          </a:p>
        </p:txBody>
      </p:sp>
      <p:sp>
        <p:nvSpPr>
          <p:cNvPr id="3" name="Subtitle 2"/>
          <p:cNvSpPr>
            <a:spLocks noGrp="1"/>
          </p:cNvSpPr>
          <p:nvPr>
            <p:ph type="subTitle" idx="1"/>
          </p:nvPr>
        </p:nvSpPr>
        <p:spPr/>
        <p:txBody>
          <a:bodyPr>
            <a:normAutofit lnSpcReduction="10000"/>
          </a:bodyPr>
          <a:lstStyle/>
          <a:p>
            <a:r>
              <a:rPr lang="en-GB" dirty="0" smtClean="0"/>
              <a:t>Robin Rice</a:t>
            </a:r>
          </a:p>
          <a:p>
            <a:r>
              <a:rPr lang="en-GB" dirty="0" smtClean="0"/>
              <a:t>Data Librarian and Head, Research Data Support</a:t>
            </a:r>
          </a:p>
          <a:p>
            <a:r>
              <a:rPr lang="en-GB" dirty="0" smtClean="0"/>
              <a:t>University of Edinburgh</a:t>
            </a:r>
          </a:p>
          <a:p>
            <a:r>
              <a:rPr lang="en-GB" dirty="0" smtClean="0"/>
              <a:t>LIBER 2018: Lille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8177" y="0"/>
            <a:ext cx="1737758" cy="1848678"/>
          </a:xfrm>
          <a:prstGeom prst="rect">
            <a:avLst/>
          </a:prstGeom>
        </p:spPr>
      </p:pic>
      <p:sp>
        <p:nvSpPr>
          <p:cNvPr id="8" name="Rectangle 7"/>
          <p:cNvSpPr/>
          <p:nvPr/>
        </p:nvSpPr>
        <p:spPr>
          <a:xfrm>
            <a:off x="5387009" y="0"/>
            <a:ext cx="1302026" cy="178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838268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Two acronyms, two paradigms</a:t>
            </a:r>
            <a:endParaRPr lang="en-GB" dirty="0"/>
          </a:p>
        </p:txBody>
      </p:sp>
      <p:sp>
        <p:nvSpPr>
          <p:cNvPr id="5" name="Content Placeholder 4"/>
          <p:cNvSpPr>
            <a:spLocks noGrp="1"/>
          </p:cNvSpPr>
          <p:nvPr>
            <p:ph sz="half" idx="1"/>
          </p:nvPr>
        </p:nvSpPr>
        <p:spPr/>
        <p:txBody>
          <a:bodyPr/>
          <a:lstStyle/>
          <a:p>
            <a:r>
              <a:rPr lang="en-GB" dirty="0" smtClean="0"/>
              <a:t>FINDABLE</a:t>
            </a:r>
          </a:p>
          <a:p>
            <a:r>
              <a:rPr lang="en-GB" dirty="0" smtClean="0"/>
              <a:t>ACCESSIBLE</a:t>
            </a:r>
          </a:p>
          <a:p>
            <a:r>
              <a:rPr lang="en-GB" dirty="0" smtClean="0"/>
              <a:t>INTEROPERABLE</a:t>
            </a:r>
          </a:p>
          <a:p>
            <a:r>
              <a:rPr lang="en-GB" dirty="0" smtClean="0"/>
              <a:t>REUSABLE</a:t>
            </a:r>
            <a:endParaRPr lang="en-GB" dirty="0"/>
          </a:p>
        </p:txBody>
      </p:sp>
      <p:sp>
        <p:nvSpPr>
          <p:cNvPr id="6" name="Content Placeholder 5"/>
          <p:cNvSpPr>
            <a:spLocks noGrp="1"/>
          </p:cNvSpPr>
          <p:nvPr>
            <p:ph sz="half" idx="2"/>
          </p:nvPr>
        </p:nvSpPr>
        <p:spPr/>
        <p:txBody>
          <a:bodyPr/>
          <a:lstStyle/>
          <a:p>
            <a:r>
              <a:rPr lang="en-GB" dirty="0" smtClean="0"/>
              <a:t>GENERAL</a:t>
            </a:r>
          </a:p>
          <a:p>
            <a:r>
              <a:rPr lang="en-GB" dirty="0" smtClean="0"/>
              <a:t>DATA </a:t>
            </a:r>
          </a:p>
          <a:p>
            <a:r>
              <a:rPr lang="en-GB" dirty="0" smtClean="0"/>
              <a:t>PROTECTION</a:t>
            </a:r>
          </a:p>
          <a:p>
            <a:r>
              <a:rPr lang="en-GB" dirty="0" smtClean="0"/>
              <a:t>REGULATION</a:t>
            </a:r>
            <a:endParaRPr lang="en-GB" dirty="0"/>
          </a:p>
        </p:txBody>
      </p:sp>
      <p:pic>
        <p:nvPicPr>
          <p:cNvPr id="7" name="Picture 6"/>
          <p:cNvPicPr>
            <a:picLocks noChangeAspect="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226388" y="4124077"/>
            <a:ext cx="4138829" cy="1406555"/>
          </a:xfrm>
          <a:prstGeom prst="rect">
            <a:avLst/>
          </a:prstGeom>
        </p:spPr>
      </p:pic>
      <p:sp>
        <p:nvSpPr>
          <p:cNvPr id="8" name="TextBox 7"/>
          <p:cNvSpPr txBox="1"/>
          <p:nvPr/>
        </p:nvSpPr>
        <p:spPr>
          <a:xfrm>
            <a:off x="1359585" y="5850234"/>
            <a:ext cx="4138829" cy="646331"/>
          </a:xfrm>
          <a:prstGeom prst="rect">
            <a:avLst/>
          </a:prstGeom>
          <a:noFill/>
        </p:spPr>
        <p:txBody>
          <a:bodyPr wrap="square" rtlCol="0">
            <a:spAutoFit/>
          </a:bodyPr>
          <a:lstStyle/>
          <a:p>
            <a:r>
              <a:rPr lang="en-GB" sz="1200" i="1" dirty="0" smtClean="0"/>
              <a:t>by </a:t>
            </a:r>
            <a:r>
              <a:rPr lang="en-GB" sz="1200" i="1" dirty="0" err="1"/>
              <a:t>SangyaPundir</a:t>
            </a:r>
            <a:r>
              <a:rPr lang="en-GB" sz="1200" i="1" dirty="0"/>
              <a:t> [CC BY-SA 4.0 (https://creativecommons.org/licenses/by-sa/4.0)], from Wikimedia Commons</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03300" y="4256208"/>
            <a:ext cx="2926080" cy="1917192"/>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04784" y="365125"/>
            <a:ext cx="1701416" cy="2025496"/>
          </a:xfrm>
          <a:prstGeom prst="rect">
            <a:avLst/>
          </a:prstGeom>
        </p:spPr>
      </p:pic>
      <p:sp>
        <p:nvSpPr>
          <p:cNvPr id="2" name="Rectangle 1"/>
          <p:cNvSpPr/>
          <p:nvPr/>
        </p:nvSpPr>
        <p:spPr>
          <a:xfrm>
            <a:off x="9998765" y="2226365"/>
            <a:ext cx="1242392" cy="164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95212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FAIR paradigm: </a:t>
            </a:r>
            <a:r>
              <a:rPr lang="en-GB" i="1" dirty="0" smtClean="0"/>
              <a:t>Open by Default</a:t>
            </a:r>
            <a:endParaRPr lang="en-GB" i="1" dirty="0"/>
          </a:p>
        </p:txBody>
      </p:sp>
      <p:sp>
        <p:nvSpPr>
          <p:cNvPr id="5" name="Content Placeholder 4"/>
          <p:cNvSpPr>
            <a:spLocks noGrp="1"/>
          </p:cNvSpPr>
          <p:nvPr>
            <p:ph idx="1"/>
          </p:nvPr>
        </p:nvSpPr>
        <p:spPr/>
        <p:txBody>
          <a:bodyPr>
            <a:normAutofit fontScale="92500"/>
          </a:bodyPr>
          <a:lstStyle/>
          <a:p>
            <a:r>
              <a:rPr lang="en-GB" b="1" dirty="0">
                <a:solidFill>
                  <a:srgbClr val="00B050"/>
                </a:solidFill>
              </a:rPr>
              <a:t>FINDABLE</a:t>
            </a:r>
            <a:r>
              <a:rPr lang="en-GB" dirty="0"/>
              <a:t>: </a:t>
            </a:r>
            <a:r>
              <a:rPr lang="en-GB" sz="2600" dirty="0" smtClean="0"/>
              <a:t>“Metadata </a:t>
            </a:r>
            <a:r>
              <a:rPr lang="en-GB" sz="2600" dirty="0"/>
              <a:t>and data should be easy to find for both humans and computers. Machine-readable metadata are essential for automatic discovery of datasets and </a:t>
            </a:r>
            <a:r>
              <a:rPr lang="en-GB" sz="2600" dirty="0" smtClean="0"/>
              <a:t>services.”</a:t>
            </a:r>
            <a:endParaRPr lang="en-GB" dirty="0" smtClean="0"/>
          </a:p>
          <a:p>
            <a:r>
              <a:rPr lang="en-GB" b="1" dirty="0">
                <a:solidFill>
                  <a:srgbClr val="00B050"/>
                </a:solidFill>
              </a:rPr>
              <a:t>ACCESSIBLE</a:t>
            </a:r>
            <a:r>
              <a:rPr lang="en-GB" dirty="0"/>
              <a:t>: </a:t>
            </a:r>
            <a:r>
              <a:rPr lang="en-GB" sz="2600" dirty="0" smtClean="0"/>
              <a:t>“Once </a:t>
            </a:r>
            <a:r>
              <a:rPr lang="en-GB" sz="2600" dirty="0"/>
              <a:t>the user finds the required data, she/he needs to know how can they be accessed, possibly including authentication and authorisation</a:t>
            </a:r>
            <a:r>
              <a:rPr lang="en-GB" sz="2600" dirty="0" smtClean="0"/>
              <a:t>.”</a:t>
            </a:r>
          </a:p>
          <a:p>
            <a:r>
              <a:rPr lang="en-GB" b="1" dirty="0">
                <a:solidFill>
                  <a:srgbClr val="00B050"/>
                </a:solidFill>
              </a:rPr>
              <a:t>INTEROPERABLE</a:t>
            </a:r>
            <a:r>
              <a:rPr lang="en-GB" dirty="0"/>
              <a:t>: </a:t>
            </a:r>
            <a:r>
              <a:rPr lang="en-GB" sz="2600" dirty="0" smtClean="0"/>
              <a:t>“The </a:t>
            </a:r>
            <a:r>
              <a:rPr lang="en-GB" sz="2600" dirty="0"/>
              <a:t>data usually need to be integrated with other data. In addition, the data need to interoperate with applications or workflows for analysis, storage, and processing</a:t>
            </a:r>
            <a:r>
              <a:rPr lang="en-GB" sz="2600" dirty="0" smtClean="0"/>
              <a:t>.”</a:t>
            </a:r>
            <a:endParaRPr lang="en-GB" dirty="0" smtClean="0"/>
          </a:p>
          <a:p>
            <a:r>
              <a:rPr lang="en-GB" b="1" dirty="0">
                <a:solidFill>
                  <a:srgbClr val="00B050"/>
                </a:solidFill>
              </a:rPr>
              <a:t>REUSABLE</a:t>
            </a:r>
            <a:r>
              <a:rPr lang="en-GB" dirty="0"/>
              <a:t>: </a:t>
            </a:r>
            <a:r>
              <a:rPr lang="en-GB" sz="2600" dirty="0"/>
              <a:t>“The ultimate goal of FAIR is to optimise the reuse of data. To achieve this, metadata and data should be well-described so that they can be replicated and/or combined in different settings</a:t>
            </a:r>
            <a:r>
              <a:rPr lang="en-GB" sz="2600" dirty="0" smtClean="0"/>
              <a:t>.”</a:t>
            </a:r>
          </a:p>
          <a:p>
            <a:pPr marL="0" indent="0">
              <a:buNone/>
            </a:pPr>
            <a:endParaRPr lang="en-GB"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6753" y="5877560"/>
            <a:ext cx="1341120" cy="434340"/>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17873" y="148018"/>
            <a:ext cx="1259847" cy="1542670"/>
          </a:xfrm>
          <a:prstGeom prst="rect">
            <a:avLst/>
          </a:prstGeom>
        </p:spPr>
      </p:pic>
      <p:sp>
        <p:nvSpPr>
          <p:cNvPr id="3" name="Rectangle 2"/>
          <p:cNvSpPr/>
          <p:nvPr/>
        </p:nvSpPr>
        <p:spPr>
          <a:xfrm>
            <a:off x="10843591" y="1073426"/>
            <a:ext cx="139148" cy="61726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68773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GDPR paradigm: </a:t>
            </a:r>
            <a:r>
              <a:rPr lang="en-GB" i="1" dirty="0"/>
              <a:t>Privacy by </a:t>
            </a:r>
            <a:r>
              <a:rPr lang="en-GB" i="1" dirty="0" smtClean="0"/>
              <a:t>Default</a:t>
            </a:r>
            <a:endParaRPr lang="en-GB" dirty="0"/>
          </a:p>
        </p:txBody>
      </p:sp>
      <p:sp>
        <p:nvSpPr>
          <p:cNvPr id="3" name="Content Placeholder 2"/>
          <p:cNvSpPr>
            <a:spLocks noGrp="1"/>
          </p:cNvSpPr>
          <p:nvPr>
            <p:ph sz="half" idx="1"/>
          </p:nvPr>
        </p:nvSpPr>
        <p:spPr/>
        <p:txBody>
          <a:bodyPr>
            <a:normAutofit lnSpcReduction="10000"/>
          </a:bodyPr>
          <a:lstStyle/>
          <a:p>
            <a:pPr marL="0" indent="0">
              <a:buNone/>
            </a:pPr>
            <a:r>
              <a:rPr lang="en-GB" i="1" dirty="0" smtClean="0"/>
              <a:t>Six principles of the GDPR:</a:t>
            </a:r>
            <a:endParaRPr lang="en-GB" i="1" dirty="0"/>
          </a:p>
          <a:p>
            <a:r>
              <a:rPr lang="en-GB" dirty="0"/>
              <a:t>a</a:t>
            </a:r>
            <a:r>
              <a:rPr lang="en-GB" dirty="0" smtClean="0"/>
              <a:t>) Lawfulness</a:t>
            </a:r>
            <a:r>
              <a:rPr lang="en-GB" dirty="0"/>
              <a:t>, fairness and transparency </a:t>
            </a:r>
          </a:p>
          <a:p>
            <a:r>
              <a:rPr lang="en-GB" dirty="0"/>
              <a:t>b</a:t>
            </a:r>
            <a:r>
              <a:rPr lang="en-GB" dirty="0" smtClean="0"/>
              <a:t>) Purpose </a:t>
            </a:r>
            <a:r>
              <a:rPr lang="en-GB" dirty="0"/>
              <a:t>limitation </a:t>
            </a:r>
          </a:p>
          <a:p>
            <a:r>
              <a:rPr lang="en-GB" dirty="0"/>
              <a:t>c</a:t>
            </a:r>
            <a:r>
              <a:rPr lang="en-GB" dirty="0" smtClean="0"/>
              <a:t>) Data </a:t>
            </a:r>
            <a:r>
              <a:rPr lang="en-GB" dirty="0"/>
              <a:t>minimisation </a:t>
            </a:r>
          </a:p>
          <a:p>
            <a:r>
              <a:rPr lang="en-GB" dirty="0"/>
              <a:t>d</a:t>
            </a:r>
            <a:r>
              <a:rPr lang="en-GB" dirty="0" smtClean="0"/>
              <a:t>) Accuracy </a:t>
            </a:r>
            <a:endParaRPr lang="en-GB" dirty="0"/>
          </a:p>
          <a:p>
            <a:r>
              <a:rPr lang="en-GB" dirty="0"/>
              <a:t>e</a:t>
            </a:r>
            <a:r>
              <a:rPr lang="en-GB" dirty="0" smtClean="0"/>
              <a:t>) Storage </a:t>
            </a:r>
            <a:r>
              <a:rPr lang="en-GB" dirty="0"/>
              <a:t>limitation </a:t>
            </a:r>
          </a:p>
          <a:p>
            <a:r>
              <a:rPr lang="en-GB" dirty="0"/>
              <a:t>f</a:t>
            </a:r>
            <a:r>
              <a:rPr lang="en-GB" dirty="0" smtClean="0"/>
              <a:t>) Integrity </a:t>
            </a:r>
            <a:r>
              <a:rPr lang="en-GB" dirty="0"/>
              <a:t>and confidentiality (security) </a:t>
            </a:r>
          </a:p>
          <a:p>
            <a:endParaRPr lang="en-GB" dirty="0"/>
          </a:p>
        </p:txBody>
      </p:sp>
      <p:sp>
        <p:nvSpPr>
          <p:cNvPr id="4" name="Content Placeholder 3"/>
          <p:cNvSpPr>
            <a:spLocks noGrp="1"/>
          </p:cNvSpPr>
          <p:nvPr>
            <p:ph sz="half" idx="2"/>
          </p:nvPr>
        </p:nvSpPr>
        <p:spPr>
          <a:xfrm>
            <a:off x="6172200" y="1825624"/>
            <a:ext cx="5181600" cy="4734201"/>
          </a:xfrm>
        </p:spPr>
        <p:txBody>
          <a:bodyPr>
            <a:normAutofit lnSpcReduction="10000"/>
          </a:bodyPr>
          <a:lstStyle/>
          <a:p>
            <a:pPr marL="0" indent="0">
              <a:buNone/>
            </a:pPr>
            <a:r>
              <a:rPr lang="en-GB" i="1" dirty="0" smtClean="0"/>
              <a:t>Pluses for researchers</a:t>
            </a:r>
            <a:r>
              <a:rPr lang="en-GB" dirty="0" smtClean="0"/>
              <a:t>:</a:t>
            </a:r>
          </a:p>
          <a:p>
            <a:pPr marL="0" indent="0">
              <a:buNone/>
            </a:pPr>
            <a:endParaRPr lang="en-GB" dirty="0"/>
          </a:p>
          <a:p>
            <a:pPr marL="0" indent="0">
              <a:buNone/>
            </a:pPr>
            <a:r>
              <a:rPr lang="en-GB" dirty="0" smtClean="0"/>
              <a:t>Legal basis for processing not consent but either public task/public interest or legitimate interest. </a:t>
            </a:r>
          </a:p>
          <a:p>
            <a:pPr marL="0" indent="0">
              <a:buNone/>
            </a:pPr>
            <a:endParaRPr lang="en-GB" dirty="0"/>
          </a:p>
          <a:p>
            <a:pPr marL="0" indent="0">
              <a:buNone/>
            </a:pPr>
            <a:r>
              <a:rPr lang="en-GB" dirty="0" smtClean="0"/>
              <a:t>Some limited exemptions apply for </a:t>
            </a:r>
            <a:r>
              <a:rPr lang="en-GB" i="1" dirty="0" smtClean="0"/>
              <a:t>“Archiving </a:t>
            </a:r>
            <a:r>
              <a:rPr lang="en-GB" i="1" dirty="0"/>
              <a:t>purposes in the public interest, scientific or historical </a:t>
            </a:r>
            <a:r>
              <a:rPr lang="en-GB" i="1" dirty="0" smtClean="0"/>
              <a:t>research.”</a:t>
            </a:r>
            <a:endParaRPr lang="en-GB" i="1" dirty="0"/>
          </a:p>
        </p:txBody>
      </p:sp>
      <p:pic>
        <p:nvPicPr>
          <p:cNvPr id="7"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57153" y="365125"/>
            <a:ext cx="1342421" cy="1418050"/>
          </a:xfrm>
          <a:prstGeom prst="rect">
            <a:avLst/>
          </a:prstGeom>
        </p:spPr>
      </p:pic>
      <p:sp>
        <p:nvSpPr>
          <p:cNvPr id="5" name="Rectangle 4"/>
          <p:cNvSpPr/>
          <p:nvPr/>
        </p:nvSpPr>
        <p:spPr>
          <a:xfrm>
            <a:off x="10992678" y="1690688"/>
            <a:ext cx="506896" cy="924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87158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DP challenges for human subject researchers</a:t>
            </a:r>
            <a:endParaRPr lang="en-GB" dirty="0"/>
          </a:p>
        </p:txBody>
      </p:sp>
      <p:sp>
        <p:nvSpPr>
          <p:cNvPr id="5" name="Text Placeholder 4"/>
          <p:cNvSpPr>
            <a:spLocks noGrp="1"/>
          </p:cNvSpPr>
          <p:nvPr>
            <p:ph type="body" idx="1"/>
          </p:nvPr>
        </p:nvSpPr>
        <p:spPr/>
        <p:txBody>
          <a:bodyPr/>
          <a:lstStyle/>
          <a:p>
            <a:r>
              <a:rPr lang="en-GB" i="1" dirty="0"/>
              <a:t>Concepts in the </a:t>
            </a:r>
            <a:r>
              <a:rPr lang="en-GB" i="1" dirty="0" smtClean="0"/>
              <a:t>Law</a:t>
            </a:r>
            <a:endParaRPr lang="en-GB" i="1" dirty="0"/>
          </a:p>
        </p:txBody>
      </p:sp>
      <p:sp>
        <p:nvSpPr>
          <p:cNvPr id="3" name="Content Placeholder 2"/>
          <p:cNvSpPr>
            <a:spLocks noGrp="1"/>
          </p:cNvSpPr>
          <p:nvPr>
            <p:ph sz="half" idx="2"/>
          </p:nvPr>
        </p:nvSpPr>
        <p:spPr/>
        <p:txBody>
          <a:bodyPr>
            <a:normAutofit fontScale="47500" lnSpcReduction="20000"/>
          </a:bodyPr>
          <a:lstStyle/>
          <a:p>
            <a:r>
              <a:rPr lang="en-GB" dirty="0" smtClean="0"/>
              <a:t>Privacy </a:t>
            </a:r>
            <a:r>
              <a:rPr lang="en-GB" dirty="0"/>
              <a:t>by Design and by Default </a:t>
            </a:r>
          </a:p>
          <a:p>
            <a:r>
              <a:rPr lang="en-GB" dirty="0"/>
              <a:t>Accountability 7</a:t>
            </a:r>
            <a:r>
              <a:rPr lang="en-GB" baseline="30000" dirty="0"/>
              <a:t>th</a:t>
            </a:r>
            <a:r>
              <a:rPr lang="en-GB" dirty="0"/>
              <a:t> principle</a:t>
            </a:r>
          </a:p>
          <a:p>
            <a:r>
              <a:rPr lang="en-GB" dirty="0"/>
              <a:t>Personal data</a:t>
            </a:r>
          </a:p>
          <a:p>
            <a:r>
              <a:rPr lang="en-GB" dirty="0"/>
              <a:t>Special categories of personal data</a:t>
            </a:r>
          </a:p>
          <a:p>
            <a:r>
              <a:rPr lang="en-GB" dirty="0"/>
              <a:t>Legal basis for processing</a:t>
            </a:r>
          </a:p>
          <a:p>
            <a:r>
              <a:rPr lang="en-GB" dirty="0"/>
              <a:t>Privacy notices</a:t>
            </a:r>
          </a:p>
          <a:p>
            <a:r>
              <a:rPr lang="en-GB" dirty="0"/>
              <a:t>Data Protection Impact Assessment</a:t>
            </a:r>
          </a:p>
          <a:p>
            <a:r>
              <a:rPr lang="en-GB" dirty="0"/>
              <a:t>Data controllers, data processors</a:t>
            </a:r>
          </a:p>
          <a:p>
            <a:r>
              <a:rPr lang="en-GB" dirty="0"/>
              <a:t>Safeguards for data transfer outside the EEA</a:t>
            </a:r>
          </a:p>
          <a:p>
            <a:r>
              <a:rPr lang="en-GB" dirty="0"/>
              <a:t>Data subject rights</a:t>
            </a:r>
          </a:p>
          <a:p>
            <a:r>
              <a:rPr lang="en-GB" dirty="0"/>
              <a:t>Minimisation principle</a:t>
            </a:r>
          </a:p>
          <a:p>
            <a:r>
              <a:rPr lang="en-GB" dirty="0"/>
              <a:t>Anonymisation and </a:t>
            </a:r>
            <a:r>
              <a:rPr lang="en-GB" dirty="0" err="1"/>
              <a:t>Pseudonymisation</a:t>
            </a:r>
            <a:endParaRPr lang="en-GB" dirty="0"/>
          </a:p>
          <a:p>
            <a:r>
              <a:rPr lang="en-GB" dirty="0"/>
              <a:t>Reporting of breaches, big </a:t>
            </a:r>
            <a:r>
              <a:rPr lang="en-GB" dirty="0" smtClean="0"/>
              <a:t>fines</a:t>
            </a:r>
            <a:endParaRPr lang="en-GB" dirty="0"/>
          </a:p>
        </p:txBody>
      </p:sp>
      <p:sp>
        <p:nvSpPr>
          <p:cNvPr id="7" name="Text Placeholder 6"/>
          <p:cNvSpPr>
            <a:spLocks noGrp="1"/>
          </p:cNvSpPr>
          <p:nvPr>
            <p:ph type="body" sz="quarter" idx="3"/>
          </p:nvPr>
        </p:nvSpPr>
        <p:spPr/>
        <p:txBody>
          <a:bodyPr/>
          <a:lstStyle/>
          <a:p>
            <a:r>
              <a:rPr lang="en-GB" i="1" dirty="0" smtClean="0"/>
              <a:t>Support researchers require</a:t>
            </a:r>
            <a:endParaRPr lang="en-GB" i="1" dirty="0"/>
          </a:p>
        </p:txBody>
      </p:sp>
      <p:sp>
        <p:nvSpPr>
          <p:cNvPr id="4" name="Content Placeholder 3"/>
          <p:cNvSpPr>
            <a:spLocks noGrp="1"/>
          </p:cNvSpPr>
          <p:nvPr>
            <p:ph sz="quarter" idx="4"/>
          </p:nvPr>
        </p:nvSpPr>
        <p:spPr>
          <a:xfrm>
            <a:off x="6172200" y="2184454"/>
            <a:ext cx="5183188" cy="3836244"/>
          </a:xfrm>
        </p:spPr>
        <p:txBody>
          <a:bodyPr>
            <a:normAutofit fontScale="40000" lnSpcReduction="20000"/>
          </a:bodyPr>
          <a:lstStyle/>
          <a:p>
            <a:endParaRPr lang="en-GB" sz="4400" dirty="0" smtClean="0"/>
          </a:p>
          <a:p>
            <a:r>
              <a:rPr lang="en-GB" sz="4400" dirty="0" smtClean="0"/>
              <a:t>Handling personal data securely</a:t>
            </a:r>
          </a:p>
          <a:p>
            <a:r>
              <a:rPr lang="en-GB" sz="4400" dirty="0" smtClean="0"/>
              <a:t>Selecting secure data </a:t>
            </a:r>
            <a:r>
              <a:rPr lang="en-GB" sz="4400" dirty="0"/>
              <a:t>systems designed for privacy </a:t>
            </a:r>
            <a:endParaRPr lang="en-GB" sz="4400" dirty="0" smtClean="0"/>
          </a:p>
          <a:p>
            <a:r>
              <a:rPr lang="en-GB" sz="4400" dirty="0" smtClean="0"/>
              <a:t>Collecting sufficient personal data, special categories, but not more</a:t>
            </a:r>
          </a:p>
          <a:p>
            <a:r>
              <a:rPr lang="en-GB" sz="4400" dirty="0" smtClean="0"/>
              <a:t>Transparently communicating data processing actions to human subjects (information sheets &amp; consent forms)</a:t>
            </a:r>
          </a:p>
          <a:p>
            <a:r>
              <a:rPr lang="en-GB" sz="4400" dirty="0" smtClean="0"/>
              <a:t>Understanding and documenting risks</a:t>
            </a:r>
          </a:p>
          <a:p>
            <a:r>
              <a:rPr lang="en-GB" sz="4400" dirty="0" smtClean="0"/>
              <a:t>How to anonymise / </a:t>
            </a:r>
            <a:r>
              <a:rPr lang="en-GB" sz="4400" dirty="0" err="1" smtClean="0"/>
              <a:t>pseudonymise</a:t>
            </a:r>
            <a:r>
              <a:rPr lang="en-GB" sz="4400" dirty="0" smtClean="0"/>
              <a:t> data</a:t>
            </a:r>
          </a:p>
          <a:p>
            <a:r>
              <a:rPr lang="en-GB" sz="4400" dirty="0" smtClean="0"/>
              <a:t>Knowing who is a data controller, data processor</a:t>
            </a:r>
          </a:p>
          <a:p>
            <a:r>
              <a:rPr lang="en-GB" sz="4400" dirty="0"/>
              <a:t>Creating legally binding data use </a:t>
            </a:r>
            <a:r>
              <a:rPr lang="en-GB" sz="4400" dirty="0" smtClean="0"/>
              <a:t>agreements</a:t>
            </a:r>
          </a:p>
          <a:p>
            <a:r>
              <a:rPr lang="en-GB" sz="4400" dirty="0" smtClean="0"/>
              <a:t>Dealing with breaches</a:t>
            </a:r>
            <a:endParaRPr lang="en-GB" sz="4400" dirty="0"/>
          </a:p>
          <a:p>
            <a:endParaRPr lang="en-GB" sz="4400" dirty="0"/>
          </a:p>
          <a:p>
            <a:endParaRPr lang="en-GB" sz="3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6818" y="4876556"/>
            <a:ext cx="1948070" cy="1603911"/>
          </a:xfrm>
          <a:prstGeom prst="rect">
            <a:avLst/>
          </a:prstGeom>
        </p:spPr>
      </p:pic>
      <p:sp>
        <p:nvSpPr>
          <p:cNvPr id="8" name="Rectangle 7"/>
          <p:cNvSpPr/>
          <p:nvPr/>
        </p:nvSpPr>
        <p:spPr>
          <a:xfrm>
            <a:off x="4770783" y="6189663"/>
            <a:ext cx="695739" cy="2908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324764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352528"/>
            <a:ext cx="10515600" cy="1325563"/>
          </a:xfrm>
        </p:spPr>
        <p:txBody>
          <a:bodyPr/>
          <a:lstStyle/>
          <a:p>
            <a:r>
              <a:rPr lang="en-GB" dirty="0" smtClean="0"/>
              <a:t>What do librarian FAIR advocates have to say about DP? (Not much)</a:t>
            </a:r>
            <a:endParaRPr lang="en-GB" dirty="0"/>
          </a:p>
        </p:txBody>
      </p:sp>
      <p:sp>
        <p:nvSpPr>
          <p:cNvPr id="5" name="Text Placeholder 4"/>
          <p:cNvSpPr>
            <a:spLocks noGrp="1"/>
          </p:cNvSpPr>
          <p:nvPr>
            <p:ph type="body" idx="1"/>
          </p:nvPr>
        </p:nvSpPr>
        <p:spPr/>
        <p:txBody>
          <a:bodyPr>
            <a:normAutofit fontScale="92500" lnSpcReduction="20000"/>
          </a:bodyPr>
          <a:lstStyle/>
          <a:p>
            <a:r>
              <a:rPr lang="en-GB" dirty="0" smtClean="0"/>
              <a:t>LERU Advice Paper (May 2018): Open </a:t>
            </a:r>
            <a:r>
              <a:rPr lang="en-GB" dirty="0"/>
              <a:t>Science </a:t>
            </a:r>
            <a:r>
              <a:rPr lang="en-GB" dirty="0" smtClean="0"/>
              <a:t>and its </a:t>
            </a:r>
            <a:r>
              <a:rPr lang="en-GB" dirty="0"/>
              <a:t>role in universities</a:t>
            </a:r>
            <a:r>
              <a:rPr lang="en-GB" dirty="0" smtClean="0"/>
              <a:t>: A </a:t>
            </a:r>
            <a:r>
              <a:rPr lang="en-GB" dirty="0"/>
              <a:t>roadmap for cultural change </a:t>
            </a:r>
          </a:p>
        </p:txBody>
      </p:sp>
      <p:sp>
        <p:nvSpPr>
          <p:cNvPr id="6" name="Content Placeholder 5"/>
          <p:cNvSpPr>
            <a:spLocks noGrp="1"/>
          </p:cNvSpPr>
          <p:nvPr>
            <p:ph sz="half" idx="2"/>
          </p:nvPr>
        </p:nvSpPr>
        <p:spPr/>
        <p:txBody>
          <a:bodyPr/>
          <a:lstStyle/>
          <a:p>
            <a:pPr marL="0" indent="0">
              <a:buNone/>
            </a:pPr>
            <a:r>
              <a:rPr lang="en-GB" dirty="0" smtClean="0"/>
              <a:t>“There </a:t>
            </a:r>
            <a:r>
              <a:rPr lang="en-GB" dirty="0"/>
              <a:t>are challenges to </a:t>
            </a:r>
            <a:r>
              <a:rPr lang="en-GB" dirty="0" smtClean="0"/>
              <a:t>establishing </a:t>
            </a:r>
            <a:r>
              <a:rPr lang="en-GB" dirty="0"/>
              <a:t>responsible </a:t>
            </a:r>
            <a:r>
              <a:rPr lang="en-GB" dirty="0" smtClean="0"/>
              <a:t>RDM practices</a:t>
            </a:r>
            <a:r>
              <a:rPr lang="en-GB" dirty="0"/>
              <a:t>. Some researchers feel challenged by the need </a:t>
            </a:r>
            <a:r>
              <a:rPr lang="en-GB" dirty="0" smtClean="0"/>
              <a:t>for research </a:t>
            </a:r>
            <a:r>
              <a:rPr lang="en-GB" dirty="0"/>
              <a:t>data management plans and the </a:t>
            </a:r>
            <a:r>
              <a:rPr lang="en-GB" b="1" dirty="0">
                <a:solidFill>
                  <a:srgbClr val="0070C0"/>
                </a:solidFill>
              </a:rPr>
              <a:t>requirements </a:t>
            </a:r>
            <a:r>
              <a:rPr lang="en-GB" b="1" dirty="0" smtClean="0">
                <a:solidFill>
                  <a:srgbClr val="0070C0"/>
                </a:solidFill>
              </a:rPr>
              <a:t>of the </a:t>
            </a:r>
            <a:r>
              <a:rPr lang="en-GB" b="1" dirty="0">
                <a:solidFill>
                  <a:srgbClr val="0070C0"/>
                </a:solidFill>
              </a:rPr>
              <a:t>General Data Protection Regulation </a:t>
            </a:r>
            <a:r>
              <a:rPr lang="en-GB" dirty="0"/>
              <a:t>(GDPR</a:t>
            </a:r>
            <a:r>
              <a:rPr lang="en-GB" dirty="0" smtClean="0"/>
              <a:t>) (p. 13 of 31).”</a:t>
            </a:r>
          </a:p>
          <a:p>
            <a:pPr marL="0" indent="0">
              <a:buNone/>
            </a:pPr>
            <a:r>
              <a:rPr lang="en-GB" dirty="0" smtClean="0"/>
              <a:t>[Nothing in recommendations.]</a:t>
            </a:r>
            <a:endParaRPr lang="en-GB" dirty="0"/>
          </a:p>
        </p:txBody>
      </p:sp>
      <p:sp>
        <p:nvSpPr>
          <p:cNvPr id="7" name="Text Placeholder 6"/>
          <p:cNvSpPr>
            <a:spLocks noGrp="1"/>
          </p:cNvSpPr>
          <p:nvPr>
            <p:ph type="body" sz="quarter" idx="3"/>
          </p:nvPr>
        </p:nvSpPr>
        <p:spPr>
          <a:xfrm>
            <a:off x="6172200" y="1597612"/>
            <a:ext cx="5183188" cy="495507"/>
          </a:xfrm>
        </p:spPr>
        <p:txBody>
          <a:bodyPr>
            <a:normAutofit/>
          </a:bodyPr>
          <a:lstStyle/>
          <a:p>
            <a:r>
              <a:rPr lang="en-GB" sz="2200" dirty="0" smtClean="0"/>
              <a:t>LIBER Open Science Roadmap (July 2018)</a:t>
            </a:r>
            <a:endParaRPr lang="en-GB" sz="2200" dirty="0"/>
          </a:p>
        </p:txBody>
      </p:sp>
      <p:sp>
        <p:nvSpPr>
          <p:cNvPr id="8" name="Content Placeholder 7"/>
          <p:cNvSpPr>
            <a:spLocks noGrp="1"/>
          </p:cNvSpPr>
          <p:nvPr>
            <p:ph sz="quarter" idx="4"/>
          </p:nvPr>
        </p:nvSpPr>
        <p:spPr>
          <a:xfrm>
            <a:off x="6172200" y="2286000"/>
            <a:ext cx="5183188" cy="4373217"/>
          </a:xfrm>
        </p:spPr>
        <p:txBody>
          <a:bodyPr>
            <a:normAutofit fontScale="85000" lnSpcReduction="10000"/>
          </a:bodyPr>
          <a:lstStyle/>
          <a:p>
            <a:pPr marL="0" indent="0">
              <a:spcAft>
                <a:spcPts val="600"/>
              </a:spcAft>
              <a:buNone/>
            </a:pPr>
            <a:r>
              <a:rPr lang="en-GB" b="1" dirty="0" smtClean="0"/>
              <a:t>“ENGAGE </a:t>
            </a:r>
            <a:r>
              <a:rPr lang="en-GB" dirty="0" smtClean="0"/>
              <a:t>in </a:t>
            </a:r>
            <a:r>
              <a:rPr lang="en-GB" dirty="0"/>
              <a:t>the development of national and European legislation and policies which impact on Open Science. </a:t>
            </a:r>
            <a:endParaRPr lang="en-GB" dirty="0" smtClean="0"/>
          </a:p>
          <a:p>
            <a:pPr marL="0" indent="0">
              <a:spcAft>
                <a:spcPts val="600"/>
              </a:spcAft>
              <a:buNone/>
            </a:pPr>
            <a:r>
              <a:rPr lang="en-GB" dirty="0" smtClean="0"/>
              <a:t>When </a:t>
            </a:r>
            <a:r>
              <a:rPr lang="en-GB" dirty="0"/>
              <a:t>topics such as copyright, text and data mining, </a:t>
            </a:r>
            <a:r>
              <a:rPr lang="en-GB" b="1" dirty="0">
                <a:solidFill>
                  <a:srgbClr val="0070C0"/>
                </a:solidFill>
              </a:rPr>
              <a:t>data protection </a:t>
            </a:r>
            <a:r>
              <a:rPr lang="en-GB" dirty="0"/>
              <a:t>and FAIR data are discussed, reinforce the importance of Open Science and the need to adopt frameworks which give maximum access to knowledge and </a:t>
            </a:r>
            <a:r>
              <a:rPr lang="en-GB" dirty="0" smtClean="0"/>
              <a:t>resources” (p. 11 of 51). </a:t>
            </a:r>
          </a:p>
          <a:p>
            <a:pPr marL="0" indent="0">
              <a:spcAft>
                <a:spcPts val="600"/>
              </a:spcAft>
              <a:buNone/>
            </a:pPr>
            <a:r>
              <a:rPr lang="en-GB" dirty="0" smtClean="0"/>
              <a:t>[Also a brief mention in </a:t>
            </a:r>
            <a:r>
              <a:rPr lang="en-GB" dirty="0" err="1" smtClean="0"/>
              <a:t>Uni</a:t>
            </a:r>
            <a:r>
              <a:rPr lang="en-GB" dirty="0" smtClean="0"/>
              <a:t> of Southern Denmark case study.]</a:t>
            </a:r>
            <a:endParaRPr lang="en-GB" dirty="0"/>
          </a:p>
        </p:txBody>
      </p:sp>
    </p:spTree>
    <p:extLst>
      <p:ext uri="{BB962C8B-B14F-4D97-AF65-F5344CB8AC3E}">
        <p14:creationId xmlns:p14="http://schemas.microsoft.com/office/powerpoint/2010/main" val="9479056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CONCERNS</a:t>
            </a:r>
            <a:endParaRPr lang="en-GB" dirty="0"/>
          </a:p>
        </p:txBody>
      </p:sp>
      <p:sp>
        <p:nvSpPr>
          <p:cNvPr id="8" name="Content Placeholder 7"/>
          <p:cNvSpPr>
            <a:spLocks noGrp="1"/>
          </p:cNvSpPr>
          <p:nvPr>
            <p:ph idx="1"/>
          </p:nvPr>
        </p:nvSpPr>
        <p:spPr>
          <a:xfrm>
            <a:off x="838200" y="1825624"/>
            <a:ext cx="10515600" cy="4654689"/>
          </a:xfrm>
        </p:spPr>
        <p:txBody>
          <a:bodyPr>
            <a:normAutofit fontScale="85000" lnSpcReduction="20000"/>
          </a:bodyPr>
          <a:lstStyle/>
          <a:p>
            <a:r>
              <a:rPr lang="en-GB" dirty="0" smtClean="0"/>
              <a:t>Will researchers get the support they need to share data based on human subjects, or will they be risk-averse and avoid sharing?</a:t>
            </a:r>
          </a:p>
          <a:p>
            <a:r>
              <a:rPr lang="en-GB" dirty="0" smtClean="0"/>
              <a:t>Will the European Open Science Cloud and other FAIR-enabled infrastructure be built with data protection requirements in mind?</a:t>
            </a:r>
          </a:p>
          <a:p>
            <a:r>
              <a:rPr lang="en-GB" dirty="0" smtClean="0"/>
              <a:t>Does open by default conflict with privacy by design?</a:t>
            </a:r>
          </a:p>
          <a:p>
            <a:r>
              <a:rPr lang="en-GB" dirty="0" smtClean="0"/>
              <a:t>Will IT and Libraries help researchers who work with human subjects with their unique needs for data processing, archiving, and sharing?</a:t>
            </a:r>
          </a:p>
          <a:p>
            <a:r>
              <a:rPr lang="en-GB" dirty="0" smtClean="0"/>
              <a:t>Will researchers in social and health sciences be able to take advantage of innovations in data science?</a:t>
            </a:r>
          </a:p>
          <a:p>
            <a:r>
              <a:rPr lang="en-GB" dirty="0" smtClean="0"/>
              <a:t>If the open science agenda takes off, will human subject researchers be disadvantaged in terms of incentives and rewards?</a:t>
            </a:r>
          </a:p>
          <a:p>
            <a:r>
              <a:rPr lang="en-GB" dirty="0" smtClean="0"/>
              <a:t>Can interdisciplinary, global </a:t>
            </a:r>
            <a:r>
              <a:rPr lang="en-GB" dirty="0"/>
              <a:t>grand challenges of the day such as climate </a:t>
            </a:r>
            <a:r>
              <a:rPr lang="en-GB" dirty="0" smtClean="0"/>
              <a:t>change and inequality research </a:t>
            </a:r>
            <a:r>
              <a:rPr lang="en-GB" dirty="0"/>
              <a:t>be </a:t>
            </a:r>
            <a:r>
              <a:rPr lang="en-GB" dirty="0" smtClean="0"/>
              <a:t>solved by the open science agenda and citizen science given the legal limitations on sharing of data about human subjects?</a:t>
            </a:r>
            <a:endParaRPr lang="en-GB" dirty="0"/>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61443" y="67468"/>
            <a:ext cx="1527255" cy="1690688"/>
          </a:xfrm>
          <a:prstGeom prst="rect">
            <a:avLst/>
          </a:prstGeom>
          <a:solidFill>
            <a:schemeClr val="bg1"/>
          </a:solidFill>
        </p:spPr>
      </p:pic>
      <p:sp>
        <p:nvSpPr>
          <p:cNvPr id="2" name="Rectangle 1"/>
          <p:cNvSpPr/>
          <p:nvPr/>
        </p:nvSpPr>
        <p:spPr>
          <a:xfrm>
            <a:off x="10764078" y="765313"/>
            <a:ext cx="228600" cy="925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8991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short -</a:t>
            </a:r>
            <a:endParaRPr lang="en-GB" dirty="0"/>
          </a:p>
        </p:txBody>
      </p:sp>
      <p:sp>
        <p:nvSpPr>
          <p:cNvPr id="3" name="Content Placeholder 2"/>
          <p:cNvSpPr>
            <a:spLocks noGrp="1"/>
          </p:cNvSpPr>
          <p:nvPr>
            <p:ph idx="1"/>
          </p:nvPr>
        </p:nvSpPr>
        <p:spPr>
          <a:solidFill>
            <a:schemeClr val="bg1"/>
          </a:solidFill>
        </p:spPr>
        <p:txBody>
          <a:bodyPr>
            <a:normAutofit/>
          </a:bodyPr>
          <a:lstStyle/>
          <a:p>
            <a:pPr marL="0" indent="0" algn="ctr">
              <a:buNone/>
            </a:pPr>
            <a:r>
              <a:rPr lang="en-GB" sz="3000" i="1" dirty="0" smtClean="0"/>
              <a:t>When it comes to human subject research, which will win out –</a:t>
            </a:r>
          </a:p>
          <a:p>
            <a:pPr marL="0" indent="0" algn="ctr">
              <a:buNone/>
            </a:pPr>
            <a:r>
              <a:rPr lang="en-GB" sz="4400" b="1" i="1" dirty="0">
                <a:solidFill>
                  <a:srgbClr val="00B050"/>
                </a:solidFill>
              </a:rPr>
              <a:t>FAIR</a:t>
            </a:r>
            <a:r>
              <a:rPr lang="en-GB" sz="4400" b="1" i="1" dirty="0"/>
              <a:t> </a:t>
            </a:r>
            <a:r>
              <a:rPr lang="en-GB" sz="4400" b="1" i="1" dirty="0" smtClean="0"/>
              <a:t>or </a:t>
            </a:r>
            <a:r>
              <a:rPr lang="en-GB" sz="4400" b="1" i="1" dirty="0" smtClean="0">
                <a:solidFill>
                  <a:srgbClr val="C00000"/>
                </a:solidFill>
              </a:rPr>
              <a:t>GDPR</a:t>
            </a:r>
            <a:r>
              <a:rPr lang="en-GB" sz="4400" b="1" i="1" dirty="0" smtClean="0"/>
              <a:t>?</a:t>
            </a:r>
          </a:p>
          <a:p>
            <a:pPr marL="0" indent="0" algn="ctr">
              <a:buNone/>
            </a:pPr>
            <a:endParaRPr lang="en-GB" sz="3000" b="1" i="1" dirty="0"/>
          </a:p>
          <a:p>
            <a:pPr marL="0" indent="0">
              <a:buNone/>
            </a:pPr>
            <a:endParaRPr lang="en-GB" b="1" i="1" dirty="0" smtClean="0"/>
          </a:p>
          <a:p>
            <a:pPr marL="0" indent="0">
              <a:buNone/>
            </a:pPr>
            <a:endParaRPr lang="en-GB" b="1" i="1" dirty="0"/>
          </a:p>
          <a:p>
            <a:pPr marL="0" indent="0">
              <a:buNone/>
            </a:pPr>
            <a:r>
              <a:rPr lang="en-GB" i="1" dirty="0" smtClean="0"/>
              <a:t>R.Rice@ed.ac.uk</a:t>
            </a:r>
          </a:p>
          <a:p>
            <a:pPr marL="0" indent="0">
              <a:buNone/>
            </a:pPr>
            <a:r>
              <a:rPr lang="en-GB" i="1" dirty="0" smtClean="0"/>
              <a:t>@</a:t>
            </a:r>
            <a:r>
              <a:rPr lang="en-GB" i="1" dirty="0" err="1" smtClean="0"/>
              <a:t>sparrowbarley</a:t>
            </a:r>
            <a:endParaRPr lang="en-GB" i="1" dirty="0" smtClean="0"/>
          </a:p>
          <a:p>
            <a:pPr marL="0" indent="0" algn="ctr">
              <a:buNone/>
            </a:pPr>
            <a:endParaRPr lang="en-GB" b="1" i="1" dirty="0" smtClean="0"/>
          </a:p>
          <a:p>
            <a:pPr marL="0" indent="0">
              <a:buNone/>
            </a:pP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87070" y="4250880"/>
            <a:ext cx="2166730" cy="1487821"/>
          </a:xfrm>
          <a:prstGeom prst="rect">
            <a:avLst/>
          </a:prstGeom>
          <a:ln>
            <a:noFill/>
          </a:ln>
        </p:spPr>
      </p:pic>
      <p:sp>
        <p:nvSpPr>
          <p:cNvPr id="4" name="Rectangle 3"/>
          <p:cNvSpPr/>
          <p:nvPr/>
        </p:nvSpPr>
        <p:spPr>
          <a:xfrm>
            <a:off x="9710530" y="4250880"/>
            <a:ext cx="1292087" cy="3012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71554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409</TotalTime>
  <Words>1094</Words>
  <Application>Microsoft Office PowerPoint</Application>
  <PresentationFormat>Grand écran</PresentationFormat>
  <Paragraphs>93</Paragraphs>
  <Slides>8</Slides>
  <Notes>3</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Calibri Light</vt:lpstr>
      <vt:lpstr>Office Theme</vt:lpstr>
      <vt:lpstr>FAIR vs. GDPR: which will win? </vt:lpstr>
      <vt:lpstr>Two acronyms, two paradigms</vt:lpstr>
      <vt:lpstr>FAIR paradigm: Open by Default</vt:lpstr>
      <vt:lpstr>GDPR paradigm: Privacy by Default</vt:lpstr>
      <vt:lpstr>DP challenges for human subject researchers</vt:lpstr>
      <vt:lpstr>What do librarian FAIR advocates have to say about DP? (Not much)</vt:lpstr>
      <vt:lpstr>CONCERNS</vt:lpstr>
      <vt:lpstr>In short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FAIR vs. GDPR: which will win?</dc:title>
  <dc:creator>Robin Rice</dc:creator>
  <cp:lastModifiedBy>Loredane Nigro</cp:lastModifiedBy>
  <cp:revision>27</cp:revision>
  <dcterms:created xsi:type="dcterms:W3CDTF">2018-07-01T17:40:16Z</dcterms:created>
  <dcterms:modified xsi:type="dcterms:W3CDTF">2018-07-05T13:39:24Z</dcterms:modified>
</cp:coreProperties>
</file>