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717" r:id="rId2"/>
    <p:sldId id="724" r:id="rId3"/>
    <p:sldId id="718" r:id="rId4"/>
    <p:sldId id="725" r:id="rId5"/>
    <p:sldId id="719" r:id="rId6"/>
    <p:sldId id="720" r:id="rId7"/>
    <p:sldId id="694" r:id="rId8"/>
    <p:sldId id="727" r:id="rId9"/>
    <p:sldId id="726" r:id="rId10"/>
    <p:sldId id="695" r:id="rId11"/>
    <p:sldId id="728" r:id="rId12"/>
    <p:sldId id="723" r:id="rId13"/>
    <p:sldId id="722" r:id="rId14"/>
    <p:sldId id="729" r:id="rId15"/>
    <p:sldId id="730" r:id="rId16"/>
    <p:sldId id="731" r:id="rId17"/>
    <p:sldId id="696" r:id="rId18"/>
    <p:sldId id="721" r:id="rId19"/>
  </p:sldIdLst>
  <p:sldSz cx="9144000" cy="6858000" type="screen4x3"/>
  <p:notesSz cx="7102475" cy="10233025"/>
  <p:custDataLst>
    <p:tags r:id="rId22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90">
          <p15:clr>
            <a:srgbClr val="A4A3A4"/>
          </p15:clr>
        </p15:guide>
        <p15:guide id="2" pos="4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0099"/>
    <a:srgbClr val="99CCFF"/>
    <a:srgbClr val="CC0000"/>
    <a:srgbClr val="00CCFF"/>
    <a:srgbClr val="FFEB99"/>
    <a:srgbClr val="DDDDDD"/>
    <a:srgbClr val="33CC33"/>
    <a:srgbClr val="FFCC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8" autoAdjust="0"/>
    <p:restoredTop sz="76509" autoAdjust="0"/>
  </p:normalViewPr>
  <p:slideViewPr>
    <p:cSldViewPr snapToGrid="0">
      <p:cViewPr varScale="1">
        <p:scale>
          <a:sx n="79" d="100"/>
          <a:sy n="79" d="100"/>
        </p:scale>
        <p:origin x="1984" y="192"/>
      </p:cViewPr>
      <p:guideLst>
        <p:guide orient="horz" pos="4190"/>
        <p:guide pos="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166" y="-72"/>
      </p:cViewPr>
      <p:guideLst>
        <p:guide orient="horz" pos="3127"/>
        <p:guide pos="2101"/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06" cy="512225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778" y="0"/>
            <a:ext cx="3077006" cy="512225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3357CDEC-C71A-4154-862A-3CF4049D373C}" type="datetimeFigureOut">
              <a:rPr lang="es-ES" smtClean="0"/>
              <a:pPr/>
              <a:t>12/12/20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19166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778" y="9719166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DDC44291-F988-4F69-B867-2EB066705214}" type="slidenum">
              <a:rPr lang="es-E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006" cy="51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778" y="0"/>
            <a:ext cx="3077006" cy="51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21275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080" y="4860403"/>
            <a:ext cx="5682318" cy="460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Haga clic para modificar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9166"/>
            <a:ext cx="3077006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778" y="9719166"/>
            <a:ext cx="3077006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4E1209-50C5-4E41-8D60-6A5F63D7F4F4}" type="slidenum">
              <a:rPr lang="en-GB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Para añadir librerías a </a:t>
            </a:r>
            <a:r>
              <a:rPr lang="es-ES" dirty="0" err="1"/>
              <a:t>codesys</a:t>
            </a:r>
            <a:endParaRPr lang="es-ES" dirty="0"/>
          </a:p>
          <a:p>
            <a:endParaRPr lang="es-ES" dirty="0"/>
          </a:p>
          <a:p>
            <a:r>
              <a:rPr lang="es-ES" dirty="0"/>
              <a:t>Abra el administrador de librerías en:</a:t>
            </a:r>
          </a:p>
          <a:p>
            <a:endParaRPr lang="es-ES" dirty="0"/>
          </a:p>
          <a:p>
            <a:r>
              <a:rPr lang="es-ES" dirty="0"/>
              <a:t>‘Ventana’, ‘Administrador</a:t>
            </a:r>
            <a:r>
              <a:rPr lang="es-ES" baseline="0" dirty="0"/>
              <a:t> de librerías’, </a:t>
            </a:r>
          </a:p>
          <a:p>
            <a:r>
              <a:rPr lang="es-ES" baseline="0" dirty="0"/>
              <a:t>Se abre una ventana (posiblemente vacía pues no hay </a:t>
            </a:r>
            <a:r>
              <a:rPr lang="es-ES" baseline="0" dirty="0" err="1"/>
              <a:t>librerias</a:t>
            </a:r>
            <a:r>
              <a:rPr lang="es-ES" baseline="0" dirty="0"/>
              <a:t>), en la parte superior, izquierda  (Que sale un espacio blanco marcado en azul), le das con el botón derecho </a:t>
            </a:r>
          </a:p>
          <a:p>
            <a:endParaRPr lang="es-ES" baseline="0" dirty="0"/>
          </a:p>
          <a:p>
            <a:r>
              <a:rPr lang="es-ES" baseline="0" dirty="0"/>
              <a:t>‘insertar’, ‘otras bibliotecas</a:t>
            </a:r>
            <a:r>
              <a:rPr lang="mr-IN" baseline="0" dirty="0"/>
              <a:t>…</a:t>
            </a:r>
            <a:r>
              <a:rPr lang="es-ES_tradnl" baseline="0" dirty="0"/>
              <a:t>.’ seleccionamos la </a:t>
            </a:r>
            <a:r>
              <a:rPr lang="es-ES_tradnl" baseline="0" dirty="0" err="1"/>
              <a:t>standard.lib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4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¿LA PRIMERA COMPONENTE</a:t>
            </a:r>
            <a:r>
              <a:rPr lang="es-ES" baseline="0" dirty="0"/>
              <a:t> ES LA CERO O LA 1? O LO PUEDO DECIDIR YO?</a:t>
            </a:r>
          </a:p>
          <a:p>
            <a:endParaRPr lang="es-ES" baseline="0" dirty="0"/>
          </a:p>
          <a:p>
            <a:r>
              <a:rPr lang="es-ES" baseline="0" dirty="0"/>
              <a:t>Parece que lo puedes decidir tu.</a:t>
            </a:r>
          </a:p>
          <a:p>
            <a:endParaRPr lang="es-ES" baseline="0" dirty="0"/>
          </a:p>
          <a:p>
            <a:r>
              <a:rPr lang="es-ES" dirty="0"/>
              <a:t>Ejemplos de inicialización completa de un </a:t>
            </a:r>
            <a:r>
              <a:rPr lang="es-ES" dirty="0" err="1"/>
              <a:t>array</a:t>
            </a:r>
            <a:endParaRPr lang="es-ES" dirty="0"/>
          </a:p>
          <a:p>
            <a:endParaRPr lang="es-ES" dirty="0"/>
          </a:p>
          <a:p>
            <a:r>
              <a:rPr lang="es-ES" dirty="0" err="1"/>
              <a:t>Cx:ARRAY</a:t>
            </a:r>
            <a:r>
              <a:rPr lang="es-ES" dirty="0"/>
              <a:t> [0</a:t>
            </a:r>
            <a:r>
              <a:rPr lang="mr-IN" dirty="0"/>
              <a:t>…</a:t>
            </a:r>
            <a:r>
              <a:rPr lang="es-ES_tradnl" dirty="0"/>
              <a:t>6</a:t>
            </a:r>
            <a:r>
              <a:rPr lang="es-ES" dirty="0"/>
              <a:t>]</a:t>
            </a:r>
            <a:r>
              <a:rPr lang="es-ES" baseline="0" dirty="0"/>
              <a:t> OF INT:= 1,2,3,4,5,6,7 ;</a:t>
            </a:r>
            <a:r>
              <a:rPr lang="es-ES" dirty="0"/>
              <a:t> </a:t>
            </a:r>
          </a:p>
          <a:p>
            <a:r>
              <a:rPr lang="es-ES" dirty="0"/>
              <a:t>M: ARRAY[1..2,3..4] OF INT := 1,3(7); (*Abreviatura</a:t>
            </a:r>
            <a:r>
              <a:rPr lang="es-ES" baseline="0" dirty="0"/>
              <a:t> de 1,7,7,7 </a:t>
            </a:r>
            <a:r>
              <a:rPr lang="es-ES" dirty="0"/>
              <a:t>*)</a:t>
            </a:r>
          </a:p>
          <a:p>
            <a:endParaRPr lang="es-ES" dirty="0"/>
          </a:p>
          <a:p>
            <a:r>
              <a:rPr lang="es-ES" dirty="0"/>
              <a:t>[]  </a:t>
            </a:r>
            <a:r>
              <a:rPr lang="es-ES" dirty="0" err="1"/>
              <a:t>Brackets</a:t>
            </a:r>
            <a:endParaRPr lang="es-ES" dirty="0"/>
          </a:p>
          <a:p>
            <a:r>
              <a:rPr lang="es-ES" dirty="0"/>
              <a:t>() </a:t>
            </a:r>
            <a:r>
              <a:rPr lang="es-ES" dirty="0" err="1"/>
              <a:t>braquets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parenthesis</a:t>
            </a:r>
            <a:endParaRPr lang="es-ES" dirty="0"/>
          </a:p>
          <a:p>
            <a:r>
              <a:rPr lang="es-ES" dirty="0"/>
              <a:t>{} </a:t>
            </a:r>
            <a:r>
              <a:rPr lang="es-ES" dirty="0" err="1"/>
              <a:t>curly</a:t>
            </a:r>
            <a:r>
              <a:rPr lang="es-ES" dirty="0"/>
              <a:t> </a:t>
            </a:r>
            <a:r>
              <a:rPr lang="es-ES" dirty="0" err="1"/>
              <a:t>brackets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27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MIRAR EN EL LIBRO DE MIGUEL ANGEL, QUE DIFERENCIA HAY ENTRE &amp; Y AND, QUE ES **</a:t>
            </a:r>
          </a:p>
          <a:p>
            <a:r>
              <a:rPr lang="es-ES" dirty="0"/>
              <a:t>= es comparación</a:t>
            </a:r>
          </a:p>
          <a:p>
            <a:r>
              <a:rPr lang="es-ES" dirty="0"/>
              <a:t>Parece que &amp; y AND es lo mismo</a:t>
            </a:r>
          </a:p>
          <a:p>
            <a:r>
              <a:rPr lang="es-ES" dirty="0"/>
              <a:t>** es exponencial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61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:  Colon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74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SUB? ADD? MUL?</a:t>
            </a:r>
            <a:r>
              <a:rPr lang="es-ES" baseline="0" dirty="0"/>
              <a:t> DIV? A Y B SON VECTORES?</a:t>
            </a:r>
          </a:p>
          <a:p>
            <a:endParaRPr lang="es-ES" baseline="0" dirty="0"/>
          </a:p>
          <a:p>
            <a:r>
              <a:rPr lang="es-ES" baseline="0" dirty="0"/>
              <a:t>Son funciones , se verán en el siguiente tema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18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00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Common errors:</a:t>
            </a:r>
          </a:p>
          <a:p>
            <a:r>
              <a:rPr lang="en-US"/>
              <a:t>Not writing ELSE in the output assignment (blocking number 1)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sz="1200" dirty="0"/>
              <a:t>IF XV &gt;= PV THEN</a:t>
            </a:r>
          </a:p>
          <a:p>
            <a:pPr>
              <a:buFont typeface="Wingdings" pitchFamily="2" charset="2"/>
              <a:buNone/>
            </a:pPr>
            <a:r>
              <a:rPr lang="en-US" sz="1200" dirty="0"/>
              <a:t>	QU := 1;</a:t>
            </a:r>
          </a:p>
          <a:p>
            <a:pPr>
              <a:buFont typeface="Wingdings" pitchFamily="2" charset="2"/>
              <a:buNone/>
            </a:pPr>
            <a:r>
              <a:rPr lang="en-US" sz="1200" dirty="0"/>
              <a:t>END_IF</a:t>
            </a:r>
          </a:p>
          <a:p>
            <a:pPr>
              <a:buNone/>
            </a:pPr>
            <a:r>
              <a:rPr lang="en-US" sz="1200" dirty="0"/>
              <a:t>IF XV &lt;= 0 THEN</a:t>
            </a:r>
          </a:p>
          <a:p>
            <a:pPr>
              <a:buNone/>
            </a:pPr>
            <a:r>
              <a:rPr lang="en-US" sz="1200" dirty="0"/>
              <a:t>	QD := 1;</a:t>
            </a:r>
          </a:p>
          <a:p>
            <a:pPr>
              <a:buNone/>
            </a:pPr>
            <a:r>
              <a:rPr lang="en-US" sz="1200" dirty="0"/>
              <a:t>END_IF</a:t>
            </a:r>
          </a:p>
          <a:p>
            <a:endParaRPr lang="en-US" dirty="0"/>
          </a:p>
          <a:p>
            <a:r>
              <a:rPr lang="en-US"/>
              <a:t>Incorrect use of WHILE</a:t>
            </a:r>
          </a:p>
          <a:p>
            <a:r>
              <a:rPr lang="en-US"/>
              <a:t>WHILE XV &lt; PV</a:t>
            </a:r>
          </a:p>
          <a:p>
            <a:r>
              <a:rPr lang="en-US"/>
              <a:t>	QU := 0;</a:t>
            </a:r>
          </a:p>
          <a:p>
            <a:r>
              <a:rPr lang="en-US"/>
              <a:t>END_WHILE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00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Decir que se puede hacer todo pero que hay que intentar usar el lenguaje apropiado</a:t>
            </a:r>
          </a:p>
          <a:p>
            <a:r>
              <a:rPr lang="en-US"/>
              <a:t>Cualquier sentencia LD se puede poner en ST</a:t>
            </a:r>
          </a:p>
          <a:p>
            <a:r>
              <a:rPr lang="en-US"/>
              <a:t>Cualquier RdP se puede programar de forma sistemática en ST (no lo vamos a ver)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E1209-50C5-4E41-8D60-6A5F63D7F4F4}" type="slidenum">
              <a:rPr lang="en-GB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3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wmf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ESI2"/>
          <p:cNvPicPr>
            <a:picLocks noChangeAspect="1" noChangeArrowheads="1"/>
          </p:cNvPicPr>
          <p:nvPr userDrawn="1"/>
        </p:nvPicPr>
        <p:blipFill>
          <a:blip r:embed="rId2" cstate="print">
            <a:lum bright="78000" contrast="-70000"/>
          </a:blip>
          <a:srcRect/>
          <a:stretch>
            <a:fillRect/>
          </a:stretch>
        </p:blipFill>
        <p:spPr bwMode="auto">
          <a:xfrm>
            <a:off x="1250950" y="3360738"/>
            <a:ext cx="6607175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8600" y="3311525"/>
            <a:ext cx="8610600" cy="201613"/>
            <a:chOff x="144" y="1820"/>
            <a:chExt cx="5424" cy="127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44" y="1820"/>
              <a:ext cx="1808" cy="12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1800">
                <a:cs typeface="Arial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52" y="1820"/>
              <a:ext cx="1808" cy="12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1800"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760" y="1820"/>
              <a:ext cx="1808" cy="127"/>
            </a:xfrm>
            <a:prstGeom prst="rect">
              <a:avLst/>
            </a:prstGeom>
            <a:solidFill>
              <a:srgbClr val="C42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1800">
                <a:cs typeface="Arial" pitchFamily="34" charset="0"/>
              </a:endParaRPr>
            </a:p>
          </p:txBody>
        </p:sp>
      </p:grpSp>
      <p:pic>
        <p:nvPicPr>
          <p:cNvPr id="9" name="Picture 9" descr="marca_dos_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93875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2625" y="1063625"/>
            <a:ext cx="7631113" cy="2127250"/>
          </a:xfrm>
        </p:spPr>
        <p:txBody>
          <a:bodyPr/>
          <a:lstStyle>
            <a:lvl1pPr>
              <a:defRPr sz="58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258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>
                <a:latin typeface="Arial Unicode MS" pitchFamily="34" charset="-128"/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21739" t="23682" b="14006"/>
          <a:stretch>
            <a:fillRect/>
          </a:stretch>
        </p:blipFill>
        <p:spPr bwMode="auto">
          <a:xfrm>
            <a:off x="276225" y="5921831"/>
            <a:ext cx="1171575" cy="72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esi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29600" y="250825"/>
            <a:ext cx="676275" cy="74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CC09A-324A-44AD-8093-93026A9D4C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7825" y="188913"/>
            <a:ext cx="2084388" cy="582453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69900" y="188913"/>
            <a:ext cx="6105525" cy="582453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F4D15-C5A4-4500-9E09-FEBC479A1E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1146175" y="188913"/>
            <a:ext cx="7666038" cy="708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9900" y="1150938"/>
            <a:ext cx="4038600" cy="23542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60900" y="1150938"/>
            <a:ext cx="4038600" cy="23542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9900" y="3657600"/>
            <a:ext cx="4038600" cy="23558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0900" y="3657600"/>
            <a:ext cx="4038600" cy="23558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91FBC-1117-4BBE-B5FA-BFE453F972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6175" y="188913"/>
            <a:ext cx="7666038" cy="708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9900" y="1150938"/>
            <a:ext cx="4038600" cy="48625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60900" y="1150938"/>
            <a:ext cx="4038600" cy="23542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60900" y="3657600"/>
            <a:ext cx="4038600" cy="23558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9F1CE-C9CB-441C-9646-2CC57F03A0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6175" y="188913"/>
            <a:ext cx="7359650" cy="708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1AE36-8B06-458A-894F-8565C3F1A2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64817" y="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dirty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FC3EB-6FB1-49C1-8804-6F3E4728D4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9900" y="1150938"/>
            <a:ext cx="4038600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60900" y="1150938"/>
            <a:ext cx="4038600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49DF8-F24F-4E49-BA49-BD86A5C602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8040A-D1EC-44CF-A9C8-1CF7C31DEA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FFD45-2148-4ADB-BD9D-BC53A1E32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76803-6CD5-4D78-8881-B8DA400C01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53D41-2C83-44E9-A349-97A8627C58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E5894-501F-4407-BB1B-ED4B5B22D8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1150938"/>
            <a:ext cx="822960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2163" y="6399213"/>
            <a:ext cx="58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C42F00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DBC1760D-23E0-45A7-BF33-14DBDFEBFF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49263" y="969963"/>
            <a:ext cx="8386762" cy="1111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s-ES" sz="1800"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433388" y="6224588"/>
            <a:ext cx="8294687" cy="127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s-ES" sz="1800">
              <a:cs typeface="Arial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455738" y="6405404"/>
            <a:ext cx="27703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C42F00"/>
                </a:solidFill>
              </a:rPr>
              <a:t>Syst &amp; Autom Engineering Dept. </a:t>
            </a:r>
          </a:p>
        </p:txBody>
      </p:sp>
      <p:pic>
        <p:nvPicPr>
          <p:cNvPr id="22539" name="Picture 13" descr="marca_dos_tintas"/>
          <p:cNvPicPr>
            <a:picLocks noChangeAspect="1" noChangeArrowheads="1"/>
          </p:cNvPicPr>
          <p:nvPr/>
        </p:nvPicPr>
        <p:blipFill>
          <a:blip r:embed="rId15" cstate="print"/>
          <a:srcRect l="10315" r="15472"/>
          <a:stretch>
            <a:fillRect/>
          </a:stretch>
        </p:blipFill>
        <p:spPr bwMode="auto">
          <a:xfrm>
            <a:off x="254000" y="95250"/>
            <a:ext cx="822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16" cstate="print"/>
          <a:srcRect l="21739" t="23682" b="14006"/>
          <a:stretch>
            <a:fillRect/>
          </a:stretch>
        </p:blipFill>
        <p:spPr bwMode="auto">
          <a:xfrm>
            <a:off x="442912" y="6270132"/>
            <a:ext cx="811213" cy="50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6175" y="188913"/>
            <a:ext cx="7666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cambiar el estilo </a:t>
            </a:r>
          </a:p>
        </p:txBody>
      </p:sp>
      <p:pic>
        <p:nvPicPr>
          <p:cNvPr id="13" name="Picture 10" descr="esi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407400" y="250825"/>
            <a:ext cx="4984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t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9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eaLnBrk="1" hangingPunct="1">
              <a:buClr>
                <a:srgbClr val="CC3300"/>
              </a:buClr>
            </a:pPr>
            <a:r>
              <a:rPr lang="en-US" sz="4800" dirty="0">
                <a:solidFill>
                  <a:srgbClr val="B95C00"/>
                </a:solidFill>
              </a:rPr>
              <a:t>Unit 7:  </a:t>
            </a:r>
          </a:p>
          <a:p>
            <a:pPr lvl="0" eaLnBrk="1" hangingPunct="1">
              <a:buClr>
                <a:srgbClr val="CC3300"/>
              </a:buClr>
            </a:pPr>
            <a:r>
              <a:rPr lang="en-US" sz="4800" dirty="0">
                <a:solidFill>
                  <a:srgbClr val="B95C00"/>
                </a:solidFill>
              </a:rPr>
              <a:t>ST Programming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8558213" y="6399213"/>
            <a:ext cx="585787" cy="457200"/>
          </a:xfrm>
        </p:spPr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418" y="561975"/>
            <a:ext cx="7631113" cy="2695575"/>
          </a:xfrm>
        </p:spPr>
        <p:txBody>
          <a:bodyPr/>
          <a:lstStyle/>
          <a:p>
            <a:pPr eaLnBrk="1" hangingPunct="1"/>
            <a:br>
              <a:rPr dirty="0"/>
            </a:br>
            <a:r>
              <a:rPr lang="en-US" sz="4400" dirty="0"/>
              <a:t>Control and Automation</a:t>
            </a:r>
            <a:br>
              <a:rPr dirty="0"/>
            </a:br>
            <a:r>
              <a:rPr lang="en-US" sz="4400" dirty="0"/>
              <a:t>of Production Systems</a:t>
            </a:r>
            <a:br>
              <a:rPr dirty="0"/>
            </a:br>
            <a:br>
              <a:rPr dirty="0"/>
            </a:br>
            <a:r>
              <a:rPr lang="en-US" sz="2000" dirty="0"/>
              <a:t>Ingeniería Industrial Master's Degree</a:t>
            </a:r>
            <a:br>
              <a:rPr dirty="0"/>
            </a:br>
            <a:endParaRPr lang="en-US" sz="4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 Programming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968058"/>
            <a:ext cx="8229600" cy="4862512"/>
          </a:xfrm>
        </p:spPr>
        <p:txBody>
          <a:bodyPr/>
          <a:lstStyle/>
          <a:p>
            <a:r>
              <a:rPr lang="en-US"/>
              <a:t>Loops</a:t>
            </a:r>
          </a:p>
          <a:p>
            <a:pPr lvl="1"/>
            <a:r>
              <a:rPr lang="en-US"/>
              <a:t>FOR...TO...BY...DO...END_FOR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lnSpc>
                <a:spcPct val="150000"/>
              </a:lnSpc>
            </a:pPr>
            <a:endParaRPr lang="en-US" dirty="0"/>
          </a:p>
          <a:p>
            <a:pPr lvl="1">
              <a:lnSpc>
                <a:spcPct val="150000"/>
              </a:lnSpc>
            </a:pPr>
            <a:endParaRPr lang="en-US" dirty="0"/>
          </a:p>
          <a:p>
            <a:pPr lvl="1">
              <a:lnSpc>
                <a:spcPct val="150000"/>
              </a:lnSpc>
            </a:pPr>
            <a:r>
              <a:rPr lang="en-US"/>
              <a:t>WHILE...DO...END_WHILE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/>
              <a:t>REPEAT...UNTIL...END_REPEAT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2549" y="4489634"/>
            <a:ext cx="5854854" cy="26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3977" y="5169920"/>
            <a:ext cx="2321102" cy="104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649" y="1802940"/>
            <a:ext cx="5747039" cy="121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0160" y="2981858"/>
            <a:ext cx="2682240" cy="91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CTUD counter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8" y="1926481"/>
            <a:ext cx="208597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1.bp.blogspot.com/-FIHLCcYLqPo/Tk302nPYQ6I/AAAAAAAAAKg/wzCBPtqkI04/s1600/ctu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351" y="2033485"/>
            <a:ext cx="5028285" cy="34548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769652" y="3965170"/>
            <a:ext cx="2332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Global variables</a:t>
            </a:r>
          </a:p>
          <a:p>
            <a:r>
              <a:rPr lang="en-US"/>
              <a:t>Edge triggering</a:t>
            </a:r>
          </a:p>
          <a:p>
            <a:r>
              <a:rPr lang="en-US"/>
              <a:t>ST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964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CTUD counter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61340" y="1733868"/>
            <a:ext cx="2432050" cy="4457382"/>
          </a:xfrm>
          <a:prstGeom prst="rect">
            <a:avLst/>
          </a:prstGeom>
          <a:solidFill>
            <a:schemeClr val="bg1"/>
          </a:solidFill>
          <a:ln w="9525">
            <a:solidFill>
              <a:srgbClr val="99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t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9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US" sz="1200" dirty="0"/>
              <a:t>VAR_GLOBAL</a:t>
            </a:r>
          </a:p>
          <a:p>
            <a:pPr>
              <a:buNone/>
            </a:pPr>
            <a:r>
              <a:rPr lang="en-US" sz="1200" dirty="0"/>
              <a:t>	CU: BOOL;</a:t>
            </a:r>
          </a:p>
          <a:p>
            <a:pPr>
              <a:buNone/>
            </a:pPr>
            <a:r>
              <a:rPr lang="en-US" sz="1200" dirty="0"/>
              <a:t>	CD: BOOL;</a:t>
            </a:r>
          </a:p>
          <a:p>
            <a:pPr>
              <a:buNone/>
            </a:pPr>
            <a:r>
              <a:rPr lang="en-US" sz="1200" dirty="0"/>
              <a:t>	Reset: BOOL;</a:t>
            </a:r>
          </a:p>
          <a:p>
            <a:pPr>
              <a:buNone/>
            </a:pPr>
            <a:r>
              <a:rPr lang="en-US" sz="1200" dirty="0"/>
              <a:t>	Load: BOOL;</a:t>
            </a:r>
          </a:p>
          <a:p>
            <a:pPr>
              <a:buNone/>
            </a:pPr>
            <a:r>
              <a:rPr lang="en-US" sz="1200" dirty="0"/>
              <a:t>	PV: INT;</a:t>
            </a:r>
          </a:p>
          <a:p>
            <a:pPr>
              <a:buNone/>
            </a:pPr>
            <a:r>
              <a:rPr lang="en-US" sz="1200" dirty="0"/>
              <a:t>	QU: BOOL;</a:t>
            </a:r>
          </a:p>
          <a:p>
            <a:pPr>
              <a:buNone/>
            </a:pPr>
            <a:r>
              <a:rPr lang="en-US" sz="1200" dirty="0"/>
              <a:t>	QD: BOOL;</a:t>
            </a:r>
          </a:p>
          <a:p>
            <a:pPr>
              <a:buNone/>
            </a:pPr>
            <a:r>
              <a:rPr lang="en-US" sz="1200" dirty="0"/>
              <a:t>	XV: INT;</a:t>
            </a:r>
          </a:p>
          <a:p>
            <a:pPr>
              <a:buNone/>
            </a:pPr>
            <a:r>
              <a:rPr lang="en-US" sz="1200" dirty="0"/>
              <a:t>END_VAR</a:t>
            </a:r>
          </a:p>
          <a:p>
            <a:pPr>
              <a:buNone/>
            </a:pPr>
            <a:endParaRPr lang="en-US" sz="1200" dirty="0"/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PROGRAM MICTUD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VAR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1200" dirty="0"/>
              <a:t>CUa: BOOL;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1200" dirty="0"/>
              <a:t>CDa: BOOL;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1200" dirty="0"/>
              <a:t>Reseta: BOOL;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1200" dirty="0"/>
              <a:t>Loada: BOOL;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END_VAR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3256915" y="1733867"/>
            <a:ext cx="2432050" cy="4390708"/>
          </a:xfrm>
          <a:prstGeom prst="rect">
            <a:avLst/>
          </a:prstGeom>
          <a:solidFill>
            <a:schemeClr val="bg1"/>
          </a:solidFill>
          <a:ln w="9525">
            <a:solidFill>
              <a:srgbClr val="99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t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9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US" sz="1200" dirty="0"/>
              <a:t>IF Load=1 AND Loada=0 THEN</a:t>
            </a:r>
          </a:p>
          <a:p>
            <a:pPr>
              <a:buNone/>
            </a:pPr>
            <a:r>
              <a:rPr lang="en-US" sz="1200" dirty="0"/>
              <a:t>	XV := PV;</a:t>
            </a:r>
          </a:p>
          <a:p>
            <a:pPr>
              <a:buNone/>
            </a:pPr>
            <a:r>
              <a:rPr lang="en-US" sz="1200" dirty="0"/>
              <a:t>END_IF</a:t>
            </a:r>
          </a:p>
          <a:p>
            <a:pPr>
              <a:buNone/>
            </a:pPr>
            <a:r>
              <a:rPr lang="en-US" sz="1200" dirty="0"/>
              <a:t>Loada := Load;</a:t>
            </a:r>
          </a:p>
          <a:p>
            <a:pPr>
              <a:buNone/>
            </a:pPr>
            <a:r>
              <a:rPr lang="en-US" sz="1200" dirty="0"/>
              <a:t>IF Reset=1 AND Reseta=0 THEN</a:t>
            </a:r>
          </a:p>
          <a:p>
            <a:pPr>
              <a:buNone/>
            </a:pPr>
            <a:r>
              <a:rPr lang="en-US" sz="1200" dirty="0"/>
              <a:t>	XV := 0;</a:t>
            </a:r>
          </a:p>
          <a:p>
            <a:pPr>
              <a:buNone/>
            </a:pPr>
            <a:r>
              <a:rPr lang="en-US" sz="1200" dirty="0"/>
              <a:t>END_IF</a:t>
            </a:r>
          </a:p>
          <a:p>
            <a:pPr>
              <a:buNone/>
            </a:pPr>
            <a:r>
              <a:rPr lang="en-US" sz="1200" dirty="0"/>
              <a:t>Reseta := Reset;</a:t>
            </a:r>
          </a:p>
          <a:p>
            <a:pPr>
              <a:buNone/>
            </a:pPr>
            <a:r>
              <a:rPr lang="en-US" sz="1200" dirty="0"/>
              <a:t>IF CU=1 AND CUa=0 THEN</a:t>
            </a:r>
          </a:p>
          <a:p>
            <a:pPr>
              <a:buNone/>
            </a:pPr>
            <a:r>
              <a:rPr lang="en-US" sz="1200" dirty="0"/>
              <a:t>	XV := XV+1;</a:t>
            </a:r>
          </a:p>
          <a:p>
            <a:pPr>
              <a:buNone/>
            </a:pPr>
            <a:r>
              <a:rPr lang="en-US" sz="1200" dirty="0"/>
              <a:t>END_IF</a:t>
            </a:r>
          </a:p>
          <a:p>
            <a:pPr>
              <a:buNone/>
            </a:pPr>
            <a:r>
              <a:rPr lang="en-US" sz="1200" dirty="0"/>
              <a:t>CUa</a:t>
            </a:r>
            <a:r>
              <a:rPr lang="en-US" dirty="0"/>
              <a:t> </a:t>
            </a:r>
            <a:r>
              <a:rPr lang="en-US" sz="1200" dirty="0"/>
              <a:t>:= CU;</a:t>
            </a:r>
          </a:p>
          <a:p>
            <a:pPr>
              <a:buNone/>
            </a:pPr>
            <a:r>
              <a:rPr lang="en-US" sz="1200" dirty="0"/>
              <a:t>IF CD=1 AND CDa=0 THEN</a:t>
            </a:r>
          </a:p>
          <a:p>
            <a:pPr>
              <a:buNone/>
            </a:pPr>
            <a:r>
              <a:rPr lang="en-US" sz="1200" dirty="0"/>
              <a:t>	XV := XV-1;</a:t>
            </a:r>
          </a:p>
          <a:p>
            <a:pPr>
              <a:buNone/>
            </a:pPr>
            <a:r>
              <a:rPr lang="en-US" sz="1200" dirty="0"/>
              <a:t>END_IF</a:t>
            </a:r>
          </a:p>
          <a:p>
            <a:pPr>
              <a:buNone/>
            </a:pPr>
            <a:r>
              <a:rPr lang="en-US" sz="1200" dirty="0"/>
              <a:t>CDa</a:t>
            </a:r>
            <a:r>
              <a:rPr lang="en-US" dirty="0"/>
              <a:t> </a:t>
            </a:r>
            <a:r>
              <a:rPr lang="en-US" sz="1200" dirty="0"/>
              <a:t>:= CD;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942965" y="1733868"/>
            <a:ext cx="2432050" cy="3710622"/>
          </a:xfrm>
          <a:prstGeom prst="rect">
            <a:avLst/>
          </a:prstGeom>
          <a:solidFill>
            <a:schemeClr val="bg1"/>
          </a:solidFill>
          <a:ln w="9525">
            <a:solidFill>
              <a:srgbClr val="99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t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9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1200" dirty="0"/>
              <a:t>IF XV &gt;= PV THEN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1200" dirty="0"/>
              <a:t>QU := 1;</a:t>
            </a:r>
          </a:p>
          <a:p>
            <a:pPr>
              <a:buFont typeface="Wingdings" pitchFamily="2" charset="2"/>
              <a:buNone/>
            </a:pPr>
            <a:r>
              <a:rPr lang="en-US" sz="1200" dirty="0"/>
              <a:t>ELSE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1200" dirty="0"/>
              <a:t>QU := 0;</a:t>
            </a:r>
          </a:p>
          <a:p>
            <a:pPr>
              <a:buFont typeface="Wingdings" pitchFamily="2" charset="2"/>
              <a:buNone/>
            </a:pPr>
            <a:r>
              <a:rPr lang="en-US" sz="1200" dirty="0"/>
              <a:t>END_IF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None/>
            </a:pPr>
            <a:r>
              <a:rPr lang="en-US" sz="1200" dirty="0"/>
              <a:t>IF XV &lt;= 0 THEN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1200" dirty="0"/>
              <a:t>QD := 1;</a:t>
            </a:r>
          </a:p>
          <a:p>
            <a:pPr>
              <a:buNone/>
            </a:pPr>
            <a:r>
              <a:rPr lang="en-US" sz="1200" dirty="0"/>
              <a:t>ELSE</a:t>
            </a:r>
          </a:p>
          <a:p>
            <a:pPr>
              <a:buNone/>
            </a:pPr>
            <a:r>
              <a:rPr lang="en-US"/>
              <a:t>	</a:t>
            </a:r>
            <a:r>
              <a:rPr lang="en-US" sz="1200" dirty="0"/>
              <a:t>QD := 0;</a:t>
            </a:r>
          </a:p>
          <a:p>
            <a:pPr>
              <a:buNone/>
            </a:pPr>
            <a:r>
              <a:rPr lang="en-US" sz="1200" dirty="0"/>
              <a:t>END_IF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7462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CTUD counter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47775"/>
            <a:ext cx="15716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2676525"/>
            <a:ext cx="78867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 bwMode="auto">
          <a:xfrm>
            <a:off x="7346775" y="4090371"/>
            <a:ext cx="781131" cy="168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 bwMode="auto">
          <a:xfrm>
            <a:off x="1215958" y="4933434"/>
            <a:ext cx="506448" cy="168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105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 Programming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It is possible to program any LD/Petri net in ST</a:t>
            </a:r>
            <a:endParaRPr lang="en-US" dirty="0"/>
          </a:p>
          <a:p>
            <a:pPr lvl="1"/>
            <a:r>
              <a:rPr lang="en-US"/>
              <a:t>It is not the most appropriate tool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/>
              <a:t>Using ST to program procedures with non-boolean information</a:t>
            </a:r>
          </a:p>
          <a:p>
            <a:pPr lvl="1"/>
            <a:r>
              <a:rPr lang="en-US"/>
              <a:t>Isolating the information management in a sub-system that can communicate with the rest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5087566" y="2169315"/>
            <a:ext cx="3536110" cy="1815882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IF NOT Linf THEN</a:t>
            </a:r>
          </a:p>
          <a:p>
            <a:r>
              <a:rPr lang="en-US"/>
              <a:t>	</a:t>
            </a:r>
            <a:r>
              <a:rPr lang="en-US" sz="1400" dirty="0">
                <a:latin typeface="Courier New" pitchFamily="49" charset="0"/>
              </a:rPr>
              <a:t>Valvula1 :=1;</a:t>
            </a:r>
          </a:p>
          <a:p>
            <a:r>
              <a:rPr lang="en-US" sz="1400" dirty="0">
                <a:latin typeface="Courier New" pitchFamily="49" charset="0"/>
              </a:rPr>
              <a:t>END_IF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IF LSup</a:t>
            </a:r>
            <a:r>
              <a:rPr lang="en-US"/>
              <a:t> </a:t>
            </a:r>
            <a:r>
              <a:rPr lang="en-US" sz="1400" dirty="0">
                <a:latin typeface="Courier New" pitchFamily="49" charset="0"/>
              </a:rPr>
              <a:t>THEN</a:t>
            </a:r>
          </a:p>
          <a:p>
            <a:r>
              <a:rPr lang="en-US" sz="1400" dirty="0">
                <a:latin typeface="Courier New" pitchFamily="49" charset="0"/>
              </a:rPr>
              <a:t>	Valvula1 :=0;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END_IF</a:t>
            </a:r>
          </a:p>
          <a:p>
            <a:r>
              <a:rPr lang="en-US" sz="1400" dirty="0">
                <a:latin typeface="Courier New" pitchFamily="49" charset="0"/>
              </a:rPr>
              <a:t>Valvula2 := Fmezcla;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41" y="2174208"/>
            <a:ext cx="3906567" cy="183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3495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ST in Petri nets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7650" y="1150938"/>
            <a:ext cx="8451850" cy="4862512"/>
          </a:xfrm>
        </p:spPr>
        <p:txBody>
          <a:bodyPr/>
          <a:lstStyle/>
          <a:p>
            <a:r>
              <a:rPr lang="en-US" dirty="0"/>
              <a:t>ST statements in Petri nets</a:t>
            </a:r>
          </a:p>
          <a:p>
            <a:pPr lvl="1"/>
            <a:r>
              <a:rPr lang="en-US" dirty="0"/>
              <a:t>Management of non-</a:t>
            </a:r>
            <a:r>
              <a:rPr lang="en-US" dirty="0" err="1"/>
              <a:t>boolean</a:t>
            </a:r>
            <a:r>
              <a:rPr lang="en-US" dirty="0"/>
              <a:t> variables</a:t>
            </a:r>
          </a:p>
          <a:p>
            <a:pPr lvl="1"/>
            <a:endParaRPr lang="en-US" dirty="0"/>
          </a:p>
          <a:p>
            <a:r>
              <a:rPr lang="en-US" dirty="0"/>
              <a:t>Boolean expressions</a:t>
            </a:r>
          </a:p>
          <a:p>
            <a:pPr lvl="1"/>
            <a:r>
              <a:rPr lang="en-US" dirty="0"/>
              <a:t>Logical condition of transition</a:t>
            </a:r>
          </a:p>
          <a:p>
            <a:r>
              <a:rPr lang="en-US" dirty="0"/>
              <a:t>State assignments</a:t>
            </a:r>
          </a:p>
          <a:p>
            <a:pPr lvl="1"/>
            <a:r>
              <a:rPr lang="en-US" dirty="0"/>
              <a:t>The assignment is executed in each cycle!</a:t>
            </a:r>
          </a:p>
          <a:p>
            <a:pPr lvl="1"/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5" name="4 Grupo"/>
          <p:cNvGrpSpPr/>
          <p:nvPr/>
        </p:nvGrpSpPr>
        <p:grpSpPr>
          <a:xfrm>
            <a:off x="7016623" y="2220721"/>
            <a:ext cx="2079726" cy="3574244"/>
            <a:chOff x="2583476" y="1872761"/>
            <a:chExt cx="2079726" cy="3574244"/>
          </a:xfrm>
        </p:grpSpPr>
        <p:grpSp>
          <p:nvGrpSpPr>
            <p:cNvPr id="6" name="42 Grupo"/>
            <p:cNvGrpSpPr/>
            <p:nvPr/>
          </p:nvGrpSpPr>
          <p:grpSpPr>
            <a:xfrm>
              <a:off x="2583476" y="1872761"/>
              <a:ext cx="447848" cy="3472525"/>
              <a:chOff x="2141676" y="1088688"/>
              <a:chExt cx="447848" cy="3472525"/>
            </a:xfrm>
          </p:grpSpPr>
          <p:sp>
            <p:nvSpPr>
              <p:cNvPr id="16" name="15 Rectángulo"/>
              <p:cNvSpPr/>
              <p:nvPr/>
            </p:nvSpPr>
            <p:spPr bwMode="auto">
              <a:xfrm>
                <a:off x="2147724" y="1628760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7" name="16 Elipse"/>
              <p:cNvSpPr/>
              <p:nvPr/>
            </p:nvSpPr>
            <p:spPr bwMode="auto">
              <a:xfrm>
                <a:off x="2211103" y="1088688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8" name="17 Elipse"/>
              <p:cNvSpPr/>
              <p:nvPr/>
            </p:nvSpPr>
            <p:spPr bwMode="auto">
              <a:xfrm>
                <a:off x="2211103" y="1855809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9" name="18 Elipse"/>
              <p:cNvSpPr/>
              <p:nvPr/>
            </p:nvSpPr>
            <p:spPr bwMode="auto">
              <a:xfrm>
                <a:off x="2211103" y="2528880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0" name="19 Elipse"/>
              <p:cNvSpPr/>
              <p:nvPr/>
            </p:nvSpPr>
            <p:spPr bwMode="auto">
              <a:xfrm>
                <a:off x="2211103" y="3293982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1" name="20 Elipse"/>
              <p:cNvSpPr/>
              <p:nvPr/>
            </p:nvSpPr>
            <p:spPr bwMode="auto">
              <a:xfrm>
                <a:off x="2211103" y="3969072"/>
                <a:ext cx="315042" cy="31504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2" name="21 Rectángulo"/>
              <p:cNvSpPr/>
              <p:nvPr/>
            </p:nvSpPr>
            <p:spPr bwMode="auto">
              <a:xfrm>
                <a:off x="2147724" y="2348856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3" name="22 Rectángulo"/>
              <p:cNvSpPr/>
              <p:nvPr/>
            </p:nvSpPr>
            <p:spPr bwMode="auto">
              <a:xfrm>
                <a:off x="2141676" y="3023233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4" name="23 Rectángulo"/>
              <p:cNvSpPr/>
              <p:nvPr/>
            </p:nvSpPr>
            <p:spPr bwMode="auto">
              <a:xfrm>
                <a:off x="2147724" y="3789048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25" name="24 Rectángulo"/>
              <p:cNvSpPr/>
              <p:nvPr/>
            </p:nvSpPr>
            <p:spPr bwMode="auto">
              <a:xfrm>
                <a:off x="2147724" y="4509144"/>
                <a:ext cx="441800" cy="45719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  <p:cxnSp>
            <p:nvCxnSpPr>
              <p:cNvPr id="26" name="25 Conector recto de flecha"/>
              <p:cNvCxnSpPr>
                <a:stCxn id="17" idx="4"/>
                <a:endCxn id="16" idx="0"/>
              </p:cNvCxnSpPr>
              <p:nvPr/>
            </p:nvCxnSpPr>
            <p:spPr bwMode="auto">
              <a:xfrm>
                <a:off x="2368624" y="1403730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" name="26 Conector recto de flecha"/>
              <p:cNvCxnSpPr>
                <a:stCxn id="16" idx="0"/>
                <a:endCxn id="18" idx="0"/>
              </p:cNvCxnSpPr>
              <p:nvPr/>
            </p:nvCxnSpPr>
            <p:spPr bwMode="auto">
              <a:xfrm>
                <a:off x="2368624" y="1628760"/>
                <a:ext cx="0" cy="22704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8" name="27 Conector recto de flecha"/>
              <p:cNvCxnSpPr>
                <a:stCxn id="18" idx="4"/>
                <a:endCxn id="22" idx="0"/>
              </p:cNvCxnSpPr>
              <p:nvPr/>
            </p:nvCxnSpPr>
            <p:spPr bwMode="auto">
              <a:xfrm>
                <a:off x="2368624" y="2170851"/>
                <a:ext cx="0" cy="1780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9" name="28 Conector recto de flecha"/>
              <p:cNvCxnSpPr>
                <a:stCxn id="22" idx="2"/>
                <a:endCxn id="19" idx="0"/>
              </p:cNvCxnSpPr>
              <p:nvPr/>
            </p:nvCxnSpPr>
            <p:spPr bwMode="auto">
              <a:xfrm>
                <a:off x="2368624" y="2394575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0" name="29 Conector recto de flecha"/>
              <p:cNvCxnSpPr>
                <a:stCxn id="19" idx="4"/>
                <a:endCxn id="23" idx="0"/>
              </p:cNvCxnSpPr>
              <p:nvPr/>
            </p:nvCxnSpPr>
            <p:spPr bwMode="auto">
              <a:xfrm flipH="1">
                <a:off x="2362576" y="2843922"/>
                <a:ext cx="6048" cy="17931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1" name="30 Conector recto de flecha"/>
              <p:cNvCxnSpPr>
                <a:stCxn id="23" idx="2"/>
                <a:endCxn id="20" idx="0"/>
              </p:cNvCxnSpPr>
              <p:nvPr/>
            </p:nvCxnSpPr>
            <p:spPr bwMode="auto">
              <a:xfrm>
                <a:off x="2362576" y="3068952"/>
                <a:ext cx="6048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2" name="31 Conector recto de flecha"/>
              <p:cNvCxnSpPr>
                <a:stCxn id="20" idx="4"/>
                <a:endCxn id="24" idx="0"/>
              </p:cNvCxnSpPr>
              <p:nvPr/>
            </p:nvCxnSpPr>
            <p:spPr bwMode="auto">
              <a:xfrm>
                <a:off x="2368624" y="3609024"/>
                <a:ext cx="0" cy="18002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3" name="32 Conector recto de flecha"/>
              <p:cNvCxnSpPr>
                <a:stCxn id="24" idx="2"/>
                <a:endCxn id="21" idx="0"/>
              </p:cNvCxnSpPr>
              <p:nvPr/>
            </p:nvCxnSpPr>
            <p:spPr bwMode="auto">
              <a:xfrm>
                <a:off x="2368624" y="3834767"/>
                <a:ext cx="0" cy="13430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4" name="33 Conector recto de flecha"/>
              <p:cNvCxnSpPr>
                <a:stCxn id="21" idx="4"/>
                <a:endCxn id="25" idx="0"/>
              </p:cNvCxnSpPr>
              <p:nvPr/>
            </p:nvCxnSpPr>
            <p:spPr bwMode="auto">
              <a:xfrm>
                <a:off x="2368624" y="4284114"/>
                <a:ext cx="0" cy="22503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5" name="35 Conector angular"/>
              <p:cNvCxnSpPr>
                <a:stCxn id="25" idx="2"/>
                <a:endCxn id="17" idx="0"/>
              </p:cNvCxnSpPr>
              <p:nvPr/>
            </p:nvCxnSpPr>
            <p:spPr bwMode="auto">
              <a:xfrm rot="5400000" flipH="1">
                <a:off x="635536" y="2821776"/>
                <a:ext cx="3466175" cy="12700"/>
              </a:xfrm>
              <a:prstGeom prst="bentConnector5">
                <a:avLst>
                  <a:gd name="adj1" fmla="val -6595"/>
                  <a:gd name="adj2" fmla="val 6184276"/>
                  <a:gd name="adj3" fmla="val 106595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6" name="35 Elipse"/>
              <p:cNvSpPr/>
              <p:nvPr/>
            </p:nvSpPr>
            <p:spPr bwMode="auto">
              <a:xfrm>
                <a:off x="2321700" y="119220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" name="6 CuadroTexto"/>
            <p:cNvSpPr txBox="1"/>
            <p:nvPr/>
          </p:nvSpPr>
          <p:spPr>
            <a:xfrm>
              <a:off x="3131808" y="2258844"/>
              <a:ext cx="6751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Start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041796" y="2618892"/>
              <a:ext cx="3080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V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131808" y="2978940"/>
              <a:ext cx="10824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height&gt;10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041796" y="3338988"/>
              <a:ext cx="1621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MD, state:=7;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041796" y="3699036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FCD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041796" y="4059084"/>
              <a:ext cx="15586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VV, state:=8;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131808" y="4419132"/>
              <a:ext cx="9685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height&lt;0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3041796" y="4779180"/>
              <a:ext cx="4106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MI</a:t>
              </a: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131808" y="5139228"/>
              <a:ext cx="4876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FCI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2970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ST in SFC (Codesys)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1150938"/>
            <a:ext cx="5425062" cy="4862512"/>
          </a:xfrm>
        </p:spPr>
        <p:txBody>
          <a:bodyPr/>
          <a:lstStyle/>
          <a:p>
            <a:r>
              <a:rPr lang="en-US"/>
              <a:t>Transitions</a:t>
            </a:r>
            <a:endParaRPr lang="en-US" dirty="0"/>
          </a:p>
          <a:p>
            <a:pPr lvl="1"/>
            <a:r>
              <a:rPr lang="en-US"/>
              <a:t>They allow to introduce an expression directly in ST</a:t>
            </a:r>
          </a:p>
          <a:p>
            <a:pPr lvl="1"/>
            <a:endParaRPr lang="en-US" dirty="0"/>
          </a:p>
          <a:p>
            <a:r>
              <a:rPr lang="en-US"/>
              <a:t>Place assignments</a:t>
            </a:r>
          </a:p>
          <a:p>
            <a:pPr lvl="1"/>
            <a:r>
              <a:rPr lang="en-US"/>
              <a:t>Add an action in POU SFC</a:t>
            </a:r>
          </a:p>
          <a:p>
            <a:pPr lvl="1"/>
            <a:r>
              <a:rPr lang="en-US"/>
              <a:t>Link an action</a:t>
            </a:r>
          </a:p>
          <a:p>
            <a:pPr lvl="2"/>
            <a:r>
              <a:rPr lang="en-US"/>
              <a:t>Name the action</a:t>
            </a:r>
          </a:p>
          <a:p>
            <a:pPr lvl="1"/>
            <a:r>
              <a:rPr lang="en-US"/>
              <a:t>The code is execute one time per cycle in which the place is active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014" y="1273512"/>
            <a:ext cx="24860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268" y="3030164"/>
            <a:ext cx="2748771" cy="173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814" y="4307171"/>
            <a:ext cx="14192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939" y="5054883"/>
            <a:ext cx="28860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162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ST</a:t>
            </a:r>
            <a:r>
              <a:rPr lang="es-ES" dirty="0"/>
              <a:t> </a:t>
            </a:r>
            <a:r>
              <a:rPr lang="es-ES" dirty="0" err="1"/>
              <a:t>programming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1150938"/>
            <a:ext cx="8229600" cy="1359787"/>
          </a:xfrm>
        </p:spPr>
        <p:txBody>
          <a:bodyPr/>
          <a:lstStyle/>
          <a:p>
            <a:r>
              <a:rPr lang="es-ES" dirty="0" err="1"/>
              <a:t>Function</a:t>
            </a:r>
            <a:r>
              <a:rPr lang="es-ES" dirty="0"/>
              <a:t> </a:t>
            </a:r>
            <a:r>
              <a:rPr lang="es-ES" dirty="0" err="1"/>
              <a:t>calling</a:t>
            </a:r>
            <a:endParaRPr lang="es-ES" dirty="0"/>
          </a:p>
          <a:p>
            <a:pPr lvl="1"/>
            <a:r>
              <a:rPr lang="es-ES" dirty="0" err="1"/>
              <a:t>Function</a:t>
            </a:r>
            <a:r>
              <a:rPr lang="es-ES" dirty="0"/>
              <a:t>: A:=XOR(B,C)</a:t>
            </a:r>
          </a:p>
          <a:p>
            <a:r>
              <a:rPr lang="es-ES" dirty="0" err="1"/>
              <a:t>Function</a:t>
            </a:r>
            <a:r>
              <a:rPr lang="es-ES" dirty="0"/>
              <a:t> block </a:t>
            </a:r>
            <a:r>
              <a:rPr lang="es-ES" dirty="0" err="1"/>
              <a:t>calling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940489" y="3198334"/>
            <a:ext cx="2484976" cy="2677656"/>
          </a:xfrm>
          <a:prstGeom prst="rect">
            <a:avLst/>
          </a:prstGeom>
          <a:solidFill>
            <a:schemeClr val="bg1"/>
          </a:solidFill>
          <a:ln>
            <a:solidFill>
              <a:srgbClr val="99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/>
              <a:t>VAR</a:t>
            </a:r>
          </a:p>
          <a:p>
            <a:r>
              <a:rPr lang="es-ES" sz="1400" dirty="0"/>
              <a:t>	IT: BOOL;</a:t>
            </a:r>
          </a:p>
          <a:p>
            <a:r>
              <a:rPr lang="es-ES" sz="1400" dirty="0"/>
              <a:t>	FT:BOOL;</a:t>
            </a:r>
          </a:p>
          <a:p>
            <a:r>
              <a:rPr lang="es-ES" sz="1400" dirty="0"/>
              <a:t>	TIEMPO: TIME;</a:t>
            </a:r>
          </a:p>
          <a:p>
            <a:r>
              <a:rPr lang="es-ES" sz="1400" dirty="0"/>
              <a:t>	TEMP: TON;</a:t>
            </a:r>
          </a:p>
          <a:p>
            <a:r>
              <a:rPr lang="es-ES" sz="1400" dirty="0"/>
              <a:t>END_VAR</a:t>
            </a:r>
          </a:p>
          <a:p>
            <a:r>
              <a:rPr lang="es-ES" sz="1400" dirty="0"/>
              <a:t>-------------</a:t>
            </a:r>
          </a:p>
          <a:p>
            <a:r>
              <a:rPr lang="fr-FR" sz="1400" dirty="0"/>
              <a:t>TEMP.IN:=IT;</a:t>
            </a:r>
          </a:p>
          <a:p>
            <a:r>
              <a:rPr lang="fr-FR" sz="1400" dirty="0"/>
              <a:t>TEMP.PT:=T#15s;</a:t>
            </a:r>
          </a:p>
          <a:p>
            <a:r>
              <a:rPr lang="fr-FR" sz="1400" dirty="0"/>
              <a:t>TEMP();</a:t>
            </a:r>
          </a:p>
          <a:p>
            <a:r>
              <a:rPr lang="fr-FR" sz="1400" dirty="0">
                <a:solidFill>
                  <a:srgbClr val="FF0000"/>
                </a:solidFill>
              </a:rPr>
              <a:t>FT:=TEMP.Q;</a:t>
            </a:r>
          </a:p>
          <a:p>
            <a:r>
              <a:rPr lang="fr-FR" sz="1400" dirty="0">
                <a:solidFill>
                  <a:srgbClr val="FF0000"/>
                </a:solidFill>
              </a:rPr>
              <a:t>TIEMPO:=TEMP.ET;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49964" y="3185935"/>
            <a:ext cx="4806380" cy="2062103"/>
          </a:xfrm>
          <a:prstGeom prst="rect">
            <a:avLst/>
          </a:prstGeom>
          <a:solidFill>
            <a:schemeClr val="bg1"/>
          </a:solidFill>
          <a:ln>
            <a:solidFill>
              <a:srgbClr val="99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sz="1400" dirty="0"/>
              <a:t>VAR</a:t>
            </a:r>
          </a:p>
          <a:p>
            <a:r>
              <a:rPr lang="es-ES" sz="1400" dirty="0"/>
              <a:t>	IT: BOOL;</a:t>
            </a:r>
          </a:p>
          <a:p>
            <a:r>
              <a:rPr lang="es-ES" sz="1400" dirty="0"/>
              <a:t>	</a:t>
            </a:r>
            <a:r>
              <a:rPr lang="es-ES" sz="1200" dirty="0">
                <a:latin typeface="+mn-lt"/>
                <a:cs typeface="+mn-cs"/>
              </a:rPr>
              <a:t>FT:BOOL</a:t>
            </a:r>
            <a:r>
              <a:rPr lang="es-ES" sz="1400" dirty="0"/>
              <a:t>;</a:t>
            </a:r>
          </a:p>
          <a:p>
            <a:r>
              <a:rPr lang="es-ES" sz="1400" dirty="0"/>
              <a:t>	TIEMPO: TIME;</a:t>
            </a:r>
          </a:p>
          <a:p>
            <a:r>
              <a:rPr lang="es-ES" sz="1400" dirty="0"/>
              <a:t>	TEMP: TON;</a:t>
            </a:r>
          </a:p>
          <a:p>
            <a:r>
              <a:rPr lang="es-ES" sz="1400" dirty="0"/>
              <a:t>END_VAR</a:t>
            </a:r>
          </a:p>
          <a:p>
            <a:r>
              <a:rPr lang="es-ES" sz="1400" dirty="0"/>
              <a:t>-------------</a:t>
            </a:r>
          </a:p>
          <a:p>
            <a:r>
              <a:rPr lang="fr-FR" sz="1400" dirty="0"/>
              <a:t>TEMP(IN:=IT, PT:=T#15S,ET=&gt;TIEMPO, Q=&gt; FT);</a:t>
            </a:r>
          </a:p>
          <a:p>
            <a:endParaRPr lang="es-ES" sz="1400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927100" y="2568258"/>
            <a:ext cx="2943860" cy="449262"/>
          </a:xfrm>
          <a:prstGeom prst="rect">
            <a:avLst/>
          </a:prstGeom>
          <a:solidFill>
            <a:schemeClr val="bg1"/>
          </a:solidFill>
          <a:ln w="9525">
            <a:solidFill>
              <a:srgbClr val="99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TIMER CALLS</a:t>
            </a:r>
            <a:endParaRPr kumimoji="0" lang="es-E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145932" y="1315148"/>
            <a:ext cx="334540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PASARLO AL SIGUIENTE TEMA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6175" y="289560"/>
            <a:ext cx="7068185" cy="607378"/>
          </a:xfrm>
        </p:spPr>
        <p:txBody>
          <a:bodyPr/>
          <a:lstStyle/>
          <a:p>
            <a:r>
              <a:rPr lang="es-ES" dirty="0" err="1"/>
              <a:t>Example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1340" y="2019618"/>
            <a:ext cx="4864100" cy="3710622"/>
          </a:xfrm>
          <a:solidFill>
            <a:schemeClr val="bg1"/>
          </a:solidFill>
          <a:ln>
            <a:solidFill>
              <a:srgbClr val="99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None/>
            </a:pPr>
            <a:r>
              <a:rPr lang="en-US" sz="1200" dirty="0"/>
              <a:t>VAR</a:t>
            </a:r>
          </a:p>
          <a:p>
            <a:pPr>
              <a:buNone/>
            </a:pPr>
            <a:r>
              <a:rPr lang="en-US" sz="1200" dirty="0"/>
              <a:t>	IT: BOOL;</a:t>
            </a:r>
          </a:p>
          <a:p>
            <a:pPr>
              <a:buNone/>
            </a:pPr>
            <a:r>
              <a:rPr lang="en-US" sz="1200" dirty="0"/>
              <a:t>	FT:BOOL;</a:t>
            </a:r>
          </a:p>
          <a:p>
            <a:pPr>
              <a:buNone/>
            </a:pPr>
            <a:r>
              <a:rPr lang="en-US" sz="1200" dirty="0"/>
              <a:t>	TIEMPO: TIME;</a:t>
            </a:r>
          </a:p>
          <a:p>
            <a:pPr>
              <a:buNone/>
            </a:pPr>
            <a:r>
              <a:rPr lang="en-US" sz="1200" dirty="0"/>
              <a:t>	TEMP: TON;</a:t>
            </a:r>
          </a:p>
          <a:p>
            <a:pPr>
              <a:buNone/>
            </a:pPr>
            <a:r>
              <a:rPr lang="en-US" sz="1200" dirty="0"/>
              <a:t>	CONT: INT:=0;</a:t>
            </a:r>
          </a:p>
          <a:p>
            <a:pPr>
              <a:buNone/>
            </a:pPr>
            <a:r>
              <a:rPr lang="en-US" sz="1200" dirty="0"/>
              <a:t>END_VAR</a:t>
            </a:r>
          </a:p>
          <a:p>
            <a:pPr>
              <a:buNone/>
            </a:pPr>
            <a:r>
              <a:rPr lang="en-US" sz="1200" dirty="0"/>
              <a:t>---------------	</a:t>
            </a:r>
          </a:p>
          <a:p>
            <a:pPr>
              <a:buNone/>
            </a:pPr>
            <a:r>
              <a:rPr lang="en-US" sz="1200" dirty="0"/>
              <a:t>IF FT=FALSE THEN</a:t>
            </a:r>
          </a:p>
          <a:p>
            <a:pPr>
              <a:buNone/>
            </a:pPr>
            <a:r>
              <a:rPr lang="en-US" sz="1200" dirty="0"/>
              <a:t>	IT:=TRUE;</a:t>
            </a:r>
          </a:p>
          <a:p>
            <a:pPr>
              <a:buNone/>
            </a:pPr>
            <a:r>
              <a:rPr lang="en-US" sz="1200" dirty="0"/>
              <a:t>ELSE</a:t>
            </a:r>
          </a:p>
          <a:p>
            <a:pPr>
              <a:buNone/>
            </a:pPr>
            <a:r>
              <a:rPr lang="en-US" sz="1200" dirty="0"/>
              <a:t>	CONT:=CONT +1;</a:t>
            </a:r>
          </a:p>
          <a:p>
            <a:pPr>
              <a:buNone/>
            </a:pPr>
            <a:r>
              <a:rPr lang="en-US" sz="1200" dirty="0"/>
              <a:t>	IT:=FALSE;</a:t>
            </a:r>
          </a:p>
          <a:p>
            <a:pPr>
              <a:buNone/>
            </a:pPr>
            <a:r>
              <a:rPr lang="en-US" sz="1200" dirty="0"/>
              <a:t>END_IF;</a:t>
            </a:r>
          </a:p>
          <a:p>
            <a:pPr>
              <a:buNone/>
            </a:pPr>
            <a:r>
              <a:rPr lang="en-US" sz="1200" dirty="0"/>
              <a:t>TEMP(IN:=IT, PT:=T#3S, ET=&gt;TIEMPO, Q=&gt;FT);</a:t>
            </a:r>
          </a:p>
          <a:p>
            <a:pPr>
              <a:buNone/>
            </a:pPr>
            <a:endParaRPr lang="es-ES" sz="1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46100" y="1318578"/>
            <a:ext cx="4864100" cy="449262"/>
          </a:xfrm>
          <a:prstGeom prst="rect">
            <a:avLst/>
          </a:prstGeom>
          <a:solidFill>
            <a:schemeClr val="bg1"/>
          </a:solidFill>
          <a:ln w="9525">
            <a:solidFill>
              <a:srgbClr val="99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COUNTER WITH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INCREMENTS EVERY 3 SECONDS</a:t>
            </a:r>
            <a:endParaRPr kumimoji="0" lang="es-E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145931" y="2443557"/>
            <a:ext cx="334540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PASARLO AL SIGUIENTE TEMA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 Programming	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 level programming language</a:t>
            </a:r>
          </a:p>
          <a:p>
            <a:pPr lvl="1"/>
            <a:r>
              <a:rPr lang="en-US" sz="1800" dirty="0"/>
              <a:t>C, Matlab, Java, Pearl…</a:t>
            </a:r>
          </a:p>
          <a:p>
            <a:r>
              <a:rPr lang="en-US" sz="2000" dirty="0"/>
              <a:t>Appropriate language to manage non-boolean information/data</a:t>
            </a:r>
          </a:p>
          <a:p>
            <a:pPr lvl="1"/>
            <a:r>
              <a:rPr lang="en-US" sz="1800" dirty="0"/>
              <a:t>Integers (count)</a:t>
            </a:r>
          </a:p>
          <a:p>
            <a:pPr lvl="1"/>
            <a:r>
              <a:rPr lang="en-US" sz="1800" dirty="0"/>
              <a:t>Real numbers (PID control, time/date management)</a:t>
            </a:r>
          </a:p>
          <a:p>
            <a:pPr lvl="1"/>
            <a:r>
              <a:rPr lang="en-US" sz="1800" dirty="0"/>
              <a:t>Vectors and matrices (stock or list management)</a:t>
            </a:r>
          </a:p>
          <a:p>
            <a:pPr lvl="1"/>
            <a:r>
              <a:rPr lang="en-US" sz="1800" dirty="0"/>
              <a:t>Character strings (text messages and history management)</a:t>
            </a:r>
          </a:p>
          <a:p>
            <a:r>
              <a:rPr lang="en-US" sz="2000" dirty="0"/>
              <a:t>Objective</a:t>
            </a:r>
          </a:p>
          <a:p>
            <a:pPr lvl="1"/>
            <a:r>
              <a:rPr lang="en-US" sz="1800" dirty="0"/>
              <a:t>To create a sub-system programmed in ST in order to manage this type of information. It must be able to interact with other POUs </a:t>
            </a:r>
          </a:p>
          <a:p>
            <a:pPr lvl="2"/>
            <a:r>
              <a:rPr lang="en-US" sz="1600" dirty="0"/>
              <a:t>CTUD or TON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2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data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Boolean</a:t>
            </a:r>
          </a:p>
          <a:p>
            <a:pPr lvl="1"/>
            <a:r>
              <a:rPr lang="en-US"/>
              <a:t>BOOL, BYTE, WORD, DWORD, LWORD</a:t>
            </a:r>
          </a:p>
          <a:p>
            <a:r>
              <a:rPr lang="en-US"/>
              <a:t>Integers</a:t>
            </a:r>
          </a:p>
          <a:p>
            <a:pPr lvl="1"/>
            <a:r>
              <a:rPr lang="en-US"/>
              <a:t>Signed: INT, SINT, DINT, LINT</a:t>
            </a:r>
          </a:p>
          <a:p>
            <a:pPr lvl="1"/>
            <a:r>
              <a:rPr lang="en-US"/>
              <a:t>Unsigned: UINT, USINT, UDINT, ULINT</a:t>
            </a:r>
          </a:p>
          <a:p>
            <a:r>
              <a:rPr lang="en-US"/>
              <a:t>Real numbers</a:t>
            </a:r>
          </a:p>
          <a:p>
            <a:pPr lvl="1"/>
            <a:r>
              <a:rPr lang="en-US"/>
              <a:t>REAL, LREAL</a:t>
            </a:r>
          </a:p>
          <a:p>
            <a:r>
              <a:rPr lang="en-US"/>
              <a:t>Character strings</a:t>
            </a:r>
          </a:p>
          <a:p>
            <a:pPr lvl="1"/>
            <a:r>
              <a:rPr lang="en-US"/>
              <a:t>STRING</a:t>
            </a:r>
          </a:p>
          <a:p>
            <a:r>
              <a:rPr lang="en-US"/>
              <a:t>Time</a:t>
            </a:r>
          </a:p>
          <a:p>
            <a:pPr lvl="1"/>
            <a:r>
              <a:rPr lang="en-US"/>
              <a:t>TIME, DATE, TIME_OF_DAY, DATE_AND_TIME</a:t>
            </a:r>
          </a:p>
          <a:p>
            <a:pPr lvl="1"/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5136204" y="3483778"/>
            <a:ext cx="3579779" cy="107721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Courier New" pitchFamily="49" charset="0"/>
              </a:rPr>
              <a:t>VAR</a:t>
            </a:r>
          </a:p>
          <a:p>
            <a:r>
              <a:rPr lang="en-US" dirty="0">
                <a:latin typeface="Courier New" pitchFamily="49" charset="0"/>
              </a:rPr>
              <a:t>	Height: INT:=0;</a:t>
            </a:r>
          </a:p>
          <a:p>
            <a:r>
              <a:rPr lang="en-US" dirty="0">
                <a:latin typeface="Courier New" pitchFamily="49" charset="0"/>
              </a:rPr>
              <a:t>	Increment: INT:=1;</a:t>
            </a:r>
          </a:p>
          <a:p>
            <a:r>
              <a:rPr lang="en-US" dirty="0">
                <a:latin typeface="Courier New" pitchFamily="49" charset="0"/>
              </a:rPr>
              <a:t>END_VAR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data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1Dimension array (vectors)</a:t>
            </a:r>
          </a:p>
          <a:p>
            <a:pPr lvl="1"/>
            <a:r>
              <a:rPr lang="en-US" dirty="0"/>
              <a:t>Declaration</a:t>
            </a:r>
          </a:p>
          <a:p>
            <a:pPr lvl="2"/>
            <a:r>
              <a:rPr lang="en-US" dirty="0"/>
              <a:t>&lt;name&gt; : ARRAY OF [1..&lt;size&gt;] OF &lt;type&gt;;</a:t>
            </a:r>
          </a:p>
          <a:p>
            <a:pPr lvl="1"/>
            <a:r>
              <a:rPr lang="en-US" dirty="0"/>
              <a:t>Assignment</a:t>
            </a:r>
          </a:p>
          <a:p>
            <a:pPr lvl="2"/>
            <a:r>
              <a:rPr lang="en-US" dirty="0"/>
              <a:t>&lt;name&gt; [&lt;</a:t>
            </a:r>
            <a:r>
              <a:rPr lang="en-US" dirty="0" err="1"/>
              <a:t>pos</a:t>
            </a:r>
            <a:r>
              <a:rPr lang="en-US" dirty="0"/>
              <a:t>&gt;] := &lt;value&gt;;</a:t>
            </a:r>
          </a:p>
          <a:p>
            <a:r>
              <a:rPr lang="en-US" dirty="0"/>
              <a:t>&gt;1Dimension array (Matrices)</a:t>
            </a:r>
          </a:p>
          <a:p>
            <a:pPr lvl="1"/>
            <a:r>
              <a:rPr lang="en-US" dirty="0"/>
              <a:t>Declaration</a:t>
            </a:r>
          </a:p>
          <a:p>
            <a:pPr lvl="2"/>
            <a:r>
              <a:rPr lang="en-US" dirty="0"/>
              <a:t>&lt;name&gt; : ARRAY OF [1..&lt;row&gt;,1..&lt;col&gt;] OF &lt;type&gt;;</a:t>
            </a:r>
          </a:p>
          <a:p>
            <a:pPr lvl="1"/>
            <a:r>
              <a:rPr lang="en-US" dirty="0"/>
              <a:t>Assignment</a:t>
            </a:r>
          </a:p>
          <a:p>
            <a:pPr lvl="2"/>
            <a:r>
              <a:rPr lang="en-US" dirty="0"/>
              <a:t>&lt;name&gt; [&lt;row&gt;,&lt;col&gt;] := &lt;value&gt;;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501029" y="4830006"/>
            <a:ext cx="8443510" cy="160043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VAR</a:t>
            </a:r>
          </a:p>
          <a:p>
            <a:r>
              <a:rPr lang="en-US" sz="1400" dirty="0">
                <a:latin typeface="Courier New" pitchFamily="49" charset="0"/>
              </a:rPr>
              <a:t>j : INT;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Vector : ARRAY [0..10] OF BOOL;</a:t>
            </a:r>
          </a:p>
          <a:p>
            <a:r>
              <a:rPr lang="en-US" sz="1400" dirty="0">
                <a:latin typeface="Courier New" pitchFamily="49" charset="0"/>
              </a:rPr>
              <a:t>Matrix : ARRAY[1..20,2..100] OF INT;</a:t>
            </a:r>
          </a:p>
          <a:p>
            <a:r>
              <a:rPr lang="es-ES" sz="1400" dirty="0" err="1">
                <a:latin typeface="Courier New"/>
                <a:cs typeface="Courier New"/>
              </a:rPr>
              <a:t>Cx:ARRAY</a:t>
            </a:r>
            <a:r>
              <a:rPr lang="es-ES" sz="1400" dirty="0">
                <a:latin typeface="Courier New"/>
                <a:cs typeface="Courier New"/>
              </a:rPr>
              <a:t> [0</a:t>
            </a:r>
            <a:r>
              <a:rPr lang="mr-IN" sz="1400" dirty="0">
                <a:latin typeface="Courier New"/>
                <a:cs typeface="Courier New"/>
              </a:rPr>
              <a:t>…</a:t>
            </a:r>
            <a:r>
              <a:rPr lang="es-ES_tradnl" sz="1400" dirty="0">
                <a:latin typeface="Courier New"/>
                <a:cs typeface="Courier New"/>
              </a:rPr>
              <a:t>6</a:t>
            </a:r>
            <a:r>
              <a:rPr lang="es-ES" sz="1400" dirty="0">
                <a:latin typeface="Courier New"/>
                <a:cs typeface="Courier New"/>
              </a:rPr>
              <a:t>] OF INT:= 1,2,3,4,5,6,7 ; (*</a:t>
            </a:r>
            <a:r>
              <a:rPr lang="es-ES" sz="1400" dirty="0" err="1">
                <a:latin typeface="Courier New"/>
                <a:cs typeface="Courier New"/>
              </a:rPr>
              <a:t>initial</a:t>
            </a:r>
            <a:r>
              <a:rPr lang="es-ES" sz="1400" dirty="0">
                <a:latin typeface="Courier New"/>
                <a:cs typeface="Courier New"/>
              </a:rPr>
              <a:t> </a:t>
            </a:r>
            <a:r>
              <a:rPr lang="es-ES" sz="1400" dirty="0" err="1">
                <a:latin typeface="Courier New"/>
                <a:cs typeface="Courier New"/>
              </a:rPr>
              <a:t>values</a:t>
            </a:r>
            <a:r>
              <a:rPr lang="es-ES" sz="1400" dirty="0">
                <a:latin typeface="Courier New"/>
                <a:cs typeface="Courier New"/>
              </a:rPr>
              <a:t>*)</a:t>
            </a:r>
          </a:p>
          <a:p>
            <a:r>
              <a:rPr lang="es-ES" sz="1400" dirty="0">
                <a:latin typeface="Courier New"/>
                <a:cs typeface="Courier New"/>
              </a:rPr>
              <a:t>M: ARRAY [1..2,3..4] OF INT := 1,3(7); (* 1,7,7,7 *)</a:t>
            </a:r>
          </a:p>
          <a:p>
            <a:r>
              <a:rPr lang="en-US" sz="1400" dirty="0">
                <a:latin typeface="Courier New" pitchFamily="49" charset="0"/>
              </a:rPr>
              <a:t>END_VAR (*See </a:t>
            </a:r>
            <a:r>
              <a:rPr lang="en-US" sz="1400" dirty="0" err="1">
                <a:latin typeface="Courier New" pitchFamily="49" charset="0"/>
              </a:rPr>
              <a:t>Codesys</a:t>
            </a:r>
            <a:r>
              <a:rPr lang="en-US" sz="1400" dirty="0">
                <a:latin typeface="Courier New" pitchFamily="49" charset="0"/>
              </a:rPr>
              <a:t> help*)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046873" y="4764879"/>
            <a:ext cx="2745695" cy="738664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Vector[3] := 4;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Matrix[17,45] := 10;</a:t>
            </a:r>
          </a:p>
          <a:p>
            <a:r>
              <a:rPr lang="en-US" sz="1400" dirty="0">
                <a:latin typeface="Courier New" pitchFamily="49" charset="0"/>
              </a:rPr>
              <a:t>Vector[3*j] := 5*j;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2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Data </a:t>
            </a:r>
            <a:r>
              <a:rPr lang="es-ES" dirty="0" err="1"/>
              <a:t>representation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BOOL</a:t>
            </a:r>
            <a:r>
              <a:rPr lang="es-ES" sz="2800" dirty="0"/>
              <a:t>: </a:t>
            </a:r>
            <a:r>
              <a:rPr lang="es-ES" sz="2800" dirty="0">
                <a:latin typeface="Courier New" pitchFamily="49" charset="0"/>
                <a:cs typeface="Courier New" pitchFamily="49" charset="0"/>
              </a:rPr>
              <a:t>x:=TRUE</a:t>
            </a:r>
            <a:endParaRPr lang="es-ES" dirty="0">
              <a:latin typeface="Courier New" pitchFamily="49" charset="0"/>
              <a:cs typeface="Courier New" pitchFamily="49" charset="0"/>
            </a:endParaRPr>
          </a:p>
          <a:p>
            <a:r>
              <a:rPr lang="es-ES" dirty="0"/>
              <a:t>BYTE</a:t>
            </a:r>
            <a:r>
              <a:rPr lang="es-ES" sz="2800" dirty="0"/>
              <a:t>: </a:t>
            </a:r>
            <a:r>
              <a:rPr lang="es-ES" sz="2800" dirty="0">
                <a:latin typeface="Courier New" pitchFamily="49" charset="0"/>
                <a:cs typeface="Courier New" pitchFamily="49" charset="0"/>
              </a:rPr>
              <a:t>X:=16#5F</a:t>
            </a:r>
            <a:r>
              <a:rPr lang="es-ES" sz="2800" dirty="0"/>
              <a:t> (</a:t>
            </a:r>
            <a:r>
              <a:rPr lang="es-ES" sz="2800" dirty="0" err="1"/>
              <a:t>hex</a:t>
            </a:r>
            <a:r>
              <a:rPr lang="es-ES" sz="2800" dirty="0"/>
              <a:t>.) </a:t>
            </a:r>
          </a:p>
          <a:p>
            <a:pPr marL="0" indent="0">
              <a:buNone/>
            </a:pPr>
            <a:r>
              <a:rPr lang="es-ES" sz="2800" dirty="0">
                <a:latin typeface="Courier New" pitchFamily="49" charset="0"/>
                <a:cs typeface="Courier New" pitchFamily="49" charset="0"/>
              </a:rPr>
              <a:t>       X:=2#0101_1111</a:t>
            </a:r>
            <a:r>
              <a:rPr lang="es-ES" sz="2800" dirty="0"/>
              <a:t> (</a:t>
            </a:r>
            <a:r>
              <a:rPr lang="es-ES" sz="2800" dirty="0" err="1"/>
              <a:t>bin</a:t>
            </a:r>
            <a:r>
              <a:rPr lang="es-ES" sz="2800" dirty="0"/>
              <a:t>)</a:t>
            </a:r>
          </a:p>
          <a:p>
            <a:r>
              <a:rPr lang="es-ES" sz="2800" dirty="0"/>
              <a:t>STRING: </a:t>
            </a:r>
            <a:r>
              <a:rPr lang="es-ES" sz="2800" dirty="0">
                <a:latin typeface="Courier New" pitchFamily="49" charset="0"/>
                <a:cs typeface="Courier New" pitchFamily="49" charset="0"/>
              </a:rPr>
              <a:t>NAME:=‘AGV3’;	</a:t>
            </a:r>
          </a:p>
          <a:p>
            <a:r>
              <a:rPr lang="es-ES" dirty="0"/>
              <a:t>TIME:  </a:t>
            </a:r>
            <a:r>
              <a:rPr lang="es-ES" sz="2800" dirty="0">
                <a:latin typeface="Courier New" pitchFamily="49" charset="0"/>
                <a:cs typeface="Courier New" pitchFamily="49" charset="0"/>
              </a:rPr>
              <a:t>TFIN:=T#2d3h34m19s34.5ms;</a:t>
            </a:r>
          </a:p>
          <a:p>
            <a:r>
              <a:rPr lang="es-ES" dirty="0"/>
              <a:t>DATE: </a:t>
            </a:r>
            <a:r>
              <a:rPr lang="es-ES" sz="2800" dirty="0">
                <a:latin typeface="Courier New" pitchFamily="49" charset="0"/>
                <a:cs typeface="Courier New" pitchFamily="49" charset="0"/>
              </a:rPr>
              <a:t>DFIN:=D#2014-06-10;</a:t>
            </a:r>
          </a:p>
          <a:p>
            <a:r>
              <a:rPr lang="es-ES" dirty="0"/>
              <a:t>TIME_OF_DAY: </a:t>
            </a:r>
            <a:r>
              <a:rPr lang="es-ES" sz="2800" dirty="0">
                <a:latin typeface="Courier New" pitchFamily="49" charset="0"/>
                <a:cs typeface="Courier New" pitchFamily="49" charset="0"/>
              </a:rPr>
              <a:t>HFIN:=TOD#13:23:45:44;</a:t>
            </a:r>
          </a:p>
          <a:p>
            <a:r>
              <a:rPr lang="es-ES" dirty="0"/>
              <a:t>DATE_AND_TIME: </a:t>
            </a:r>
          </a:p>
          <a:p>
            <a:pPr>
              <a:buNone/>
            </a:pPr>
            <a:r>
              <a:rPr lang="es-ES" dirty="0"/>
              <a:t>       </a:t>
            </a:r>
            <a:r>
              <a:rPr lang="es-ES" sz="2800" dirty="0">
                <a:latin typeface="Courier New" pitchFamily="49" charset="0"/>
                <a:cs typeface="Courier New" pitchFamily="49" charset="0"/>
              </a:rPr>
              <a:t>DFIN:=DT#2013-10-09-13:23:45:44;</a:t>
            </a:r>
            <a:br>
              <a:rPr lang="es-ES" dirty="0"/>
            </a:br>
            <a:br>
              <a:rPr lang="es-ES" dirty="0"/>
            </a:br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Derived</a:t>
            </a:r>
            <a:r>
              <a:rPr lang="es-ES" dirty="0"/>
              <a:t> data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en-US" sz="2000" dirty="0">
                <a:cs typeface="Courier New" pitchFamily="49" charset="0"/>
              </a:rPr>
              <a:t>They allow to define non-elementary data, as vectors, matrices or structures</a:t>
            </a:r>
          </a:p>
          <a:p>
            <a:pPr marL="533400" indent="-533400">
              <a:buNone/>
            </a:pPr>
            <a:r>
              <a:rPr lang="es-ES" sz="18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533400" indent="-533400">
              <a:buNone/>
            </a:pPr>
            <a:r>
              <a:rPr lang="es-ES" sz="1800" dirty="0">
                <a:latin typeface="Courier New" pitchFamily="49" charset="0"/>
                <a:cs typeface="Courier New" pitchFamily="49" charset="0"/>
              </a:rPr>
              <a:t>    TYPE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MyReal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: LREAL;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Color : (red,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yellow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green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) ; (*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Numbered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Sensor : INT (-128..128); (*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with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range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Measure1D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: ARRAY [1..45] OF Sensor; (*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Vectors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Measure2D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: ARRAY [1..45,1..45] OF REAL; (*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Matrix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*)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MyStructure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: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STRUCT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Measure1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s-ES" sz="1800" dirty="0" err="1">
                <a:latin typeface="Courier New" pitchFamily="49" charset="0"/>
                <a:cs typeface="Courier New" pitchFamily="49" charset="0"/>
              </a:rPr>
              <a:t>Measurement1D</a:t>
            </a:r>
            <a:r>
              <a:rPr lang="es-ES" sz="18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	Light : Color;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	END_STRUCT;</a:t>
            </a:r>
            <a:br>
              <a:rPr lang="es-ES" sz="1800" dirty="0">
                <a:latin typeface="Courier New" pitchFamily="49" charset="0"/>
                <a:cs typeface="Courier New" pitchFamily="49" charset="0"/>
              </a:rPr>
            </a:br>
            <a:r>
              <a:rPr lang="es-ES" sz="1800" dirty="0">
                <a:latin typeface="Courier New" pitchFamily="49" charset="0"/>
                <a:cs typeface="Courier New" pitchFamily="49" charset="0"/>
              </a:rPr>
              <a:t>END_TYPE</a:t>
            </a:r>
            <a:br>
              <a:rPr lang="es-ES" sz="2000" dirty="0"/>
            </a:br>
            <a:br>
              <a:rPr lang="es-ES" sz="2000" dirty="0"/>
            </a:b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 Programming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1090780"/>
            <a:ext cx="8229600" cy="4862512"/>
          </a:xfrm>
        </p:spPr>
        <p:txBody>
          <a:bodyPr/>
          <a:lstStyle/>
          <a:p>
            <a:r>
              <a:rPr lang="en-US" sz="2000" dirty="0"/>
              <a:t>Expressions </a:t>
            </a:r>
          </a:p>
          <a:p>
            <a:pPr lvl="1"/>
            <a:r>
              <a:rPr lang="en-US"/>
              <a:t>Set of operators, variables and constants</a:t>
            </a:r>
          </a:p>
          <a:p>
            <a:pPr lvl="1"/>
            <a:r>
              <a:rPr lang="en-US" sz="1600" dirty="0"/>
              <a:t>Expressions yield a value of a certain type</a:t>
            </a:r>
          </a:p>
          <a:p>
            <a:pPr lvl="2"/>
            <a:r>
              <a:rPr lang="en-US" sz="1400" dirty="0"/>
              <a:t>Used in assignments</a:t>
            </a:r>
          </a:p>
          <a:p>
            <a:pPr lvl="2"/>
            <a:r>
              <a:rPr lang="en-US" sz="1400" dirty="0"/>
              <a:t>Logical conditions (boolean type)</a:t>
            </a:r>
          </a:p>
          <a:p>
            <a:endParaRPr lang="en-US" sz="2000" dirty="0"/>
          </a:p>
          <a:p>
            <a:r>
              <a:rPr lang="en-US" sz="2000" dirty="0"/>
              <a:t>Operators</a:t>
            </a:r>
          </a:p>
          <a:p>
            <a:pPr lvl="1"/>
            <a:r>
              <a:rPr lang="en-US" sz="1800" dirty="0"/>
              <a:t>(),+,-,*,**,/,MOD,&gt;,&gt;=,&lt;,&lt;=,=,&lt;&gt;,&amp;,AND,OR,XOR,NOT</a:t>
            </a:r>
          </a:p>
          <a:p>
            <a:pPr lvl="1"/>
            <a:endParaRPr lang="en-U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 Programming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1090780"/>
            <a:ext cx="8229600" cy="4862512"/>
          </a:xfrm>
        </p:spPr>
        <p:txBody>
          <a:bodyPr/>
          <a:lstStyle/>
          <a:p>
            <a:r>
              <a:rPr lang="en-US" sz="2200" dirty="0"/>
              <a:t>ST program</a:t>
            </a:r>
          </a:p>
          <a:p>
            <a:pPr lvl="1"/>
            <a:r>
              <a:rPr lang="en-US" sz="1800" dirty="0"/>
              <a:t>Ordered set of statements</a:t>
            </a:r>
          </a:p>
          <a:p>
            <a:pPr lvl="1"/>
            <a:r>
              <a:rPr lang="en-US" sz="1800" dirty="0"/>
              <a:t>Execution of all statements one time per automation cycle</a:t>
            </a:r>
          </a:p>
          <a:p>
            <a:pPr lvl="1"/>
            <a:r>
              <a:rPr lang="en-US" sz="1800" dirty="0"/>
              <a:t>Comments (*….*)</a:t>
            </a:r>
          </a:p>
          <a:p>
            <a:pPr lvl="1"/>
            <a:endParaRPr lang="en-US" sz="1800" dirty="0"/>
          </a:p>
          <a:p>
            <a:r>
              <a:rPr lang="en-US" sz="2200" dirty="0"/>
              <a:t>ST statement</a:t>
            </a:r>
          </a:p>
          <a:p>
            <a:pPr lvl="1"/>
            <a:r>
              <a:rPr lang="en-US" sz="1800" dirty="0"/>
              <a:t>Assignment </a:t>
            </a:r>
          </a:p>
          <a:p>
            <a:pPr lvl="2"/>
            <a:r>
              <a:rPr lang="en-US" sz="1600" dirty="0"/>
              <a:t>Changes the value of a variable</a:t>
            </a:r>
          </a:p>
          <a:p>
            <a:pPr lvl="2"/>
            <a:r>
              <a:rPr lang="en-US" sz="1600" dirty="0"/>
              <a:t>&lt;name&gt; := &lt;expression&gt;;</a:t>
            </a:r>
          </a:p>
          <a:p>
            <a:pPr lvl="2"/>
            <a:endParaRPr lang="en-US" sz="1600" dirty="0"/>
          </a:p>
          <a:p>
            <a:pPr lvl="1"/>
            <a:r>
              <a:rPr lang="en-US"/>
              <a:t>Flow control</a:t>
            </a:r>
          </a:p>
          <a:p>
            <a:pPr lvl="2"/>
            <a:r>
              <a:rPr lang="en-US"/>
              <a:t>Branches (IF, CASE)</a:t>
            </a:r>
          </a:p>
          <a:p>
            <a:pPr lvl="2"/>
            <a:r>
              <a:rPr lang="en-US"/>
              <a:t>Loops (WHILE, FOR)</a:t>
            </a:r>
            <a:endParaRPr lang="en-US" dirty="0"/>
          </a:p>
          <a:p>
            <a:pPr lvl="1"/>
            <a:endParaRPr lang="en-U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5661496" y="3213319"/>
            <a:ext cx="2772383" cy="138499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FCI1:=FALSE;</a:t>
            </a:r>
          </a:p>
          <a:p>
            <a:r>
              <a:rPr lang="en-US" sz="1400" dirty="0">
                <a:latin typeface="Courier New" pitchFamily="49" charset="0"/>
              </a:rPr>
              <a:t>FCD1:=FALSE;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IF MOTOR_DE1=TRUE THEN</a:t>
            </a:r>
          </a:p>
          <a:p>
            <a:r>
              <a:rPr lang="en-US" sz="1400" dirty="0">
                <a:latin typeface="Courier New" pitchFamily="49" charset="0"/>
              </a:rPr>
              <a:t>     PosX1:=PosX1+Vel1;</a:t>
            </a:r>
          </a:p>
          <a:p>
            <a:r>
              <a:rPr lang="en-US" sz="1400" dirty="0">
                <a:latin typeface="Courier New" pitchFamily="49" charset="0"/>
              </a:rPr>
              <a:t>END_IF</a:t>
            </a:r>
          </a:p>
        </p:txBody>
      </p:sp>
    </p:spTree>
    <p:extLst>
      <p:ext uri="{BB962C8B-B14F-4D97-AF65-F5344CB8AC3E}">
        <p14:creationId xmlns:p14="http://schemas.microsoft.com/office/powerpoint/2010/main" val="3260026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481" y="3401440"/>
            <a:ext cx="4174993" cy="187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 Programming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900" y="1090780"/>
            <a:ext cx="8229600" cy="4862512"/>
          </a:xfrm>
        </p:spPr>
        <p:txBody>
          <a:bodyPr/>
          <a:lstStyle/>
          <a:p>
            <a:r>
              <a:rPr lang="en-US" sz="2000" dirty="0"/>
              <a:t>Branches</a:t>
            </a:r>
            <a:endParaRPr lang="en-US" dirty="0"/>
          </a:p>
          <a:p>
            <a:pPr lvl="1"/>
            <a:r>
              <a:rPr lang="en-US" sz="1800" dirty="0"/>
              <a:t>IF…THEN…ELSEIF…. THEN… ELSE…END_IF</a:t>
            </a:r>
          </a:p>
          <a:p>
            <a:pPr lvl="1">
              <a:buNone/>
            </a:pPr>
            <a:r>
              <a:rPr lang="en-US"/>
              <a:t> </a:t>
            </a:r>
          </a:p>
          <a:p>
            <a:pPr lvl="1">
              <a:buNone/>
            </a:pPr>
            <a:endParaRPr lang="en-US" sz="1800" dirty="0"/>
          </a:p>
          <a:p>
            <a:pPr lvl="1"/>
            <a:r>
              <a:rPr lang="en-US" sz="1800" dirty="0"/>
              <a:t>CASE...OF...END_CASE</a:t>
            </a:r>
          </a:p>
          <a:p>
            <a:pPr>
              <a:buNone/>
            </a:pPr>
            <a:r>
              <a:rPr lang="en-US"/>
              <a:t> </a:t>
            </a:r>
            <a:endParaRPr lang="en-US" sz="2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F1AE36-8B06-458A-894F-8565C3F1A2B6}" type="slidenum">
              <a:rPr lang="es-E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4" cstate="print"/>
          <a:srcRect r="1143"/>
          <a:stretch>
            <a:fillRect/>
          </a:stretch>
        </p:blipFill>
        <p:spPr bwMode="auto">
          <a:xfrm>
            <a:off x="5702977" y="2454928"/>
            <a:ext cx="2636221" cy="210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25170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Verdadero"/>
  <p:tag name="EMBEDFONTS" val="Falso"/>
  <p:tag name="USEBOLDAMS" val="Falso"/>
  <p:tag name="DEFAULTDISPLAYSOURCE" val="\documentclass[b5paper,landscape]{slides}\pagestyle{empty}&#10;\setlength{\textheight}{12.5cm}&#10;\setlength{\textwidth}{19.5cm}&#10;&#10;\usepackage{color}&#10;\usepackage{amsmath}&#10;\usepackage{amssymb}&#10;&#10;\renewcommand{\labelenumi}&#10;{ \color[rgb]{0.8, 0.2,0} $\blacksquare$ \color[rgb]{0,0,0} }&#10;\renewcommand{\labelenumii}&#10;{ \color[rgb]{1, 0.8,0} $\blacklozenge$ \color[rgb]{0,0,0} }&#10;&#10;\renewcommand{\labelenumiii}&#10;{ \color[rgb]{.4, 0.2,0} $\bullet$ \color[rgb]{0,0,0} }&#10;&#10;\newcommand{\emphi}[1]{\color[rgb]{0.8, 0.2,0} #1 \color[rgb]{0,0,0}}&#10;\newcommand{\emphii}[1]{\color[rgb]{1, 0.8,0} #1 \color[rgb]{0,0,0}}&#10;\newcommand{\emphiii}[1]{\color[rgb]{0.4, 0.2,0} #1 \color[rgb]{0,0,0}}&#10;&#10;\newcommand{\sizei}{normalsize}&#10;\newcommand{\sizeii}{small}&#10;\newcommand{\sizeiii}{tiny}&#10;&#10;&#10;&#10;\newcommand {\bi}[1][0.1] {\begin{enumerate} \setlength{\itemsep}{#1 ex} \setlength{\parsep}{0.1ex} \begin{\sizei} }&#10;\newcommand {\ei} {\end{\sizei}\end{enumerate}}&#10;&#10;\newcommand {\bii}[1][0.1] {\begin{enumerate} \setlength{\itemsep}{#1 ex} \setlength{\parsep}{0.1ex} \begin{\sizeii} }&#10;\newcommand {\eii} { \end{\sizeii} \end{enumerate}}&#10;&#10;\newcommand {\biii}[1][0.1] {\begin{enumerate} \setlength{\itemsep}{#1 ex} \setlength{\parsep}{0.1ex} \begin{\sizeiii} }&#10;\newcommand {\eiii} { \end{\sizeiii} \end{enumerate}}&#10;&#10;\newcommand{\vu}{\mathbf{u}}&#10;\newcommand{\R}{\mathbb{R}}&#10;\newcommand{\Z}{\mathbb{Z}}&#10;\newcommand{\vc}[1]{{\mathbf{#1}}}&#10;&#10;\begin{document}&#10;\bi&#10;\item&#10;\ei&#10;&#10;&#10;\end{document}&#10;&#10;% &#10;%c:\progra~2\gs8.56\gs8.56\bin\gswin32c"/>
  <p:tag name="TEX2PS" val="latex $(base).tex; dvips -D $(res) -E -o $(base).ps $(base).dvi"/>
  <p:tag name="EXTERNALEDITCOMMAND" val="notepad %"/>
  <p:tag name="GHOSTSCRIPTCOMMAND" val="c:\archiv~1\gs\gs8.53\bin\gswin32c"/>
  <p:tag name="DEFAULTBITMAP" val="png256"/>
  <p:tag name="DEFAULTBLEND" val="Falso"/>
  <p:tag name="DEFAULTTRANSPARENT" val="Verdadero"/>
  <p:tag name="DEFAULTWORKAROUNDTRANSPARENCYBUG" val="Falso"/>
  <p:tag name="DEFAULTRESOLUTION" val="300"/>
  <p:tag name="DEFAULTMAGNIFICATION" val="1,2"/>
  <p:tag name="DEFAULTFONTSIZE" val="10"/>
  <p:tag name="DEFAULTWIDTH" val="404"/>
  <p:tag name="DEFAULTHEIGHT" val="340"/>
</p:tagLst>
</file>

<file path=ppt/theme/theme1.xml><?xml version="1.0" encoding="utf-8"?>
<a:theme xmlns:a="http://schemas.openxmlformats.org/drawingml/2006/main" name="Nivel">
  <a:themeElements>
    <a:clrScheme name="Nivel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Ni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Ni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40092</TotalTime>
  <Words>1626</Words>
  <Application>Microsoft Macintosh PowerPoint</Application>
  <PresentationFormat>Presentación en pantalla (4:3)</PresentationFormat>
  <Paragraphs>324</Paragraphs>
  <Slides>18</Slides>
  <Notes>8</Notes>
  <HiddenSlides>4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Arial Unicode MS</vt:lpstr>
      <vt:lpstr>Arial</vt:lpstr>
      <vt:lpstr>Courier New</vt:lpstr>
      <vt:lpstr>Garamond</vt:lpstr>
      <vt:lpstr>Times New Roman</vt:lpstr>
      <vt:lpstr>Verdana</vt:lpstr>
      <vt:lpstr>Wingdings</vt:lpstr>
      <vt:lpstr>Nivel</vt:lpstr>
      <vt:lpstr> Control and Automation of Production Systems  Ingeniería Industrial Master's Degree </vt:lpstr>
      <vt:lpstr>ST Programming </vt:lpstr>
      <vt:lpstr>Types of data</vt:lpstr>
      <vt:lpstr>Types of data</vt:lpstr>
      <vt:lpstr>Data representation</vt:lpstr>
      <vt:lpstr>Derived data</vt:lpstr>
      <vt:lpstr>ST Programming</vt:lpstr>
      <vt:lpstr>ST Programming</vt:lpstr>
      <vt:lpstr>ST Programming</vt:lpstr>
      <vt:lpstr>ST Programming</vt:lpstr>
      <vt:lpstr>Example</vt:lpstr>
      <vt:lpstr>Example</vt:lpstr>
      <vt:lpstr>Example</vt:lpstr>
      <vt:lpstr>ST Programming</vt:lpstr>
      <vt:lpstr>Using ST in Petri nets</vt:lpstr>
      <vt:lpstr>Using ST in SFC (Codesys)</vt:lpstr>
      <vt:lpstr>ST programming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IGNACIO ALVARADO ALDEA</cp:lastModifiedBy>
  <cp:revision>1643</cp:revision>
  <cp:lastPrinted>1601-01-01T00:00:00Z</cp:lastPrinted>
  <dcterms:created xsi:type="dcterms:W3CDTF">2008-08-18T16:09:50Z</dcterms:created>
  <dcterms:modified xsi:type="dcterms:W3CDTF">2020-12-13T17:14:49Z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