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30" roundtripDataSignature="AMtx7mghEsZJSUEStBRNZAyf7w9or6Sqh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 name="Google Shape;119;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5" name="Google Shape;125;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2: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8" name="Google Shape;138;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4" name="Google Shape;144;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0" name="Google Shape;150;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3" name="Google Shape;163;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6" name="Google Shape;176;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2" name="Google Shape;182;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Google Shape;188;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4" name="Google Shape;194;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0" name="Google Shape;200;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6" name="Google Shape;206;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7" name="Google Shape;6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9" name="Google Shape;89;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3" name="Google Shape;113;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6"/>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6"/>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35"/>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35"/>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3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3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2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2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2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28"/>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2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2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29"/>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29"/>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2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3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3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31"/>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31"/>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3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32"/>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3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33"/>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33"/>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33"/>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33"/>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3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34"/>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3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2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DE"/>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goethe-lyrik.net/" TargetMode="Externa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200"/>
              <a:buNone/>
            </a:pPr>
            <a:r>
              <a:rPr lang="de-DE" sz="2000"/>
              <a:t>Umwandlung von tabellarischen Daten in TEI-XML mithilfe von </a:t>
            </a:r>
            <a:br>
              <a:rPr lang="de-DE" sz="2000"/>
            </a:br>
            <a:r>
              <a:rPr lang="de-DE" sz="2000"/>
              <a:t>Oxygen AI Positron</a:t>
            </a:r>
            <a:endParaRPr/>
          </a:p>
        </p:txBody>
      </p:sp>
      <p:sp>
        <p:nvSpPr>
          <p:cNvPr id="55" name="Google Shape;55;p1"/>
          <p:cNvSpPr txBox="1"/>
          <p:nvPr/>
        </p:nvSpPr>
        <p:spPr>
          <a:xfrm>
            <a:off x="3190091" y="2875403"/>
            <a:ext cx="2763834" cy="364178"/>
          </a:xfrm>
          <a:prstGeom prst="rect">
            <a:avLst/>
          </a:prstGeom>
          <a:noFill/>
          <a:ln>
            <a:noFill/>
          </a:ln>
        </p:spPr>
        <p:txBody>
          <a:bodyPr anchorCtr="0" anchor="b" bIns="91425" lIns="91425" spcFirstLastPara="1" rIns="91425" wrap="square" tIns="91425">
            <a:normAutofit fontScale="92500" lnSpcReduction="10000"/>
          </a:bodyPr>
          <a:lstStyle/>
          <a:p>
            <a:pPr indent="0" lvl="0" marL="0" marR="0" rtl="0" algn="ctr">
              <a:lnSpc>
                <a:spcPct val="100000"/>
              </a:lnSpc>
              <a:spcBef>
                <a:spcPts val="0"/>
              </a:spcBef>
              <a:spcAft>
                <a:spcPts val="0"/>
              </a:spcAft>
              <a:buClr>
                <a:schemeClr val="dk1"/>
              </a:buClr>
              <a:buSzPts val="5200"/>
              <a:buFont typeface="Arial"/>
              <a:buNone/>
            </a:pPr>
            <a:r>
              <a:rPr b="0" i="0" lang="de-DE" sz="1400" u="none" cap="none" strike="noStrike">
                <a:solidFill>
                  <a:srgbClr val="595959"/>
                </a:solidFill>
                <a:latin typeface="Arial"/>
                <a:ea typeface="Arial"/>
                <a:cs typeface="Arial"/>
                <a:sym typeface="Arial"/>
              </a:rPr>
              <a:t>Gerrit Brüning, Felix Schenke</a:t>
            </a:r>
            <a:endParaRPr b="0" i="0" sz="1400" u="none" cap="none" strike="noStrike">
              <a:solidFill>
                <a:srgbClr val="595959"/>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Inhalte für summary</a:t>
            </a:r>
            <a:endParaRPr/>
          </a:p>
        </p:txBody>
      </p:sp>
      <p:sp>
        <p:nvSpPr>
          <p:cNvPr id="122" name="Google Shape;122;p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None/>
            </a:pPr>
            <a:r>
              <a:rPr lang="de-DE" sz="1500">
                <a:latin typeface="Courier New"/>
                <a:ea typeface="Courier New"/>
                <a:cs typeface="Courier New"/>
                <a:sym typeface="Courier New"/>
              </a:rPr>
              <a:t>Each input row marks a collection of poems or a poem belonging to a collection of poems. If a row holds content in the K06 element, it contains information on a collection of poems. If so, convert the input following these steps one by one: </a:t>
            </a:r>
            <a:endParaRPr sz="1500">
              <a:latin typeface="Courier New"/>
              <a:ea typeface="Courier New"/>
              <a:cs typeface="Courier New"/>
              <a:sym typeface="Courier New"/>
            </a:endParaRPr>
          </a:p>
          <a:p>
            <a:pPr indent="0" lvl="0" marL="0" rtl="0" algn="l">
              <a:lnSpc>
                <a:spcPct val="115000"/>
              </a:lnSpc>
              <a:spcBef>
                <a:spcPts val="0"/>
              </a:spcBef>
              <a:spcAft>
                <a:spcPts val="0"/>
              </a:spcAft>
              <a:buClr>
                <a:schemeClr val="dk1"/>
              </a:buClr>
              <a:buSzPts val="1100"/>
              <a:buNone/>
            </a:pPr>
            <a:r>
              <a:rPr lang="de-DE" sz="1500">
                <a:latin typeface="Courier New"/>
                <a:ea typeface="Courier New"/>
                <a:cs typeface="Courier New"/>
                <a:sym typeface="Courier New"/>
              </a:rPr>
              <a:t>1. Create a summary element surrounded by msDesc and msContents and add the content of K06.</a:t>
            </a:r>
            <a:r>
              <a:rPr lang="de-DE" sz="1500"/>
              <a:t> </a:t>
            </a:r>
            <a:endParaRPr sz="1500"/>
          </a:p>
          <a:p>
            <a:pPr indent="0" lvl="0" marL="0" rtl="0" algn="l">
              <a:lnSpc>
                <a:spcPct val="115000"/>
              </a:lnSpc>
              <a:spcBef>
                <a:spcPts val="0"/>
              </a:spcBef>
              <a:spcAft>
                <a:spcPts val="0"/>
              </a:spcAft>
              <a:buClr>
                <a:schemeClr val="dk1"/>
              </a:buClr>
              <a:buSzPts val="1100"/>
              <a:buNone/>
            </a:pPr>
            <a:r>
              <a:t/>
            </a:r>
            <a:endParaRPr/>
          </a:p>
          <a:p>
            <a:pPr indent="-342900" lvl="0" marL="457200" rtl="0" algn="l">
              <a:lnSpc>
                <a:spcPct val="115000"/>
              </a:lnSpc>
              <a:spcBef>
                <a:spcPts val="0"/>
              </a:spcBef>
              <a:spcAft>
                <a:spcPts val="0"/>
              </a:spcAft>
              <a:buSzPts val="1800"/>
              <a:buChar char="●"/>
            </a:pPr>
            <a:r>
              <a:rPr lang="de-DE"/>
              <a:t>Hoffnung auf bessere Ergebnisse durch schrittweises Vorgehen</a:t>
            </a:r>
            <a:endParaRPr/>
          </a:p>
          <a:p>
            <a:pPr indent="-342900" lvl="0" marL="457200" rtl="0" algn="l">
              <a:lnSpc>
                <a:spcPct val="115000"/>
              </a:lnSpc>
              <a:spcBef>
                <a:spcPts val="0"/>
              </a:spcBef>
              <a:spcAft>
                <a:spcPts val="0"/>
              </a:spcAft>
              <a:buSzPts val="1800"/>
              <a:buChar char="●"/>
            </a:pPr>
            <a:r>
              <a:rPr lang="de-DE"/>
              <a:t>Genaue Angaben zu notwendigen Elementen um summary notwendig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Aufteilung von summary in paragraphs</a:t>
            </a:r>
            <a:endParaRPr/>
          </a:p>
        </p:txBody>
      </p:sp>
      <p:sp>
        <p:nvSpPr>
          <p:cNvPr id="128" name="Google Shape;128;p1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None/>
            </a:pPr>
            <a:r>
              <a:rPr lang="de-DE" sz="1500">
                <a:latin typeface="Courier New"/>
                <a:ea typeface="Courier New"/>
                <a:cs typeface="Courier New"/>
                <a:sym typeface="Courier New"/>
              </a:rPr>
              <a:t>2. If the summary output contains pilcrows (¶), use them to divide the text in summary into paragraphs. All portions of text in summary have to be surrounded by p tags. If two ¶ occur in a row, ignore one of them.</a:t>
            </a:r>
            <a:endParaRPr sz="1500">
              <a:latin typeface="Courier New"/>
              <a:ea typeface="Courier New"/>
              <a:cs typeface="Courier New"/>
              <a:sym typeface="Courier New"/>
            </a:endParaRPr>
          </a:p>
          <a:p>
            <a:pPr indent="0" lvl="0" marL="0" rtl="0" algn="l">
              <a:lnSpc>
                <a:spcPct val="115000"/>
              </a:lnSpc>
              <a:spcBef>
                <a:spcPts val="0"/>
              </a:spcBef>
              <a:spcAft>
                <a:spcPts val="0"/>
              </a:spcAft>
              <a:buClr>
                <a:schemeClr val="dk1"/>
              </a:buClr>
              <a:buSzPts val="1100"/>
              <a:buNone/>
            </a:pPr>
            <a:r>
              <a:t/>
            </a:r>
            <a:endParaRPr/>
          </a:p>
          <a:p>
            <a:pPr indent="-342900" lvl="0" marL="457200" rtl="0" algn="l">
              <a:lnSpc>
                <a:spcPct val="115000"/>
              </a:lnSpc>
              <a:spcBef>
                <a:spcPts val="0"/>
              </a:spcBef>
              <a:spcAft>
                <a:spcPts val="0"/>
              </a:spcAft>
              <a:buSzPts val="1800"/>
              <a:buChar char="●"/>
            </a:pPr>
            <a:r>
              <a:rPr lang="de-DE"/>
              <a:t>Häufige Fehler bei erstem Textabschnitt in frühen Tests</a:t>
            </a:r>
            <a:endParaRPr/>
          </a:p>
          <a:p>
            <a:pPr indent="-342900" lvl="0" marL="457200" rtl="0" algn="l">
              <a:lnSpc>
                <a:spcPct val="115000"/>
              </a:lnSpc>
              <a:spcBef>
                <a:spcPts val="0"/>
              </a:spcBef>
              <a:spcAft>
                <a:spcPts val="0"/>
              </a:spcAft>
              <a:buSzPts val="1800"/>
              <a:buChar char="●"/>
            </a:pPr>
            <a:r>
              <a:rPr lang="de-DE"/>
              <a:t>Auffangen der Fehler durch Präzisierung im zweiten Satz</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Beispiel summary</a:t>
            </a:r>
            <a:endParaRPr/>
          </a:p>
        </p:txBody>
      </p:sp>
      <p:sp>
        <p:nvSpPr>
          <p:cNvPr id="134" name="Google Shape;134;p12"/>
          <p:cNvSpPr txBox="1"/>
          <p:nvPr>
            <p:ph idx="1" type="body"/>
          </p:nvPr>
        </p:nvSpPr>
        <p:spPr>
          <a:xfrm>
            <a:off x="311700" y="1152475"/>
            <a:ext cx="8520600" cy="3469925"/>
          </a:xfrm>
          <a:prstGeom prst="rect">
            <a:avLst/>
          </a:prstGeom>
          <a:noFill/>
          <a:ln>
            <a:noFill/>
          </a:ln>
        </p:spPr>
        <p:txBody>
          <a:bodyPr anchorCtr="0" anchor="t" bIns="91425" lIns="91425" spcFirstLastPara="1" rIns="91425" wrap="square" tIns="91425">
            <a:normAutofit lnSpcReduction="20000"/>
          </a:bodyPr>
          <a:lstStyle/>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&lt;K06&gt;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	</a:t>
            </a:r>
            <a:r>
              <a:rPr lang="de-DE" sz="1200">
                <a:solidFill>
                  <a:srgbClr val="000000"/>
                </a:solidFill>
                <a:highlight>
                  <a:srgbClr val="FFFFFF"/>
                </a:highlight>
                <a:latin typeface="Courier New"/>
                <a:ea typeface="Courier New"/>
                <a:cs typeface="Courier New"/>
                <a:sym typeface="Courier New"/>
              </a:rPr>
              <a:t>Vorsprüche egh: "Hominem pagina ..." WA I 1,437 = Martial "Epigramme" X,4 Vers 10; "Haec ego mecum ..." WA I 	1,436 = Horaz "Sermones" I,4 Vers 137-140</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&lt;/K06&gt;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rPr lang="de-DE" sz="1091">
                <a:solidFill>
                  <a:srgbClr val="000096"/>
                </a:solidFill>
                <a:highlight>
                  <a:srgbClr val="FFFFFF"/>
                </a:highlight>
                <a:latin typeface="Courier New"/>
                <a:ea typeface="Courier New"/>
                <a:cs typeface="Courier New"/>
                <a:sym typeface="Courier New"/>
              </a:rPr>
              <a:t>&lt;msContents&gt;</a:t>
            </a:r>
            <a:endParaRPr sz="1091">
              <a:solidFill>
                <a:srgbClr val="000000"/>
              </a:solidFill>
              <a:highlight>
                <a:srgbClr val="FFFFFF"/>
              </a:highlight>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091">
                <a:solidFill>
                  <a:srgbClr val="000096"/>
                </a:solidFill>
                <a:highlight>
                  <a:srgbClr val="FFFFFF"/>
                </a:highlight>
                <a:latin typeface="Courier New"/>
                <a:ea typeface="Courier New"/>
                <a:cs typeface="Courier New"/>
                <a:sym typeface="Courier New"/>
              </a:rPr>
              <a:t>	&lt;summary&gt;</a:t>
            </a:r>
            <a:endParaRPr sz="1691">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091">
                <a:solidFill>
                  <a:srgbClr val="000096"/>
                </a:solidFill>
                <a:highlight>
                  <a:srgbClr val="FFFFFF"/>
                </a:highlight>
                <a:latin typeface="Courier New"/>
                <a:ea typeface="Courier New"/>
                <a:cs typeface="Courier New"/>
                <a:sym typeface="Courier New"/>
              </a:rPr>
              <a:t>		&lt;p&gt;</a:t>
            </a:r>
            <a:r>
              <a:rPr lang="de-DE" sz="1091">
                <a:solidFill>
                  <a:srgbClr val="000000"/>
                </a:solidFill>
                <a:highlight>
                  <a:srgbClr val="FFFFFF"/>
                </a:highlight>
                <a:latin typeface="Courier New"/>
                <a:ea typeface="Courier New"/>
                <a:cs typeface="Courier New"/>
                <a:sym typeface="Courier New"/>
              </a:rPr>
              <a:t>Vorsprüche egh: "Hominem pagina ..." WA I 1,437 = Martial "Epigramme" X,4 Vers 10;</a:t>
            </a:r>
            <a:r>
              <a:rPr lang="de-DE" sz="1091">
                <a:solidFill>
                  <a:srgbClr val="000096"/>
                </a:solidFill>
                <a:highlight>
                  <a:srgbClr val="FFFFFF"/>
                </a:highlight>
                <a:latin typeface="Courier New"/>
                <a:ea typeface="Courier New"/>
                <a:cs typeface="Courier New"/>
                <a:sym typeface="Courier New"/>
              </a:rPr>
              <a:t>&lt;/p&gt;</a:t>
            </a:r>
            <a:r>
              <a:rPr lang="de-DE" sz="1091">
                <a:solidFill>
                  <a:srgbClr val="000000"/>
                </a:solidFill>
                <a:highlight>
                  <a:srgbClr val="FFFFFF"/>
                </a:highlight>
                <a:latin typeface="Courier New"/>
                <a:ea typeface="Courier New"/>
                <a:cs typeface="Courier New"/>
                <a:sym typeface="Courier New"/>
              </a:rPr>
              <a:t>                            		</a:t>
            </a:r>
            <a:r>
              <a:rPr lang="de-DE" sz="1091">
                <a:solidFill>
                  <a:srgbClr val="000096"/>
                </a:solidFill>
                <a:highlight>
                  <a:srgbClr val="FFFFFF"/>
                </a:highlight>
                <a:latin typeface="Courier New"/>
                <a:ea typeface="Courier New"/>
                <a:cs typeface="Courier New"/>
                <a:sym typeface="Courier New"/>
              </a:rPr>
              <a:t>&lt;p&gt;</a:t>
            </a:r>
            <a:r>
              <a:rPr lang="de-DE" sz="1091">
                <a:solidFill>
                  <a:srgbClr val="000000"/>
                </a:solidFill>
                <a:highlight>
                  <a:srgbClr val="FFFFFF"/>
                </a:highlight>
                <a:latin typeface="Courier New"/>
                <a:ea typeface="Courier New"/>
                <a:cs typeface="Courier New"/>
                <a:sym typeface="Courier New"/>
              </a:rPr>
              <a:t>"Haec ego mecum ..." WA I 1,436 = Horaz "Sermones" I,4 Vers 137-140</a:t>
            </a:r>
            <a:r>
              <a:rPr lang="de-DE" sz="1091">
                <a:solidFill>
                  <a:srgbClr val="000096"/>
                </a:solidFill>
                <a:highlight>
                  <a:srgbClr val="FFFFFF"/>
                </a:highlight>
                <a:latin typeface="Courier New"/>
                <a:ea typeface="Courier New"/>
                <a:cs typeface="Courier New"/>
                <a:sym typeface="Courier New"/>
              </a:rPr>
              <a:t>&lt;/p&gt;</a:t>
            </a:r>
            <a:endParaRPr sz="1691">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091">
                <a:solidFill>
                  <a:srgbClr val="000096"/>
                </a:solidFill>
                <a:highlight>
                  <a:srgbClr val="FFFFFF"/>
                </a:highlight>
                <a:latin typeface="Courier New"/>
                <a:ea typeface="Courier New"/>
                <a:cs typeface="Courier New"/>
                <a:sym typeface="Courier New"/>
              </a:rPr>
              <a:t>	&lt;/summary&gt;</a:t>
            </a:r>
            <a:endParaRPr sz="1691">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091">
                <a:solidFill>
                  <a:srgbClr val="000096"/>
                </a:solidFill>
                <a:highlight>
                  <a:srgbClr val="FFFFFF"/>
                </a:highlight>
                <a:latin typeface="Courier New"/>
                <a:ea typeface="Courier New"/>
                <a:cs typeface="Courier New"/>
                <a:sym typeface="Courier New"/>
              </a:rPr>
              <a:t>&lt;/msContents&gt;</a:t>
            </a:r>
            <a:endParaRPr sz="1691">
              <a:latin typeface="Courier New"/>
              <a:ea typeface="Courier New"/>
              <a:cs typeface="Courier New"/>
              <a:sym typeface="Courier New"/>
            </a:endParaRPr>
          </a:p>
        </p:txBody>
      </p:sp>
      <p:sp>
        <p:nvSpPr>
          <p:cNvPr id="135" name="Google Shape;135;p12"/>
          <p:cNvSpPr/>
          <p:nvPr/>
        </p:nvSpPr>
        <p:spPr>
          <a:xfrm>
            <a:off x="4212000" y="2239200"/>
            <a:ext cx="720000" cy="720000"/>
          </a:xfrm>
          <a:prstGeom prst="downArrow">
            <a:avLst>
              <a:gd fmla="val 50000" name="adj1"/>
              <a:gd fmla="val 50000" name="adj2"/>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repository und institution in msIdentifier</a:t>
            </a:r>
            <a:endParaRPr/>
          </a:p>
        </p:txBody>
      </p:sp>
      <p:sp>
        <p:nvSpPr>
          <p:cNvPr id="141" name="Google Shape;141;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de-DE" sz="1500">
                <a:latin typeface="Courier New"/>
                <a:ea typeface="Courier New"/>
                <a:cs typeface="Courier New"/>
                <a:sym typeface="Courier New"/>
              </a:rPr>
              <a:t>3. Add an institution element at the top of msIdentifier with Klassik Stiftung Weimar as content and ksw as key.</a:t>
            </a:r>
            <a:endParaRPr sz="1500">
              <a:latin typeface="Courier New"/>
              <a:ea typeface="Courier New"/>
              <a:cs typeface="Courier New"/>
              <a:sym typeface="Courier New"/>
            </a:endParaRPr>
          </a:p>
          <a:p>
            <a:pPr indent="0" lvl="0" marL="0" rtl="0" algn="l">
              <a:lnSpc>
                <a:spcPct val="115000"/>
              </a:lnSpc>
              <a:spcBef>
                <a:spcPts val="0"/>
              </a:spcBef>
              <a:spcAft>
                <a:spcPts val="0"/>
              </a:spcAft>
              <a:buSzPts val="1800"/>
              <a:buNone/>
            </a:pPr>
            <a:r>
              <a:rPr lang="de-DE" sz="1500">
                <a:latin typeface="Courier New"/>
                <a:ea typeface="Courier New"/>
                <a:cs typeface="Courier New"/>
                <a:sym typeface="Courier New"/>
              </a:rPr>
              <a:t>4. Add a repository element below institution using the key gsa and Goethe- und Schiller-Archiv as content.</a:t>
            </a:r>
            <a:endParaRPr sz="1500">
              <a:latin typeface="Courier New"/>
              <a:ea typeface="Courier New"/>
              <a:cs typeface="Courier New"/>
              <a:sym typeface="Courier New"/>
            </a:endParaRPr>
          </a:p>
          <a:p>
            <a:pPr indent="0" lvl="0" marL="0" rtl="0" algn="l">
              <a:lnSpc>
                <a:spcPct val="115000"/>
              </a:lnSpc>
              <a:spcBef>
                <a:spcPts val="0"/>
              </a:spcBef>
              <a:spcAft>
                <a:spcPts val="0"/>
              </a:spcAft>
              <a:buSzPts val="1800"/>
              <a:buNone/>
            </a:pPr>
            <a:r>
              <a:t/>
            </a:r>
            <a:endParaRPr/>
          </a:p>
          <a:p>
            <a:pPr indent="-342900" lvl="0" marL="457200" rtl="0" algn="l">
              <a:lnSpc>
                <a:spcPct val="115000"/>
              </a:lnSpc>
              <a:spcBef>
                <a:spcPts val="0"/>
              </a:spcBef>
              <a:spcAft>
                <a:spcPts val="0"/>
              </a:spcAft>
              <a:buSzPts val="1800"/>
              <a:buChar char="●"/>
            </a:pPr>
            <a:r>
              <a:rPr lang="de-DE"/>
              <a:t>Institution-Element soll zuerst genannt werden</a:t>
            </a:r>
            <a:endParaRPr/>
          </a:p>
          <a:p>
            <a:pPr indent="-342900" lvl="0" marL="457200" rtl="0" algn="l">
              <a:lnSpc>
                <a:spcPct val="115000"/>
              </a:lnSpc>
              <a:spcBef>
                <a:spcPts val="0"/>
              </a:spcBef>
              <a:spcAft>
                <a:spcPts val="0"/>
              </a:spcAft>
              <a:buSzPts val="1800"/>
              <a:buChar char="●"/>
            </a:pPr>
            <a:r>
              <a:rPr lang="de-DE"/>
              <a:t>Seltene Fehler bei impliziter Angabe der Reihenfolge</a:t>
            </a:r>
            <a:endParaRPr/>
          </a:p>
          <a:p>
            <a:pPr indent="-342900" lvl="0" marL="457200" rtl="0" algn="l">
              <a:lnSpc>
                <a:spcPct val="115000"/>
              </a:lnSpc>
              <a:spcBef>
                <a:spcPts val="0"/>
              </a:spcBef>
              <a:spcAft>
                <a:spcPts val="0"/>
              </a:spcAft>
              <a:buSzPts val="1800"/>
              <a:buChar char="●"/>
            </a:pPr>
            <a:r>
              <a:rPr lang="de-DE"/>
              <a:t>Keine Angabe zu sourceDesc notwendig</a:t>
            </a:r>
            <a:endParaRPr/>
          </a:p>
          <a:p>
            <a:pPr indent="-342900" lvl="0" marL="457200" rtl="0" algn="l">
              <a:lnSpc>
                <a:spcPct val="115000"/>
              </a:lnSpc>
              <a:spcBef>
                <a:spcPts val="0"/>
              </a:spcBef>
              <a:spcAft>
                <a:spcPts val="0"/>
              </a:spcAft>
              <a:buSzPts val="1800"/>
              <a:buChar char="●"/>
            </a:pPr>
            <a:r>
              <a:rPr lang="de-DE"/>
              <a:t>Key muss nicht als Attribut beschreiben werden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Erstellen der Signatur</a:t>
            </a:r>
            <a:endParaRPr/>
          </a:p>
        </p:txBody>
      </p:sp>
      <p:sp>
        <p:nvSpPr>
          <p:cNvPr id="147" name="Google Shape;147;p1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de-DE" sz="1500">
                <a:latin typeface="Courier New"/>
                <a:ea typeface="Courier New"/>
                <a:cs typeface="Courier New"/>
                <a:sym typeface="Courier New"/>
              </a:rPr>
              <a:t>5. Use the content of K09 and W-Signatur to create a idno element in msIdentifier. First, add K09 to the content of the idno element just created, followed by a whitespace, then append the content of W-Signatur. Insert GSA in front of the content of K09 separated by a whitespace. Add the type shelfmark.</a:t>
            </a:r>
            <a:endParaRPr sz="1500">
              <a:latin typeface="Courier New"/>
              <a:ea typeface="Courier New"/>
              <a:cs typeface="Courier New"/>
              <a:sym typeface="Courier New"/>
            </a:endParaRPr>
          </a:p>
          <a:p>
            <a:pPr indent="0" lvl="0" marL="0" rtl="0" algn="l">
              <a:lnSpc>
                <a:spcPct val="115000"/>
              </a:lnSpc>
              <a:spcBef>
                <a:spcPts val="0"/>
              </a:spcBef>
              <a:spcAft>
                <a:spcPts val="0"/>
              </a:spcAft>
              <a:buSzPts val="1800"/>
              <a:buNone/>
            </a:pPr>
            <a:r>
              <a:t/>
            </a:r>
            <a:endParaRPr/>
          </a:p>
          <a:p>
            <a:pPr indent="-342900" lvl="0" marL="457200" rtl="0" algn="l">
              <a:lnSpc>
                <a:spcPct val="115000"/>
              </a:lnSpc>
              <a:spcBef>
                <a:spcPts val="0"/>
              </a:spcBef>
              <a:spcAft>
                <a:spcPts val="0"/>
              </a:spcAft>
              <a:buSzPts val="1800"/>
              <a:buChar char="●"/>
            </a:pPr>
            <a:r>
              <a:rPr lang="de-DE"/>
              <a:t>Zusammensetzen der Signatur aus mehreren Elementen</a:t>
            </a:r>
            <a:endParaRPr/>
          </a:p>
          <a:p>
            <a:pPr indent="-342900" lvl="0" marL="457200" rtl="0" algn="l">
              <a:lnSpc>
                <a:spcPct val="115000"/>
              </a:lnSpc>
              <a:spcBef>
                <a:spcPts val="0"/>
              </a:spcBef>
              <a:spcAft>
                <a:spcPts val="0"/>
              </a:spcAft>
              <a:buSzPts val="1800"/>
              <a:buChar char="●"/>
            </a:pPr>
            <a:r>
              <a:rPr lang="de-DE"/>
              <a:t>Bei ausführlichen Angaben sehr gute Ergebnisse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Weitere identifier</a:t>
            </a:r>
            <a:endParaRPr/>
          </a:p>
        </p:txBody>
      </p:sp>
      <p:sp>
        <p:nvSpPr>
          <p:cNvPr id="153" name="Google Shape;153;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38000"/>
              </a:lnSpc>
              <a:spcBef>
                <a:spcPts val="0"/>
              </a:spcBef>
              <a:spcAft>
                <a:spcPts val="0"/>
              </a:spcAft>
              <a:buSzPts val="1800"/>
              <a:buNone/>
            </a:pPr>
            <a:r>
              <a:rPr lang="de-DE" sz="1500">
                <a:latin typeface="Courier New"/>
                <a:ea typeface="Courier New"/>
                <a:cs typeface="Courier New"/>
                <a:sym typeface="Courier New"/>
              </a:rPr>
              <a:t>6. Add a second idno tag using the type wa_gedichte and adding the </a:t>
            </a:r>
            <a:endParaRPr sz="1500">
              <a:latin typeface="Courier New"/>
              <a:ea typeface="Courier New"/>
              <a:cs typeface="Courier New"/>
              <a:sym typeface="Courier New"/>
            </a:endParaRPr>
          </a:p>
          <a:p>
            <a:pPr indent="0" lvl="0" marL="0" rtl="0" algn="l">
              <a:lnSpc>
                <a:spcPct val="138000"/>
              </a:lnSpc>
              <a:spcBef>
                <a:spcPts val="0"/>
              </a:spcBef>
              <a:spcAft>
                <a:spcPts val="0"/>
              </a:spcAft>
              <a:buSzPts val="1800"/>
              <a:buNone/>
            </a:pPr>
            <a:r>
              <a:rPr lang="de-DE" sz="1500">
                <a:latin typeface="Courier New"/>
                <a:ea typeface="Courier New"/>
                <a:cs typeface="Courier New"/>
                <a:sym typeface="Courier New"/>
              </a:rPr>
              <a:t>content of the WA-Sigle__K25_ element. </a:t>
            </a:r>
            <a:endParaRPr sz="1500">
              <a:latin typeface="Courier New"/>
              <a:ea typeface="Courier New"/>
              <a:cs typeface="Courier New"/>
              <a:sym typeface="Courier New"/>
            </a:endParaRPr>
          </a:p>
          <a:p>
            <a:pPr indent="0" lvl="0" marL="0" rtl="0" algn="l">
              <a:lnSpc>
                <a:spcPct val="138000"/>
              </a:lnSpc>
              <a:spcBef>
                <a:spcPts val="0"/>
              </a:spcBef>
              <a:spcAft>
                <a:spcPts val="0"/>
              </a:spcAft>
              <a:buSzPts val="1800"/>
              <a:buNone/>
            </a:pPr>
            <a:r>
              <a:rPr lang="de-DE" sz="1500">
                <a:latin typeface="Courier New"/>
                <a:ea typeface="Courier New"/>
                <a:cs typeface="Courier New"/>
                <a:sym typeface="Courier New"/>
              </a:rPr>
              <a:t>7. Add a third idno tag using the type gesamtinventar and adding the content of the IDENT element.</a:t>
            </a:r>
            <a:endParaRPr sz="1500">
              <a:latin typeface="Courier New"/>
              <a:ea typeface="Courier New"/>
              <a:cs typeface="Courier New"/>
              <a:sym typeface="Courier New"/>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Beispiel msIdentifier</a:t>
            </a:r>
            <a:endParaRPr/>
          </a:p>
        </p:txBody>
      </p:sp>
      <p:sp>
        <p:nvSpPr>
          <p:cNvPr id="159" name="Google Shape;159;p16"/>
          <p:cNvSpPr txBox="1"/>
          <p:nvPr>
            <p:ph idx="1" type="body"/>
          </p:nvPr>
        </p:nvSpPr>
        <p:spPr>
          <a:xfrm>
            <a:off x="311700" y="1152475"/>
            <a:ext cx="8520600" cy="3469925"/>
          </a:xfrm>
          <a:prstGeom prst="rect">
            <a:avLst/>
          </a:prstGeom>
          <a:noFill/>
          <a:ln>
            <a:noFill/>
          </a:ln>
        </p:spPr>
        <p:txBody>
          <a:bodyPr anchorCtr="0" anchor="t" bIns="91425" lIns="91425" spcFirstLastPara="1" rIns="91425" wrap="square" tIns="91425">
            <a:normAutofit lnSpcReduction="10000"/>
          </a:bodyPr>
          <a:lstStyle/>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&lt;IDENT&gt;</a:t>
            </a:r>
            <a:r>
              <a:rPr lang="de-DE" sz="1200">
                <a:solidFill>
                  <a:srgbClr val="000000"/>
                </a:solidFill>
                <a:highlight>
                  <a:srgbClr val="FFFFFF"/>
                </a:highlight>
                <a:latin typeface="Courier New"/>
                <a:ea typeface="Courier New"/>
                <a:cs typeface="Courier New"/>
                <a:sym typeface="Courier New"/>
              </a:rPr>
              <a:t>2149557</a:t>
            </a:r>
            <a:r>
              <a:rPr lang="de-DE" sz="1200">
                <a:solidFill>
                  <a:srgbClr val="000096"/>
                </a:solidFill>
                <a:highlight>
                  <a:srgbClr val="FFFFFF"/>
                </a:highlight>
                <a:latin typeface="Courier New"/>
                <a:ea typeface="Courier New"/>
                <a:cs typeface="Courier New"/>
                <a:sym typeface="Courier New"/>
              </a:rPr>
              <a:t>&lt;/IDENT&gt;</a:t>
            </a:r>
            <a:br>
              <a:rPr lang="de-DE" sz="1200">
                <a:solidFill>
                  <a:srgbClr val="000000"/>
                </a:solidFill>
                <a:highlight>
                  <a:srgbClr val="FFFFFF"/>
                </a:highlight>
                <a:latin typeface="Courier New"/>
                <a:ea typeface="Courier New"/>
                <a:cs typeface="Courier New"/>
                <a:sym typeface="Courier New"/>
              </a:rPr>
            </a:br>
            <a:r>
              <a:rPr lang="de-DE" sz="1200">
                <a:solidFill>
                  <a:srgbClr val="000096"/>
                </a:solidFill>
                <a:highlight>
                  <a:srgbClr val="FFFFFF"/>
                </a:highlight>
                <a:latin typeface="Courier New"/>
                <a:ea typeface="Courier New"/>
                <a:cs typeface="Courier New"/>
                <a:sym typeface="Courier New"/>
              </a:rPr>
              <a:t>&lt;K09&gt;</a:t>
            </a:r>
            <a:r>
              <a:rPr lang="de-DE" sz="1200">
                <a:solidFill>
                  <a:srgbClr val="000000"/>
                </a:solidFill>
                <a:highlight>
                  <a:srgbClr val="FFFFFF"/>
                </a:highlight>
                <a:latin typeface="Courier New"/>
                <a:ea typeface="Courier New"/>
                <a:cs typeface="Courier New"/>
                <a:sym typeface="Courier New"/>
              </a:rPr>
              <a:t>25/W</a:t>
            </a:r>
            <a:r>
              <a:rPr lang="de-DE" sz="1200">
                <a:solidFill>
                  <a:srgbClr val="000096"/>
                </a:solidFill>
                <a:highlight>
                  <a:srgbClr val="FFFFFF"/>
                </a:highlight>
                <a:latin typeface="Courier New"/>
                <a:ea typeface="Courier New"/>
                <a:cs typeface="Courier New"/>
                <a:sym typeface="Courier New"/>
              </a:rPr>
              <a:t>&lt;/K09&gt;</a:t>
            </a:r>
            <a:br>
              <a:rPr lang="de-DE" sz="1200">
                <a:solidFill>
                  <a:srgbClr val="000000"/>
                </a:solidFill>
                <a:highlight>
                  <a:srgbClr val="FFFFFF"/>
                </a:highlight>
                <a:latin typeface="Courier New"/>
                <a:ea typeface="Courier New"/>
                <a:cs typeface="Courier New"/>
                <a:sym typeface="Courier New"/>
              </a:rPr>
            </a:br>
            <a:r>
              <a:rPr lang="de-DE" sz="1200">
                <a:solidFill>
                  <a:srgbClr val="000096"/>
                </a:solidFill>
                <a:highlight>
                  <a:srgbClr val="FFFFFF"/>
                </a:highlight>
                <a:latin typeface="Courier New"/>
                <a:ea typeface="Courier New"/>
                <a:cs typeface="Courier New"/>
                <a:sym typeface="Courier New"/>
              </a:rPr>
              <a:t>&lt;W-Signatur&gt;</a:t>
            </a:r>
            <a:r>
              <a:rPr lang="de-DE" sz="1200">
                <a:solidFill>
                  <a:srgbClr val="000000"/>
                </a:solidFill>
                <a:highlight>
                  <a:srgbClr val="FFFFFF"/>
                </a:highlight>
                <a:latin typeface="Courier New"/>
                <a:ea typeface="Courier New"/>
                <a:cs typeface="Courier New"/>
                <a:sym typeface="Courier New"/>
              </a:rPr>
              <a:t>255</a:t>
            </a:r>
            <a:r>
              <a:rPr lang="de-DE" sz="1200">
                <a:solidFill>
                  <a:srgbClr val="000096"/>
                </a:solidFill>
                <a:highlight>
                  <a:srgbClr val="FFFFFF"/>
                </a:highlight>
                <a:latin typeface="Courier New"/>
                <a:ea typeface="Courier New"/>
                <a:cs typeface="Courier New"/>
                <a:sym typeface="Courier New"/>
              </a:rPr>
              <a:t>&lt;/W-Signatur&gt;</a:t>
            </a:r>
            <a:br>
              <a:rPr lang="de-DE" sz="1200">
                <a:solidFill>
                  <a:srgbClr val="000000"/>
                </a:solidFill>
                <a:highlight>
                  <a:srgbClr val="FFFFFF"/>
                </a:highlight>
                <a:latin typeface="Courier New"/>
                <a:ea typeface="Courier New"/>
                <a:cs typeface="Courier New"/>
                <a:sym typeface="Courier New"/>
              </a:rPr>
            </a:br>
            <a:r>
              <a:rPr lang="de-DE" sz="1200">
                <a:solidFill>
                  <a:srgbClr val="000096"/>
                </a:solidFill>
                <a:highlight>
                  <a:srgbClr val="FFFFFF"/>
                </a:highlight>
                <a:latin typeface="Courier New"/>
                <a:ea typeface="Courier New"/>
                <a:cs typeface="Courier New"/>
                <a:sym typeface="Courier New"/>
              </a:rPr>
              <a:t>&lt;WA-Sigle__K25_&gt;</a:t>
            </a:r>
            <a:r>
              <a:rPr lang="de-DE" sz="1200">
                <a:solidFill>
                  <a:srgbClr val="000000"/>
                </a:solidFill>
                <a:highlight>
                  <a:srgbClr val="FFFFFF"/>
                </a:highlight>
                <a:latin typeface="Courier New"/>
                <a:ea typeface="Courier New"/>
                <a:cs typeface="Courier New"/>
                <a:sym typeface="Courier New"/>
              </a:rPr>
              <a:t>H.252(?)</a:t>
            </a:r>
            <a:r>
              <a:rPr lang="de-DE" sz="1200">
                <a:solidFill>
                  <a:srgbClr val="000096"/>
                </a:solidFill>
                <a:highlight>
                  <a:srgbClr val="FFFFFF"/>
                </a:highlight>
                <a:latin typeface="Courier New"/>
                <a:ea typeface="Courier New"/>
                <a:cs typeface="Courier New"/>
                <a:sym typeface="Courier New"/>
              </a:rPr>
              <a:t>&lt;/WA-Sigle__K25_&gt;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t/>
            </a:r>
            <a:endParaRPr sz="1200">
              <a:solidFill>
                <a:srgbClr val="000000"/>
              </a:solidFill>
              <a:highlight>
                <a:srgbClr val="FFFFFF"/>
              </a:highlight>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&lt;msIdentifier&gt;</a:t>
            </a:r>
            <a:endParaRPr sz="1200">
              <a:solidFill>
                <a:srgbClr val="000000"/>
              </a:solidFill>
              <a:highlight>
                <a:srgbClr val="FFFFFF"/>
              </a:highlight>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00"/>
                </a:solidFill>
                <a:highlight>
                  <a:srgbClr val="FFFFFF"/>
                </a:highlight>
                <a:latin typeface="Courier New"/>
                <a:ea typeface="Courier New"/>
                <a:cs typeface="Courier New"/>
                <a:sym typeface="Courier New"/>
              </a:rPr>
              <a:t>	</a:t>
            </a:r>
            <a:r>
              <a:rPr lang="de-DE" sz="1200">
                <a:solidFill>
                  <a:srgbClr val="000096"/>
                </a:solidFill>
                <a:highlight>
                  <a:srgbClr val="FFFFFF"/>
                </a:highlight>
                <a:latin typeface="Courier New"/>
                <a:ea typeface="Courier New"/>
                <a:cs typeface="Courier New"/>
                <a:sym typeface="Courier New"/>
              </a:rPr>
              <a:t>&lt;institution</a:t>
            </a:r>
            <a:r>
              <a:rPr lang="de-DE" sz="1200">
                <a:solidFill>
                  <a:srgbClr val="F5844C"/>
                </a:solidFill>
                <a:highlight>
                  <a:srgbClr val="FFFFFF"/>
                </a:highlight>
                <a:latin typeface="Courier New"/>
                <a:ea typeface="Courier New"/>
                <a:cs typeface="Courier New"/>
                <a:sym typeface="Courier New"/>
              </a:rPr>
              <a:t> key</a:t>
            </a:r>
            <a:r>
              <a:rPr lang="de-DE" sz="1200">
                <a:solidFill>
                  <a:srgbClr val="FF8040"/>
                </a:solidFill>
                <a:highlight>
                  <a:srgbClr val="FFFFFF"/>
                </a:highlight>
                <a:latin typeface="Courier New"/>
                <a:ea typeface="Courier New"/>
                <a:cs typeface="Courier New"/>
                <a:sym typeface="Courier New"/>
              </a:rPr>
              <a:t>=</a:t>
            </a:r>
            <a:r>
              <a:rPr lang="de-DE" sz="1200">
                <a:solidFill>
                  <a:srgbClr val="993300"/>
                </a:solidFill>
                <a:highlight>
                  <a:srgbClr val="FFFFFF"/>
                </a:highlight>
                <a:latin typeface="Courier New"/>
                <a:ea typeface="Courier New"/>
                <a:cs typeface="Courier New"/>
                <a:sym typeface="Courier New"/>
              </a:rPr>
              <a:t>"ksw"</a:t>
            </a:r>
            <a:r>
              <a:rPr lang="de-DE" sz="1200">
                <a:solidFill>
                  <a:srgbClr val="000096"/>
                </a:solidFill>
                <a:highlight>
                  <a:srgbClr val="FFFFFF"/>
                </a:highlight>
                <a:latin typeface="Courier New"/>
                <a:ea typeface="Courier New"/>
                <a:cs typeface="Courier New"/>
                <a:sym typeface="Courier New"/>
              </a:rPr>
              <a:t>&gt;</a:t>
            </a:r>
            <a:r>
              <a:rPr lang="de-DE" sz="1200">
                <a:solidFill>
                  <a:srgbClr val="000000"/>
                </a:solidFill>
                <a:highlight>
                  <a:srgbClr val="FFFFFF"/>
                </a:highlight>
                <a:latin typeface="Courier New"/>
                <a:ea typeface="Courier New"/>
                <a:cs typeface="Courier New"/>
                <a:sym typeface="Courier New"/>
              </a:rPr>
              <a:t>Klassik Stiftung Weimar</a:t>
            </a:r>
            <a:r>
              <a:rPr lang="de-DE" sz="1200">
                <a:solidFill>
                  <a:srgbClr val="000096"/>
                </a:solidFill>
                <a:highlight>
                  <a:srgbClr val="FFFFFF"/>
                </a:highlight>
                <a:latin typeface="Courier New"/>
                <a:ea typeface="Courier New"/>
                <a:cs typeface="Courier New"/>
                <a:sym typeface="Courier New"/>
              </a:rPr>
              <a:t>&lt;/institution&gt;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	&lt;repository</a:t>
            </a:r>
            <a:r>
              <a:rPr lang="de-DE" sz="1200">
                <a:solidFill>
                  <a:srgbClr val="F5844C"/>
                </a:solidFill>
                <a:highlight>
                  <a:srgbClr val="FFFFFF"/>
                </a:highlight>
                <a:latin typeface="Courier New"/>
                <a:ea typeface="Courier New"/>
                <a:cs typeface="Courier New"/>
                <a:sym typeface="Courier New"/>
              </a:rPr>
              <a:t> key</a:t>
            </a:r>
            <a:r>
              <a:rPr lang="de-DE" sz="1200">
                <a:solidFill>
                  <a:srgbClr val="FF8040"/>
                </a:solidFill>
                <a:highlight>
                  <a:srgbClr val="FFFFFF"/>
                </a:highlight>
                <a:latin typeface="Courier New"/>
                <a:ea typeface="Courier New"/>
                <a:cs typeface="Courier New"/>
                <a:sym typeface="Courier New"/>
              </a:rPr>
              <a:t>=</a:t>
            </a:r>
            <a:r>
              <a:rPr lang="de-DE" sz="1200">
                <a:solidFill>
                  <a:srgbClr val="993300"/>
                </a:solidFill>
                <a:highlight>
                  <a:srgbClr val="FFFFFF"/>
                </a:highlight>
                <a:latin typeface="Courier New"/>
                <a:ea typeface="Courier New"/>
                <a:cs typeface="Courier New"/>
                <a:sym typeface="Courier New"/>
              </a:rPr>
              <a:t>"gsa"</a:t>
            </a:r>
            <a:r>
              <a:rPr lang="de-DE" sz="1200">
                <a:solidFill>
                  <a:srgbClr val="000096"/>
                </a:solidFill>
                <a:highlight>
                  <a:srgbClr val="FFFFFF"/>
                </a:highlight>
                <a:latin typeface="Courier New"/>
                <a:ea typeface="Courier New"/>
                <a:cs typeface="Courier New"/>
                <a:sym typeface="Courier New"/>
              </a:rPr>
              <a:t>&gt;</a:t>
            </a:r>
            <a:r>
              <a:rPr lang="de-DE" sz="1200">
                <a:solidFill>
                  <a:srgbClr val="000000"/>
                </a:solidFill>
                <a:highlight>
                  <a:srgbClr val="FFFFFF"/>
                </a:highlight>
                <a:latin typeface="Courier New"/>
                <a:ea typeface="Courier New"/>
                <a:cs typeface="Courier New"/>
                <a:sym typeface="Courier New"/>
              </a:rPr>
              <a:t>Goethe- und Schiller-Archiv</a:t>
            </a:r>
            <a:r>
              <a:rPr lang="de-DE" sz="1200">
                <a:solidFill>
                  <a:srgbClr val="000096"/>
                </a:solidFill>
                <a:highlight>
                  <a:srgbClr val="FFFFFF"/>
                </a:highlight>
                <a:latin typeface="Courier New"/>
                <a:ea typeface="Courier New"/>
                <a:cs typeface="Courier New"/>
                <a:sym typeface="Courier New"/>
              </a:rPr>
              <a:t>&lt;/repository&gt;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	&lt;idno</a:t>
            </a:r>
            <a:r>
              <a:rPr lang="de-DE" sz="1200">
                <a:solidFill>
                  <a:srgbClr val="F5844C"/>
                </a:solidFill>
                <a:highlight>
                  <a:srgbClr val="FFFFFF"/>
                </a:highlight>
                <a:latin typeface="Courier New"/>
                <a:ea typeface="Courier New"/>
                <a:cs typeface="Courier New"/>
                <a:sym typeface="Courier New"/>
              </a:rPr>
              <a:t> type</a:t>
            </a:r>
            <a:r>
              <a:rPr lang="de-DE" sz="1200">
                <a:solidFill>
                  <a:srgbClr val="FF8040"/>
                </a:solidFill>
                <a:highlight>
                  <a:srgbClr val="FFFFFF"/>
                </a:highlight>
                <a:latin typeface="Courier New"/>
                <a:ea typeface="Courier New"/>
                <a:cs typeface="Courier New"/>
                <a:sym typeface="Courier New"/>
              </a:rPr>
              <a:t>=</a:t>
            </a:r>
            <a:r>
              <a:rPr lang="de-DE" sz="1200">
                <a:solidFill>
                  <a:srgbClr val="993300"/>
                </a:solidFill>
                <a:highlight>
                  <a:srgbClr val="FFFFFF"/>
                </a:highlight>
                <a:latin typeface="Courier New"/>
                <a:ea typeface="Courier New"/>
                <a:cs typeface="Courier New"/>
                <a:sym typeface="Courier New"/>
              </a:rPr>
              <a:t>"shelfmark"</a:t>
            </a:r>
            <a:r>
              <a:rPr lang="de-DE" sz="1200">
                <a:solidFill>
                  <a:srgbClr val="000096"/>
                </a:solidFill>
                <a:highlight>
                  <a:srgbClr val="FFFFFF"/>
                </a:highlight>
                <a:latin typeface="Courier New"/>
                <a:ea typeface="Courier New"/>
                <a:cs typeface="Courier New"/>
                <a:sym typeface="Courier New"/>
              </a:rPr>
              <a:t>&gt;</a:t>
            </a:r>
            <a:r>
              <a:rPr lang="de-DE" sz="1200">
                <a:solidFill>
                  <a:srgbClr val="000000"/>
                </a:solidFill>
                <a:highlight>
                  <a:srgbClr val="FFFFFF"/>
                </a:highlight>
                <a:latin typeface="Courier New"/>
                <a:ea typeface="Courier New"/>
                <a:cs typeface="Courier New"/>
                <a:sym typeface="Courier New"/>
              </a:rPr>
              <a:t>GSA 25/W 255</a:t>
            </a:r>
            <a:r>
              <a:rPr lang="de-DE" sz="1200">
                <a:solidFill>
                  <a:srgbClr val="000096"/>
                </a:solidFill>
                <a:highlight>
                  <a:srgbClr val="FFFFFF"/>
                </a:highlight>
                <a:latin typeface="Courier New"/>
                <a:ea typeface="Courier New"/>
                <a:cs typeface="Courier New"/>
                <a:sym typeface="Courier New"/>
              </a:rPr>
              <a:t>&lt;/idno&gt;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	&lt;idno</a:t>
            </a:r>
            <a:r>
              <a:rPr lang="de-DE" sz="1200">
                <a:solidFill>
                  <a:srgbClr val="F5844C"/>
                </a:solidFill>
                <a:highlight>
                  <a:srgbClr val="FFFFFF"/>
                </a:highlight>
                <a:latin typeface="Courier New"/>
                <a:ea typeface="Courier New"/>
                <a:cs typeface="Courier New"/>
                <a:sym typeface="Courier New"/>
              </a:rPr>
              <a:t> type</a:t>
            </a:r>
            <a:r>
              <a:rPr lang="de-DE" sz="1200">
                <a:solidFill>
                  <a:srgbClr val="FF8040"/>
                </a:solidFill>
                <a:highlight>
                  <a:srgbClr val="FFFFFF"/>
                </a:highlight>
                <a:latin typeface="Courier New"/>
                <a:ea typeface="Courier New"/>
                <a:cs typeface="Courier New"/>
                <a:sym typeface="Courier New"/>
              </a:rPr>
              <a:t>=</a:t>
            </a:r>
            <a:r>
              <a:rPr lang="de-DE" sz="1200">
                <a:solidFill>
                  <a:srgbClr val="993300"/>
                </a:solidFill>
                <a:highlight>
                  <a:srgbClr val="FFFFFF"/>
                </a:highlight>
                <a:latin typeface="Courier New"/>
                <a:ea typeface="Courier New"/>
                <a:cs typeface="Courier New"/>
                <a:sym typeface="Courier New"/>
              </a:rPr>
              <a:t>"wa_gedichte"</a:t>
            </a:r>
            <a:r>
              <a:rPr lang="de-DE" sz="1200">
                <a:solidFill>
                  <a:srgbClr val="000096"/>
                </a:solidFill>
                <a:highlight>
                  <a:srgbClr val="FFFFFF"/>
                </a:highlight>
                <a:latin typeface="Courier New"/>
                <a:ea typeface="Courier New"/>
                <a:cs typeface="Courier New"/>
                <a:sym typeface="Courier New"/>
              </a:rPr>
              <a:t>&gt;</a:t>
            </a:r>
            <a:r>
              <a:rPr lang="de-DE" sz="1200">
                <a:solidFill>
                  <a:srgbClr val="000000"/>
                </a:solidFill>
                <a:highlight>
                  <a:srgbClr val="FFFFFF"/>
                </a:highlight>
                <a:latin typeface="Courier New"/>
                <a:ea typeface="Courier New"/>
                <a:cs typeface="Courier New"/>
                <a:sym typeface="Courier New"/>
              </a:rPr>
              <a:t>H.252(?)</a:t>
            </a:r>
            <a:r>
              <a:rPr lang="de-DE" sz="1200">
                <a:solidFill>
                  <a:srgbClr val="000096"/>
                </a:solidFill>
                <a:highlight>
                  <a:srgbClr val="FFFFFF"/>
                </a:highlight>
                <a:latin typeface="Courier New"/>
                <a:ea typeface="Courier New"/>
                <a:cs typeface="Courier New"/>
                <a:sym typeface="Courier New"/>
              </a:rPr>
              <a:t>&lt;/idno&gt;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	&lt;idno</a:t>
            </a:r>
            <a:r>
              <a:rPr lang="de-DE" sz="1200">
                <a:solidFill>
                  <a:srgbClr val="F5844C"/>
                </a:solidFill>
                <a:highlight>
                  <a:srgbClr val="FFFFFF"/>
                </a:highlight>
                <a:latin typeface="Courier New"/>
                <a:ea typeface="Courier New"/>
                <a:cs typeface="Courier New"/>
                <a:sym typeface="Courier New"/>
              </a:rPr>
              <a:t> type</a:t>
            </a:r>
            <a:r>
              <a:rPr lang="de-DE" sz="1200">
                <a:solidFill>
                  <a:srgbClr val="FF8040"/>
                </a:solidFill>
                <a:highlight>
                  <a:srgbClr val="FFFFFF"/>
                </a:highlight>
                <a:latin typeface="Courier New"/>
                <a:ea typeface="Courier New"/>
                <a:cs typeface="Courier New"/>
                <a:sym typeface="Courier New"/>
              </a:rPr>
              <a:t>=</a:t>
            </a:r>
            <a:r>
              <a:rPr lang="de-DE" sz="1200">
                <a:solidFill>
                  <a:srgbClr val="993300"/>
                </a:solidFill>
                <a:highlight>
                  <a:srgbClr val="FFFFFF"/>
                </a:highlight>
                <a:latin typeface="Courier New"/>
                <a:ea typeface="Courier New"/>
                <a:cs typeface="Courier New"/>
                <a:sym typeface="Courier New"/>
              </a:rPr>
              <a:t>"gesamtinventar"</a:t>
            </a:r>
            <a:r>
              <a:rPr lang="de-DE" sz="1200">
                <a:solidFill>
                  <a:srgbClr val="000096"/>
                </a:solidFill>
                <a:highlight>
                  <a:srgbClr val="FFFFFF"/>
                </a:highlight>
                <a:latin typeface="Courier New"/>
                <a:ea typeface="Courier New"/>
                <a:cs typeface="Courier New"/>
                <a:sym typeface="Courier New"/>
              </a:rPr>
              <a:t>&gt;</a:t>
            </a:r>
            <a:r>
              <a:rPr lang="de-DE" sz="1200">
                <a:solidFill>
                  <a:srgbClr val="000000"/>
                </a:solidFill>
                <a:highlight>
                  <a:srgbClr val="FFFFFF"/>
                </a:highlight>
                <a:latin typeface="Courier New"/>
                <a:ea typeface="Courier New"/>
                <a:cs typeface="Courier New"/>
                <a:sym typeface="Courier New"/>
              </a:rPr>
              <a:t>2149557</a:t>
            </a:r>
            <a:r>
              <a:rPr lang="de-DE" sz="1200">
                <a:solidFill>
                  <a:srgbClr val="000096"/>
                </a:solidFill>
                <a:highlight>
                  <a:srgbClr val="FFFFFF"/>
                </a:highlight>
                <a:latin typeface="Courier New"/>
                <a:ea typeface="Courier New"/>
                <a:cs typeface="Courier New"/>
                <a:sym typeface="Courier New"/>
              </a:rPr>
              <a:t>&lt;/idno&gt;</a:t>
            </a:r>
            <a:endParaRPr sz="1200">
              <a:solidFill>
                <a:srgbClr val="000000"/>
              </a:solidFill>
              <a:highlight>
                <a:srgbClr val="FFFFFF"/>
              </a:highlight>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&lt;/msIdentifier&gt;</a:t>
            </a:r>
            <a:endParaRPr>
              <a:latin typeface="Courier New"/>
              <a:ea typeface="Courier New"/>
              <a:cs typeface="Courier New"/>
              <a:sym typeface="Courier New"/>
            </a:endParaRPr>
          </a:p>
        </p:txBody>
      </p:sp>
      <p:sp>
        <p:nvSpPr>
          <p:cNvPr id="160" name="Google Shape;160;p16"/>
          <p:cNvSpPr/>
          <p:nvPr/>
        </p:nvSpPr>
        <p:spPr>
          <a:xfrm>
            <a:off x="4212000" y="2239200"/>
            <a:ext cx="720000" cy="720000"/>
          </a:xfrm>
          <a:prstGeom prst="downArrow">
            <a:avLst>
              <a:gd fmla="val 50000" name="adj1"/>
              <a:gd fmla="val 50000" name="adj2"/>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Angaben in physDesc</a:t>
            </a:r>
            <a:endParaRPr/>
          </a:p>
        </p:txBody>
      </p:sp>
      <p:sp>
        <p:nvSpPr>
          <p:cNvPr id="166" name="Google Shape;166;p1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38000"/>
              </a:lnSpc>
              <a:spcBef>
                <a:spcPts val="0"/>
              </a:spcBef>
              <a:spcAft>
                <a:spcPts val="0"/>
              </a:spcAft>
              <a:buSzPts val="1800"/>
              <a:buNone/>
            </a:pPr>
            <a:r>
              <a:rPr lang="de-DE" sz="1500">
                <a:latin typeface="Courier New"/>
                <a:ea typeface="Courier New"/>
                <a:cs typeface="Courier New"/>
                <a:sym typeface="Courier New"/>
              </a:rPr>
              <a:t>8. Add a physDesc element containing a measure element containing the unit leaf </a:t>
            </a:r>
            <a:endParaRPr sz="1500">
              <a:latin typeface="Courier New"/>
              <a:ea typeface="Courier New"/>
              <a:cs typeface="Courier New"/>
              <a:sym typeface="Courier New"/>
            </a:endParaRPr>
          </a:p>
          <a:p>
            <a:pPr indent="0" lvl="0" marL="0" rtl="0" algn="l">
              <a:lnSpc>
                <a:spcPct val="138000"/>
              </a:lnSpc>
              <a:spcBef>
                <a:spcPts val="0"/>
              </a:spcBef>
              <a:spcAft>
                <a:spcPts val="0"/>
              </a:spcAft>
              <a:buSzPts val="1800"/>
              <a:buNone/>
            </a:pPr>
            <a:r>
              <a:rPr lang="de-DE" sz="1500">
                <a:latin typeface="Courier New"/>
                <a:ea typeface="Courier New"/>
                <a:cs typeface="Courier New"/>
                <a:sym typeface="Courier New"/>
              </a:rPr>
              <a:t>and the content of Blatt__K80_. Surround the measure element by the necessary objectDesc, supportDesc and extent elements. </a:t>
            </a:r>
            <a:endParaRPr sz="1500">
              <a:latin typeface="Courier New"/>
              <a:ea typeface="Courier New"/>
              <a:cs typeface="Courier New"/>
              <a:sym typeface="Courier New"/>
            </a:endParaRPr>
          </a:p>
          <a:p>
            <a:pPr indent="0" lvl="0" marL="0" rtl="0" algn="l">
              <a:lnSpc>
                <a:spcPct val="138000"/>
              </a:lnSpc>
              <a:spcBef>
                <a:spcPts val="0"/>
              </a:spcBef>
              <a:spcAft>
                <a:spcPts val="0"/>
              </a:spcAft>
              <a:buSzPts val="1800"/>
              <a:buNone/>
            </a:pPr>
            <a:r>
              <a:rPr lang="de-DE" sz="1500">
                <a:latin typeface="Courier New"/>
                <a:ea typeface="Courier New"/>
                <a:cs typeface="Courier New"/>
                <a:sym typeface="Courier New"/>
              </a:rPr>
              <a:t>9. Add another measure element using the unit pageTranscr and the content of transkr_S_.</a:t>
            </a:r>
            <a:endParaRPr sz="1500">
              <a:latin typeface="Courier New"/>
              <a:ea typeface="Courier New"/>
              <a:cs typeface="Courier New"/>
              <a:sym typeface="Courier New"/>
            </a:endParaRPr>
          </a:p>
          <a:p>
            <a:pPr indent="-342900" lvl="0" marL="457200" rtl="0" algn="l">
              <a:lnSpc>
                <a:spcPct val="138000"/>
              </a:lnSpc>
              <a:spcBef>
                <a:spcPts val="1200"/>
              </a:spcBef>
              <a:spcAft>
                <a:spcPts val="0"/>
              </a:spcAft>
              <a:buSzPts val="1800"/>
              <a:buChar char="●"/>
            </a:pPr>
            <a:r>
              <a:rPr lang="de-DE"/>
              <a:t>Explizite Nennung von physDesc und weiterer Elemente notwendig</a:t>
            </a:r>
            <a:endParaRPr/>
          </a:p>
          <a:p>
            <a:pPr indent="-342900" lvl="0" marL="457200" rtl="0" algn="l">
              <a:lnSpc>
                <a:spcPct val="138000"/>
              </a:lnSpc>
              <a:spcBef>
                <a:spcPts val="0"/>
              </a:spcBef>
              <a:spcAft>
                <a:spcPts val="0"/>
              </a:spcAft>
              <a:buSzPts val="1800"/>
              <a:buChar char="●"/>
            </a:pPr>
            <a:r>
              <a:rPr lang="de-DE"/>
              <a:t>Attribute müssen nicht als solche beschrieben werden</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Beispiel physDesc</a:t>
            </a:r>
            <a:endParaRPr/>
          </a:p>
        </p:txBody>
      </p:sp>
      <p:sp>
        <p:nvSpPr>
          <p:cNvPr id="172" name="Google Shape;172;p18"/>
          <p:cNvSpPr txBox="1"/>
          <p:nvPr>
            <p:ph idx="1" type="body"/>
          </p:nvPr>
        </p:nvSpPr>
        <p:spPr>
          <a:xfrm>
            <a:off x="311700" y="1152475"/>
            <a:ext cx="8520600" cy="3736325"/>
          </a:xfrm>
          <a:prstGeom prst="rect">
            <a:avLst/>
          </a:prstGeom>
          <a:noFill/>
          <a:ln>
            <a:noFill/>
          </a:ln>
        </p:spPr>
        <p:txBody>
          <a:bodyPr anchorCtr="0" anchor="t" bIns="91425" lIns="91425" spcFirstLastPara="1" rIns="91425" wrap="square" tIns="91425">
            <a:normAutofit lnSpcReduction="10000"/>
          </a:bodyPr>
          <a:lstStyle/>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&lt;Blatt__K80_&gt;</a:t>
            </a:r>
            <a:r>
              <a:rPr lang="de-DE" sz="1200">
                <a:solidFill>
                  <a:srgbClr val="000000"/>
                </a:solidFill>
                <a:highlight>
                  <a:srgbClr val="FFFFFF"/>
                </a:highlight>
                <a:latin typeface="Courier New"/>
                <a:ea typeface="Courier New"/>
                <a:cs typeface="Courier New"/>
                <a:sym typeface="Courier New"/>
              </a:rPr>
              <a:t>27</a:t>
            </a:r>
            <a:r>
              <a:rPr lang="de-DE" sz="1200">
                <a:solidFill>
                  <a:srgbClr val="000096"/>
                </a:solidFill>
                <a:highlight>
                  <a:srgbClr val="FFFFFF"/>
                </a:highlight>
                <a:latin typeface="Courier New"/>
                <a:ea typeface="Courier New"/>
                <a:cs typeface="Courier New"/>
                <a:sym typeface="Courier New"/>
              </a:rPr>
              <a:t>&lt;/Blatt__K80_&gt;</a:t>
            </a:r>
            <a:br>
              <a:rPr lang="de-DE" sz="1200">
                <a:solidFill>
                  <a:srgbClr val="000000"/>
                </a:solidFill>
                <a:highlight>
                  <a:srgbClr val="FFFFFF"/>
                </a:highlight>
                <a:latin typeface="Courier New"/>
                <a:ea typeface="Courier New"/>
                <a:cs typeface="Courier New"/>
                <a:sym typeface="Courier New"/>
              </a:rPr>
            </a:br>
            <a:r>
              <a:rPr lang="de-DE" sz="1200">
                <a:solidFill>
                  <a:srgbClr val="000096"/>
                </a:solidFill>
                <a:highlight>
                  <a:srgbClr val="FFFFFF"/>
                </a:highlight>
                <a:latin typeface="Courier New"/>
                <a:ea typeface="Courier New"/>
                <a:cs typeface="Courier New"/>
                <a:sym typeface="Courier New"/>
              </a:rPr>
              <a:t>&lt;transkr_S&gt;</a:t>
            </a:r>
            <a:r>
              <a:rPr lang="de-DE" sz="1200">
                <a:solidFill>
                  <a:srgbClr val="000000"/>
                </a:solidFill>
                <a:highlight>
                  <a:srgbClr val="FFFFFF"/>
                </a:highlight>
                <a:latin typeface="Courier New"/>
                <a:ea typeface="Courier New"/>
                <a:cs typeface="Courier New"/>
                <a:sym typeface="Courier New"/>
              </a:rPr>
              <a:t>26</a:t>
            </a:r>
            <a:r>
              <a:rPr lang="de-DE" sz="1200">
                <a:solidFill>
                  <a:srgbClr val="000096"/>
                </a:solidFill>
                <a:highlight>
                  <a:srgbClr val="FFFFFF"/>
                </a:highlight>
                <a:latin typeface="Courier New"/>
                <a:ea typeface="Courier New"/>
                <a:cs typeface="Courier New"/>
                <a:sym typeface="Courier New"/>
              </a:rPr>
              <a:t>&lt;/transkr_S&gt;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t/>
            </a:r>
            <a:endParaRPr sz="1200"/>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&lt;physDesc&gt;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	&lt;objectDesc&gt;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		&lt;supportDesc&gt;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			&lt;extent&gt;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				&lt;measure</a:t>
            </a:r>
            <a:r>
              <a:rPr lang="de-DE" sz="1200">
                <a:solidFill>
                  <a:srgbClr val="F5844C"/>
                </a:solidFill>
                <a:highlight>
                  <a:srgbClr val="FFFFFF"/>
                </a:highlight>
                <a:latin typeface="Courier New"/>
                <a:ea typeface="Courier New"/>
                <a:cs typeface="Courier New"/>
                <a:sym typeface="Courier New"/>
              </a:rPr>
              <a:t> unit</a:t>
            </a:r>
            <a:r>
              <a:rPr lang="de-DE" sz="1200">
                <a:solidFill>
                  <a:srgbClr val="FF8040"/>
                </a:solidFill>
                <a:highlight>
                  <a:srgbClr val="FFFFFF"/>
                </a:highlight>
                <a:latin typeface="Courier New"/>
                <a:ea typeface="Courier New"/>
                <a:cs typeface="Courier New"/>
                <a:sym typeface="Courier New"/>
              </a:rPr>
              <a:t>=</a:t>
            </a:r>
            <a:r>
              <a:rPr lang="de-DE" sz="1200">
                <a:solidFill>
                  <a:srgbClr val="993300"/>
                </a:solidFill>
                <a:highlight>
                  <a:srgbClr val="FFFFFF"/>
                </a:highlight>
                <a:latin typeface="Courier New"/>
                <a:ea typeface="Courier New"/>
                <a:cs typeface="Courier New"/>
                <a:sym typeface="Courier New"/>
              </a:rPr>
              <a:t>"leaf"</a:t>
            </a:r>
            <a:r>
              <a:rPr lang="de-DE" sz="1200">
                <a:solidFill>
                  <a:srgbClr val="000096"/>
                </a:solidFill>
                <a:highlight>
                  <a:srgbClr val="FFFFFF"/>
                </a:highlight>
                <a:latin typeface="Courier New"/>
                <a:ea typeface="Courier New"/>
                <a:cs typeface="Courier New"/>
                <a:sym typeface="Courier New"/>
              </a:rPr>
              <a:t>&gt;</a:t>
            </a:r>
            <a:r>
              <a:rPr lang="de-DE" sz="1200">
                <a:solidFill>
                  <a:srgbClr val="000000"/>
                </a:solidFill>
                <a:highlight>
                  <a:srgbClr val="FFFFFF"/>
                </a:highlight>
                <a:latin typeface="Courier New"/>
                <a:ea typeface="Courier New"/>
                <a:cs typeface="Courier New"/>
                <a:sym typeface="Courier New"/>
              </a:rPr>
              <a:t>27</a:t>
            </a:r>
            <a:r>
              <a:rPr lang="de-DE" sz="1200">
                <a:solidFill>
                  <a:srgbClr val="000096"/>
                </a:solidFill>
                <a:highlight>
                  <a:srgbClr val="FFFFFF"/>
                </a:highlight>
                <a:latin typeface="Courier New"/>
                <a:ea typeface="Courier New"/>
                <a:cs typeface="Courier New"/>
                <a:sym typeface="Courier New"/>
              </a:rPr>
              <a:t>&lt;/measure&gt;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				&lt;measure</a:t>
            </a:r>
            <a:r>
              <a:rPr lang="de-DE" sz="1200">
                <a:solidFill>
                  <a:srgbClr val="F5844C"/>
                </a:solidFill>
                <a:highlight>
                  <a:srgbClr val="FFFFFF"/>
                </a:highlight>
                <a:latin typeface="Courier New"/>
                <a:ea typeface="Courier New"/>
                <a:cs typeface="Courier New"/>
                <a:sym typeface="Courier New"/>
              </a:rPr>
              <a:t> unit</a:t>
            </a:r>
            <a:r>
              <a:rPr lang="de-DE" sz="1200">
                <a:solidFill>
                  <a:srgbClr val="FF8040"/>
                </a:solidFill>
                <a:highlight>
                  <a:srgbClr val="FFFFFF"/>
                </a:highlight>
                <a:latin typeface="Courier New"/>
                <a:ea typeface="Courier New"/>
                <a:cs typeface="Courier New"/>
                <a:sym typeface="Courier New"/>
              </a:rPr>
              <a:t>=</a:t>
            </a:r>
            <a:r>
              <a:rPr lang="de-DE" sz="1200">
                <a:solidFill>
                  <a:srgbClr val="993300"/>
                </a:solidFill>
                <a:highlight>
                  <a:srgbClr val="FFFFFF"/>
                </a:highlight>
                <a:latin typeface="Courier New"/>
                <a:ea typeface="Courier New"/>
                <a:cs typeface="Courier New"/>
                <a:sym typeface="Courier New"/>
              </a:rPr>
              <a:t>"pageTranscr"</a:t>
            </a:r>
            <a:r>
              <a:rPr lang="de-DE" sz="1200">
                <a:solidFill>
                  <a:srgbClr val="000096"/>
                </a:solidFill>
                <a:highlight>
                  <a:srgbClr val="FFFFFF"/>
                </a:highlight>
                <a:latin typeface="Courier New"/>
                <a:ea typeface="Courier New"/>
                <a:cs typeface="Courier New"/>
                <a:sym typeface="Courier New"/>
              </a:rPr>
              <a:t>&gt;</a:t>
            </a:r>
            <a:r>
              <a:rPr lang="de-DE" sz="1200">
                <a:solidFill>
                  <a:srgbClr val="000000"/>
                </a:solidFill>
                <a:highlight>
                  <a:srgbClr val="FFFFFF"/>
                </a:highlight>
                <a:latin typeface="Courier New"/>
                <a:ea typeface="Courier New"/>
                <a:cs typeface="Courier New"/>
                <a:sym typeface="Courier New"/>
              </a:rPr>
              <a:t>26</a:t>
            </a:r>
            <a:r>
              <a:rPr lang="de-DE" sz="1200">
                <a:solidFill>
                  <a:srgbClr val="000096"/>
                </a:solidFill>
                <a:highlight>
                  <a:srgbClr val="FFFFFF"/>
                </a:highlight>
                <a:latin typeface="Courier New"/>
                <a:ea typeface="Courier New"/>
                <a:cs typeface="Courier New"/>
                <a:sym typeface="Courier New"/>
              </a:rPr>
              <a:t>&lt;/measure&gt;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			&lt;/extent&gt;</a:t>
            </a:r>
            <a:endParaRPr sz="1200">
              <a:solidFill>
                <a:srgbClr val="000000"/>
              </a:solidFill>
              <a:highlight>
                <a:srgbClr val="FFFFFF"/>
              </a:highlight>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00"/>
                </a:solidFill>
                <a:highlight>
                  <a:srgbClr val="FFFFFF"/>
                </a:highlight>
                <a:latin typeface="Courier New"/>
                <a:ea typeface="Courier New"/>
                <a:cs typeface="Courier New"/>
                <a:sym typeface="Courier New"/>
              </a:rPr>
              <a:t>		</a:t>
            </a:r>
            <a:r>
              <a:rPr lang="de-DE" sz="1200">
                <a:solidFill>
                  <a:srgbClr val="000096"/>
                </a:solidFill>
                <a:highlight>
                  <a:srgbClr val="FFFFFF"/>
                </a:highlight>
                <a:latin typeface="Courier New"/>
                <a:ea typeface="Courier New"/>
                <a:cs typeface="Courier New"/>
                <a:sym typeface="Courier New"/>
              </a:rPr>
              <a:t>&lt;/supportDesc&gt;</a:t>
            </a:r>
            <a:r>
              <a:rPr lang="de-DE" sz="1200">
                <a:solidFill>
                  <a:srgbClr val="000000"/>
                </a:solidFill>
                <a:highlight>
                  <a:srgbClr val="FFFFFF"/>
                </a:highlight>
                <a:latin typeface="Courier New"/>
                <a:ea typeface="Courier New"/>
                <a:cs typeface="Courier New"/>
                <a:sym typeface="Courier New"/>
              </a:rPr>
              <a:t>	</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00"/>
                </a:solidFill>
                <a:highlight>
                  <a:srgbClr val="FFFFFF"/>
                </a:highlight>
                <a:latin typeface="Courier New"/>
                <a:ea typeface="Courier New"/>
                <a:cs typeface="Courier New"/>
                <a:sym typeface="Courier New"/>
              </a:rPr>
              <a:t>	</a:t>
            </a:r>
            <a:r>
              <a:rPr lang="de-DE" sz="1200">
                <a:solidFill>
                  <a:srgbClr val="000096"/>
                </a:solidFill>
                <a:highlight>
                  <a:srgbClr val="FFFFFF"/>
                </a:highlight>
                <a:latin typeface="Courier New"/>
                <a:ea typeface="Courier New"/>
                <a:cs typeface="Courier New"/>
                <a:sym typeface="Courier New"/>
              </a:rPr>
              <a:t>&lt;/objectDesc&gt;</a:t>
            </a:r>
            <a:endParaRPr>
              <a:latin typeface="Courier New"/>
              <a:ea typeface="Courier New"/>
              <a:cs typeface="Courier New"/>
              <a:sym typeface="Courier New"/>
            </a:endParaRPr>
          </a:p>
          <a:p>
            <a:pPr indent="0" lvl="0" marL="114300" rtl="0" algn="l">
              <a:lnSpc>
                <a:spcPct val="115000"/>
              </a:lnSpc>
              <a:spcBef>
                <a:spcPts val="0"/>
              </a:spcBef>
              <a:spcAft>
                <a:spcPts val="0"/>
              </a:spcAft>
              <a:buSzPts val="1800"/>
              <a:buNone/>
            </a:pPr>
            <a:r>
              <a:rPr lang="de-DE" sz="1200">
                <a:solidFill>
                  <a:srgbClr val="000096"/>
                </a:solidFill>
                <a:highlight>
                  <a:srgbClr val="FFFFFF"/>
                </a:highlight>
                <a:latin typeface="Courier New"/>
                <a:ea typeface="Courier New"/>
                <a:cs typeface="Courier New"/>
                <a:sym typeface="Courier New"/>
              </a:rPr>
              <a:t>&lt;/physDesc&gt;</a:t>
            </a:r>
            <a:endParaRPr>
              <a:latin typeface="Courier New"/>
              <a:ea typeface="Courier New"/>
              <a:cs typeface="Courier New"/>
              <a:sym typeface="Courier New"/>
            </a:endParaRPr>
          </a:p>
        </p:txBody>
      </p:sp>
      <p:sp>
        <p:nvSpPr>
          <p:cNvPr id="173" name="Google Shape;173;p18"/>
          <p:cNvSpPr/>
          <p:nvPr/>
        </p:nvSpPr>
        <p:spPr>
          <a:xfrm>
            <a:off x="4212000" y="1832637"/>
            <a:ext cx="720000" cy="720000"/>
          </a:xfrm>
          <a:prstGeom prst="downArrow">
            <a:avLst>
              <a:gd fmla="val 50000" name="adj1"/>
              <a:gd fmla="val 50000" name="adj2"/>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Zwischenkorrektur und Abschluss des headers</a:t>
            </a:r>
            <a:endParaRPr/>
          </a:p>
        </p:txBody>
      </p:sp>
      <p:sp>
        <p:nvSpPr>
          <p:cNvPr id="179" name="Google Shape;179;p1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38000"/>
              </a:lnSpc>
              <a:spcBef>
                <a:spcPts val="0"/>
              </a:spcBef>
              <a:spcAft>
                <a:spcPts val="0"/>
              </a:spcAft>
              <a:buSzPts val="1800"/>
              <a:buNone/>
            </a:pPr>
            <a:r>
              <a:rPr lang="de-DE" sz="1500">
                <a:latin typeface="Courier New"/>
                <a:ea typeface="Courier New"/>
                <a:cs typeface="Courier New"/>
                <a:sym typeface="Courier New"/>
              </a:rPr>
              <a:t>If any mandatory elements are missing inside the TEI header, add them now without content. This concludes the conversion of data from a row containing data on a collection of poems. If a row does not contain content in its K06 element, it contains data on a poem belonging to a collection of poems.</a:t>
            </a:r>
            <a:endParaRPr sz="1500">
              <a:latin typeface="Courier New"/>
              <a:ea typeface="Courier New"/>
              <a:cs typeface="Courier New"/>
              <a:sym typeface="Courier New"/>
            </a:endParaRPr>
          </a:p>
          <a:p>
            <a:pPr indent="0" lvl="0" marL="0" rtl="0" algn="l">
              <a:lnSpc>
                <a:spcPct val="138000"/>
              </a:lnSpc>
              <a:spcBef>
                <a:spcPts val="0"/>
              </a:spcBef>
              <a:spcAft>
                <a:spcPts val="0"/>
              </a:spcAft>
              <a:buSzPts val="1800"/>
              <a:buNone/>
            </a:pPr>
            <a:r>
              <a:t/>
            </a:r>
            <a:endParaRPr/>
          </a:p>
          <a:p>
            <a:pPr indent="-325755" lvl="0" marL="457200" rtl="0" algn="l">
              <a:lnSpc>
                <a:spcPct val="138000"/>
              </a:lnSpc>
              <a:spcBef>
                <a:spcPts val="0"/>
              </a:spcBef>
              <a:spcAft>
                <a:spcPts val="0"/>
              </a:spcAft>
              <a:buSzPts val="1800"/>
              <a:buChar char="●"/>
            </a:pPr>
            <a:r>
              <a:rPr lang="de-DE"/>
              <a:t>Aufruf zur Zwischenkorrektur notwendig</a:t>
            </a:r>
            <a:endParaRPr/>
          </a:p>
          <a:p>
            <a:pPr indent="-325755" lvl="0" marL="457200" rtl="0" algn="l">
              <a:lnSpc>
                <a:spcPct val="138000"/>
              </a:lnSpc>
              <a:spcBef>
                <a:spcPts val="0"/>
              </a:spcBef>
              <a:spcAft>
                <a:spcPts val="0"/>
              </a:spcAft>
              <a:buSzPts val="1800"/>
              <a:buChar char="●"/>
            </a:pPr>
            <a:r>
              <a:rPr lang="de-DE"/>
              <a:t>Abschluss des TEI-Headers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Ausgangslage</a:t>
            </a:r>
            <a:endParaRPr/>
          </a:p>
        </p:txBody>
      </p:sp>
      <p:sp>
        <p:nvSpPr>
          <p:cNvPr id="61" name="Google Shape;61;p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fontScale="85000" lnSpcReduction="20000"/>
          </a:bodyPr>
          <a:lstStyle/>
          <a:p>
            <a:pPr indent="0" lvl="0" marL="0" rtl="0" algn="l">
              <a:lnSpc>
                <a:spcPct val="115000"/>
              </a:lnSpc>
              <a:spcBef>
                <a:spcPts val="0"/>
              </a:spcBef>
              <a:spcAft>
                <a:spcPts val="0"/>
              </a:spcAft>
              <a:buSzPct val="117647"/>
              <a:buNone/>
            </a:pPr>
            <a:r>
              <a:rPr lang="de-DE"/>
              <a:t>Datentyp: Excel-Tabellen des Pilotprojekts Goethe LYRIK (</a:t>
            </a:r>
            <a:r>
              <a:rPr lang="de-DE" u="sng">
                <a:solidFill>
                  <a:schemeClr val="hlink"/>
                </a:solidFill>
                <a:hlinkClick r:id="rId3"/>
              </a:rPr>
              <a:t>goethe-lyrik.net</a:t>
            </a:r>
            <a:r>
              <a:rPr lang="de-DE"/>
              <a:t>)</a:t>
            </a:r>
            <a:endParaRPr/>
          </a:p>
          <a:p>
            <a:pPr indent="0" lvl="0" marL="0" rtl="0" algn="l">
              <a:lnSpc>
                <a:spcPct val="115000"/>
              </a:lnSpc>
              <a:spcBef>
                <a:spcPts val="1200"/>
              </a:spcBef>
              <a:spcAft>
                <a:spcPts val="0"/>
              </a:spcAft>
              <a:buSzPct val="117647"/>
              <a:buNone/>
            </a:pPr>
            <a:r>
              <a:rPr lang="de-DE"/>
              <a:t>Funktion: quantitative Übersicht der für das Projekt relevanten Handschriften</a:t>
            </a:r>
            <a:endParaRPr/>
          </a:p>
          <a:p>
            <a:pPr indent="0" lvl="0" marL="0" rtl="0" algn="l">
              <a:lnSpc>
                <a:spcPct val="115000"/>
              </a:lnSpc>
              <a:spcBef>
                <a:spcPts val="1200"/>
              </a:spcBef>
              <a:spcAft>
                <a:spcPts val="0"/>
              </a:spcAft>
              <a:buSzPct val="117647"/>
              <a:buNone/>
            </a:pPr>
            <a:r>
              <a:t/>
            </a:r>
            <a:endParaRPr/>
          </a:p>
          <a:p>
            <a:pPr indent="0" lvl="0" marL="0" rtl="0" algn="l">
              <a:lnSpc>
                <a:spcPct val="115000"/>
              </a:lnSpc>
              <a:spcBef>
                <a:spcPts val="1200"/>
              </a:spcBef>
              <a:spcAft>
                <a:spcPts val="0"/>
              </a:spcAft>
              <a:buSzPct val="117647"/>
              <a:buNone/>
            </a:pPr>
            <a:r>
              <a:t/>
            </a:r>
            <a:endParaRPr/>
          </a:p>
          <a:p>
            <a:pPr indent="0" lvl="0" marL="0" rtl="0" algn="l">
              <a:lnSpc>
                <a:spcPct val="115000"/>
              </a:lnSpc>
              <a:spcBef>
                <a:spcPts val="1200"/>
              </a:spcBef>
              <a:spcAft>
                <a:spcPts val="0"/>
              </a:spcAft>
              <a:buSzPct val="117647"/>
              <a:buNone/>
            </a:pPr>
            <a:r>
              <a:t/>
            </a:r>
            <a:endParaRPr/>
          </a:p>
          <a:p>
            <a:pPr indent="0" lvl="0" marL="0" rtl="0" algn="l">
              <a:lnSpc>
                <a:spcPct val="115000"/>
              </a:lnSpc>
              <a:spcBef>
                <a:spcPts val="1200"/>
              </a:spcBef>
              <a:spcAft>
                <a:spcPts val="0"/>
              </a:spcAft>
              <a:buSzPct val="117647"/>
              <a:buNone/>
            </a:pPr>
            <a:r>
              <a:rPr lang="de-DE"/>
              <a:t>Inhalte u.a.:</a:t>
            </a:r>
            <a:endParaRPr/>
          </a:p>
          <a:p>
            <a:pPr indent="-325755" lvl="0" marL="457200" rtl="0" algn="l">
              <a:lnSpc>
                <a:spcPct val="115000"/>
              </a:lnSpc>
              <a:spcBef>
                <a:spcPts val="1200"/>
              </a:spcBef>
              <a:spcAft>
                <a:spcPts val="0"/>
              </a:spcAft>
              <a:buSzPct val="100000"/>
              <a:buChar char="●"/>
            </a:pPr>
            <a:r>
              <a:rPr lang="de-DE"/>
              <a:t>Inhalt der Hss.</a:t>
            </a:r>
            <a:endParaRPr/>
          </a:p>
          <a:p>
            <a:pPr indent="-325755" lvl="0" marL="457200" rtl="0" algn="l">
              <a:lnSpc>
                <a:spcPct val="115000"/>
              </a:lnSpc>
              <a:spcBef>
                <a:spcPts val="0"/>
              </a:spcBef>
              <a:spcAft>
                <a:spcPts val="0"/>
              </a:spcAft>
              <a:buSzPct val="100000"/>
              <a:buChar char="●"/>
            </a:pPr>
            <a:r>
              <a:rPr lang="de-DE"/>
              <a:t>Archivsignaturen</a:t>
            </a:r>
            <a:endParaRPr/>
          </a:p>
          <a:p>
            <a:pPr indent="-325755" lvl="0" marL="457200" rtl="0" algn="l">
              <a:lnSpc>
                <a:spcPct val="115000"/>
              </a:lnSpc>
              <a:spcBef>
                <a:spcPts val="0"/>
              </a:spcBef>
              <a:spcAft>
                <a:spcPts val="0"/>
              </a:spcAft>
              <a:buSzPct val="100000"/>
              <a:buChar char="●"/>
            </a:pPr>
            <a:r>
              <a:rPr lang="de-DE"/>
              <a:t>editorischen Siglen</a:t>
            </a:r>
            <a:endParaRPr/>
          </a:p>
          <a:p>
            <a:pPr indent="-325755" lvl="0" marL="457200" rtl="0" algn="l">
              <a:lnSpc>
                <a:spcPct val="115000"/>
              </a:lnSpc>
              <a:spcBef>
                <a:spcPts val="0"/>
              </a:spcBef>
              <a:spcAft>
                <a:spcPts val="0"/>
              </a:spcAft>
              <a:buSzPct val="100000"/>
              <a:buChar char="●"/>
            </a:pPr>
            <a:r>
              <a:rPr lang="de-DE"/>
              <a:t>Umfang (Blatt, Seiten)</a:t>
            </a:r>
            <a:endParaRPr/>
          </a:p>
        </p:txBody>
      </p:sp>
      <p:pic>
        <p:nvPicPr>
          <p:cNvPr id="62" name="Google Shape;62;p2"/>
          <p:cNvPicPr preferRelativeResize="0"/>
          <p:nvPr/>
        </p:nvPicPr>
        <p:blipFill rotWithShape="1">
          <a:blip r:embed="rId4">
            <a:alphaModFix/>
          </a:blip>
          <a:srcRect b="0" l="0" r="0" t="13359"/>
          <a:stretch/>
        </p:blipFill>
        <p:spPr>
          <a:xfrm>
            <a:off x="0" y="1978974"/>
            <a:ext cx="9144002" cy="958350"/>
          </a:xfrm>
          <a:prstGeom prst="rect">
            <a:avLst/>
          </a:prstGeom>
          <a:noFill/>
          <a:ln>
            <a:noFill/>
          </a:ln>
        </p:spPr>
      </p:pic>
      <p:sp>
        <p:nvSpPr>
          <p:cNvPr id="63" name="Google Shape;63;p2"/>
          <p:cNvSpPr txBox="1"/>
          <p:nvPr/>
        </p:nvSpPr>
        <p:spPr>
          <a:xfrm>
            <a:off x="3343075" y="3715575"/>
            <a:ext cx="4116300" cy="531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0" lang="de-DE" sz="1800" u="none" cap="none" strike="noStrike">
                <a:solidFill>
                  <a:schemeClr val="dk2"/>
                </a:solidFill>
                <a:latin typeface="Arial"/>
                <a:ea typeface="Arial"/>
                <a:cs typeface="Arial"/>
                <a:sym typeface="Arial"/>
              </a:rPr>
              <a:t>relevant für künftige </a:t>
            </a:r>
            <a:r>
              <a:rPr b="0" i="0" lang="de-DE" sz="1800" u="none" cap="none" strike="noStrike">
                <a:solidFill>
                  <a:srgbClr val="0000FF"/>
                </a:solidFill>
                <a:latin typeface="Courier New"/>
                <a:ea typeface="Courier New"/>
                <a:cs typeface="Courier New"/>
                <a:sym typeface="Courier New"/>
              </a:rPr>
              <a:t>&lt;teiHeader&gt;</a:t>
            </a:r>
            <a:endParaRPr b="0" i="0" sz="1800" u="none" cap="none" strike="noStrike">
              <a:solidFill>
                <a:srgbClr val="0000FF"/>
              </a:solidFill>
              <a:latin typeface="Courier New"/>
              <a:ea typeface="Courier New"/>
              <a:cs typeface="Courier New"/>
              <a:sym typeface="Courier New"/>
            </a:endParaRPr>
          </a:p>
        </p:txBody>
      </p:sp>
      <p:sp>
        <p:nvSpPr>
          <p:cNvPr id="64" name="Google Shape;64;p2"/>
          <p:cNvSpPr txBox="1"/>
          <p:nvPr/>
        </p:nvSpPr>
        <p:spPr>
          <a:xfrm>
            <a:off x="2828550" y="3238775"/>
            <a:ext cx="235500" cy="1273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7000"/>
              <a:buFont typeface="Arial"/>
              <a:buNone/>
            </a:pPr>
            <a:r>
              <a:rPr b="0" i="0" lang="de-DE" sz="7000" u="none" cap="none" strike="noStrike">
                <a:solidFill>
                  <a:schemeClr val="dk2"/>
                </a:solidFill>
                <a:latin typeface="Arial"/>
                <a:ea typeface="Arial"/>
                <a:cs typeface="Arial"/>
                <a:sym typeface="Arial"/>
              </a:rPr>
              <a:t>}</a:t>
            </a:r>
            <a:endParaRPr b="0" i="0" sz="7000" u="none" cap="none" strike="noStrike">
              <a:solidFill>
                <a:schemeClr val="dk2"/>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Übergang zu Gedichten</a:t>
            </a:r>
            <a:endParaRPr/>
          </a:p>
        </p:txBody>
      </p:sp>
      <p:sp>
        <p:nvSpPr>
          <p:cNvPr id="185" name="Google Shape;185;p20"/>
          <p:cNvSpPr txBox="1"/>
          <p:nvPr>
            <p:ph idx="1" type="body"/>
          </p:nvPr>
        </p:nvSpPr>
        <p:spPr>
          <a:xfrm>
            <a:off x="311700" y="1152474"/>
            <a:ext cx="8520600" cy="3541800"/>
          </a:xfrm>
          <a:prstGeom prst="rect">
            <a:avLst/>
          </a:prstGeom>
          <a:noFill/>
          <a:ln>
            <a:noFill/>
          </a:ln>
        </p:spPr>
        <p:txBody>
          <a:bodyPr anchorCtr="0" anchor="t" bIns="91425" lIns="91425" spcFirstLastPara="1" rIns="91425" wrap="square" tIns="91425">
            <a:noAutofit/>
          </a:bodyPr>
          <a:lstStyle/>
          <a:p>
            <a:pPr indent="0" lvl="0" marL="0" rtl="0" algn="l">
              <a:lnSpc>
                <a:spcPct val="138000"/>
              </a:lnSpc>
              <a:spcBef>
                <a:spcPts val="0"/>
              </a:spcBef>
              <a:spcAft>
                <a:spcPts val="0"/>
              </a:spcAft>
              <a:buSzPts val="1800"/>
              <a:buNone/>
            </a:pPr>
            <a:r>
              <a:rPr lang="de-DE" sz="1500">
                <a:latin typeface="Courier New"/>
                <a:ea typeface="Courier New"/>
                <a:cs typeface="Courier New"/>
                <a:sym typeface="Courier New"/>
              </a:rPr>
              <a:t>Before adding a new row to a collection of poems, check if they belong to the collection by checking if the content of K09 and W-Signatur in both the poem and the collection of poems match. If K09 and W-Signatur of the current row and a collection of poems do not match, simply ignore the row in question.</a:t>
            </a:r>
            <a:endParaRPr sz="1500">
              <a:latin typeface="Courier New"/>
              <a:ea typeface="Courier New"/>
              <a:cs typeface="Courier New"/>
              <a:sym typeface="Courier New"/>
            </a:endParaRPr>
          </a:p>
          <a:p>
            <a:pPr indent="0" lvl="0" marL="0" rtl="0" algn="l">
              <a:lnSpc>
                <a:spcPct val="138000"/>
              </a:lnSpc>
              <a:spcBef>
                <a:spcPts val="0"/>
              </a:spcBef>
              <a:spcAft>
                <a:spcPts val="0"/>
              </a:spcAft>
              <a:buSzPts val="1800"/>
              <a:buNone/>
            </a:pPr>
            <a:r>
              <a:t/>
            </a:r>
            <a:endParaRPr/>
          </a:p>
          <a:p>
            <a:pPr indent="-325755" lvl="0" marL="457200" rtl="0" algn="l">
              <a:lnSpc>
                <a:spcPct val="138000"/>
              </a:lnSpc>
              <a:spcBef>
                <a:spcPts val="0"/>
              </a:spcBef>
              <a:spcAft>
                <a:spcPts val="0"/>
              </a:spcAft>
              <a:buSzPts val="1800"/>
              <a:buChar char="●"/>
            </a:pPr>
            <a:r>
              <a:rPr lang="de-DE"/>
              <a:t>Unterschiede zwischen Gedichten und Gedichtsammlungen werden erkannt</a:t>
            </a:r>
            <a:endParaRPr/>
          </a:p>
          <a:p>
            <a:pPr indent="-325755" lvl="0" marL="457200" rtl="0" algn="l">
              <a:lnSpc>
                <a:spcPct val="138000"/>
              </a:lnSpc>
              <a:spcBef>
                <a:spcPts val="0"/>
              </a:spcBef>
              <a:spcAft>
                <a:spcPts val="0"/>
              </a:spcAft>
              <a:buSzPts val="1800"/>
              <a:buChar char="●"/>
            </a:pPr>
            <a:r>
              <a:rPr lang="de-DE"/>
              <a:t>Abgleich der Signaturen funktioniert sehr gut</a:t>
            </a:r>
            <a:endParaRPr/>
          </a:p>
          <a:p>
            <a:pPr indent="-325755" lvl="0" marL="457200" rtl="0" algn="l">
              <a:lnSpc>
                <a:spcPct val="138000"/>
              </a:lnSpc>
              <a:spcBef>
                <a:spcPts val="0"/>
              </a:spcBef>
              <a:spcAft>
                <a:spcPts val="0"/>
              </a:spcAft>
              <a:buSzPts val="1800"/>
              <a:buChar char="●"/>
            </a:pPr>
            <a:r>
              <a:rPr lang="de-DE"/>
              <a:t>Erstellen eines Hinweises in Prosaform unter dem TEI-Output mit gemischten Ergebnissen</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Metadaten zu Gedichten</a:t>
            </a:r>
            <a:endParaRPr/>
          </a:p>
        </p:txBody>
      </p:sp>
      <p:sp>
        <p:nvSpPr>
          <p:cNvPr id="191" name="Google Shape;191;p2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de-DE" sz="1500">
                <a:latin typeface="Courier New"/>
                <a:ea typeface="Courier New"/>
                <a:cs typeface="Courier New"/>
                <a:sym typeface="Courier New"/>
              </a:rPr>
              <a:t>If the data in K09 and W-Signatur does match, add this data below the TEI header created before by following these steps: </a:t>
            </a:r>
            <a:endParaRPr sz="1500">
              <a:latin typeface="Courier New"/>
              <a:ea typeface="Courier New"/>
              <a:cs typeface="Courier New"/>
              <a:sym typeface="Courier New"/>
            </a:endParaRPr>
          </a:p>
          <a:p>
            <a:pPr indent="0" lvl="0" marL="0" rtl="0" algn="l">
              <a:lnSpc>
                <a:spcPct val="115000"/>
              </a:lnSpc>
              <a:spcBef>
                <a:spcPts val="0"/>
              </a:spcBef>
              <a:spcAft>
                <a:spcPts val="0"/>
              </a:spcAft>
              <a:buSzPts val="1800"/>
              <a:buNone/>
            </a:pPr>
            <a:r>
              <a:rPr lang="de-DE" sz="1500">
                <a:latin typeface="Courier New"/>
                <a:ea typeface="Courier New"/>
                <a:cs typeface="Courier New"/>
                <a:sym typeface="Courier New"/>
              </a:rPr>
              <a:t>1. Create a div with type poem inside TEI text. </a:t>
            </a:r>
            <a:endParaRPr sz="1500">
              <a:latin typeface="Courier New"/>
              <a:ea typeface="Courier New"/>
              <a:cs typeface="Courier New"/>
              <a:sym typeface="Courier New"/>
            </a:endParaRPr>
          </a:p>
          <a:p>
            <a:pPr indent="0" lvl="0" marL="0" rtl="0" algn="l">
              <a:lnSpc>
                <a:spcPct val="115000"/>
              </a:lnSpc>
              <a:spcBef>
                <a:spcPts val="0"/>
              </a:spcBef>
              <a:spcAft>
                <a:spcPts val="0"/>
              </a:spcAft>
              <a:buSzPts val="1800"/>
              <a:buNone/>
            </a:pPr>
            <a:r>
              <a:rPr lang="de-DE" sz="1500">
                <a:latin typeface="Courier New"/>
                <a:ea typeface="Courier New"/>
                <a:cs typeface="Courier New"/>
                <a:sym typeface="Courier New"/>
              </a:rPr>
              <a:t>2. Add gl:idGesInv to the opening tag of the div element. </a:t>
            </a:r>
            <a:endParaRPr sz="1500">
              <a:latin typeface="Courier New"/>
              <a:ea typeface="Courier New"/>
              <a:cs typeface="Courier New"/>
              <a:sym typeface="Courier New"/>
            </a:endParaRPr>
          </a:p>
          <a:p>
            <a:pPr indent="0" lvl="0" marL="0" rtl="0" algn="l">
              <a:lnSpc>
                <a:spcPct val="115000"/>
              </a:lnSpc>
              <a:spcBef>
                <a:spcPts val="0"/>
              </a:spcBef>
              <a:spcAft>
                <a:spcPts val="0"/>
              </a:spcAft>
              <a:buSzPts val="1800"/>
              <a:buNone/>
            </a:pPr>
            <a:r>
              <a:rPr lang="de-DE" sz="1500">
                <a:latin typeface="Courier New"/>
                <a:ea typeface="Courier New"/>
                <a:cs typeface="Courier New"/>
                <a:sym typeface="Courier New"/>
              </a:rPr>
              <a:t>3. Assign the content of the IDENT element of this row to gl:idGesInv.</a:t>
            </a:r>
            <a:endParaRPr sz="1500">
              <a:latin typeface="Courier New"/>
              <a:ea typeface="Courier New"/>
              <a:cs typeface="Courier New"/>
              <a:sym typeface="Courier New"/>
            </a:endParaRPr>
          </a:p>
          <a:p>
            <a:pPr indent="0" lvl="0" marL="0" rtl="0" algn="l">
              <a:lnSpc>
                <a:spcPct val="115000"/>
              </a:lnSpc>
              <a:spcBef>
                <a:spcPts val="0"/>
              </a:spcBef>
              <a:spcAft>
                <a:spcPts val="0"/>
              </a:spcAft>
              <a:buSzPts val="1800"/>
              <a:buNone/>
            </a:pPr>
            <a:r>
              <a:t/>
            </a:r>
            <a:endParaRPr/>
          </a:p>
          <a:p>
            <a:pPr indent="-325755" lvl="0" marL="457200" rtl="0" algn="l">
              <a:lnSpc>
                <a:spcPct val="138000"/>
              </a:lnSpc>
              <a:spcBef>
                <a:spcPts val="0"/>
              </a:spcBef>
              <a:spcAft>
                <a:spcPts val="0"/>
              </a:spcAft>
              <a:buSzPts val="1800"/>
              <a:buChar char="●"/>
            </a:pPr>
            <a:r>
              <a:rPr lang="de-DE"/>
              <a:t>Hinweis zur Position des text-Bereich bei längerem Input nötig</a:t>
            </a:r>
            <a:endParaRPr/>
          </a:p>
          <a:p>
            <a:pPr indent="-325755" lvl="0" marL="457200" rtl="0" algn="l">
              <a:lnSpc>
                <a:spcPct val="138000"/>
              </a:lnSpc>
              <a:spcBef>
                <a:spcPts val="0"/>
              </a:spcBef>
              <a:spcAft>
                <a:spcPts val="0"/>
              </a:spcAft>
              <a:buSzPts val="1800"/>
              <a:buChar char="●"/>
            </a:pPr>
            <a:r>
              <a:rPr lang="de-DE"/>
              <a:t>gl:idGesInv und type werden als Attribute erkannt</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Kommentare zu Gedichten</a:t>
            </a:r>
            <a:endParaRPr/>
          </a:p>
        </p:txBody>
      </p:sp>
      <p:sp>
        <p:nvSpPr>
          <p:cNvPr id="197" name="Google Shape;197;p2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de-DE" sz="1500">
                <a:latin typeface="Courier New"/>
                <a:ea typeface="Courier New"/>
                <a:cs typeface="Courier New"/>
                <a:sym typeface="Courier New"/>
              </a:rPr>
              <a:t>4. Create a XML comment inside the div tags and add Titel: Incipit: seperated by a line break. </a:t>
            </a:r>
            <a:endParaRPr sz="1500">
              <a:latin typeface="Courier New"/>
              <a:ea typeface="Courier New"/>
              <a:cs typeface="Courier New"/>
              <a:sym typeface="Courier New"/>
            </a:endParaRPr>
          </a:p>
          <a:p>
            <a:pPr indent="0" lvl="0" marL="0" rtl="0" algn="l">
              <a:lnSpc>
                <a:spcPct val="115000"/>
              </a:lnSpc>
              <a:spcBef>
                <a:spcPts val="0"/>
              </a:spcBef>
              <a:spcAft>
                <a:spcPts val="0"/>
              </a:spcAft>
              <a:buSzPts val="1800"/>
              <a:buNone/>
            </a:pPr>
            <a:r>
              <a:rPr lang="de-DE" sz="1500">
                <a:latin typeface="Courier New"/>
                <a:ea typeface="Courier New"/>
                <a:cs typeface="Courier New"/>
                <a:sym typeface="Courier New"/>
              </a:rPr>
              <a:t>5. Now insert the data from K222 behind Title separated by a whitespace. Add the data from K223 behind Incipit in the same fashion. Add a line break before Incipit. As a final step, check again if any mandatory elements are missing in the TEI header or text. Add them now.</a:t>
            </a:r>
            <a:endParaRPr sz="1500">
              <a:latin typeface="Courier New"/>
              <a:ea typeface="Courier New"/>
              <a:cs typeface="Courier New"/>
              <a:sym typeface="Courier New"/>
            </a:endParaRPr>
          </a:p>
          <a:p>
            <a:pPr indent="0" lvl="0" marL="0" rtl="0" algn="l">
              <a:lnSpc>
                <a:spcPct val="115000"/>
              </a:lnSpc>
              <a:spcBef>
                <a:spcPts val="0"/>
              </a:spcBef>
              <a:spcAft>
                <a:spcPts val="0"/>
              </a:spcAft>
              <a:buSzPts val="1800"/>
              <a:buNone/>
            </a:pPr>
            <a:r>
              <a:t/>
            </a:r>
            <a:endParaRPr/>
          </a:p>
          <a:p>
            <a:pPr indent="-342900" lvl="0" marL="457200" rtl="0" algn="l">
              <a:lnSpc>
                <a:spcPct val="115000"/>
              </a:lnSpc>
              <a:spcBef>
                <a:spcPts val="0"/>
              </a:spcBef>
              <a:spcAft>
                <a:spcPts val="0"/>
              </a:spcAft>
              <a:buSzPts val="1800"/>
              <a:buChar char="●"/>
            </a:pPr>
            <a:r>
              <a:rPr lang="de-DE"/>
              <a:t>Bezeichnung als XML-Kommentar für längere Prompts notwendig</a:t>
            </a:r>
            <a:endParaRPr/>
          </a:p>
          <a:p>
            <a:pPr indent="-342900" lvl="0" marL="457200" rtl="0" algn="l">
              <a:lnSpc>
                <a:spcPct val="115000"/>
              </a:lnSpc>
              <a:spcBef>
                <a:spcPts val="0"/>
              </a:spcBef>
              <a:spcAft>
                <a:spcPts val="0"/>
              </a:spcAft>
              <a:buSzPts val="1800"/>
              <a:buChar char="●"/>
            </a:pPr>
            <a:r>
              <a:rPr lang="de-DE"/>
              <a:t>Weitere Erinnerung an Prüfung verhindert Fehlen von Elementen</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Fazit</a:t>
            </a:r>
            <a:endParaRPr/>
          </a:p>
        </p:txBody>
      </p:sp>
      <p:sp>
        <p:nvSpPr>
          <p:cNvPr id="203" name="Google Shape;203;p2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de-DE"/>
              <a:t>Plugin bietet verständliches Interface in bekannter Umgebung</a:t>
            </a:r>
            <a:endParaRPr/>
          </a:p>
          <a:p>
            <a:pPr indent="-342900" lvl="0" marL="457200" rtl="0" algn="l">
              <a:lnSpc>
                <a:spcPct val="115000"/>
              </a:lnSpc>
              <a:spcBef>
                <a:spcPts val="0"/>
              </a:spcBef>
              <a:spcAft>
                <a:spcPts val="0"/>
              </a:spcAft>
              <a:buSzPts val="1800"/>
              <a:buChar char="●"/>
            </a:pPr>
            <a:r>
              <a:rPr lang="de-DE"/>
              <a:t>Transformation funktioniert nach kleineren Nacharbeiten präzise</a:t>
            </a:r>
            <a:endParaRPr/>
          </a:p>
          <a:p>
            <a:pPr indent="-342900" lvl="0" marL="457200" rtl="0" algn="l">
              <a:lnSpc>
                <a:spcPct val="115000"/>
              </a:lnSpc>
              <a:spcBef>
                <a:spcPts val="0"/>
              </a:spcBef>
              <a:spcAft>
                <a:spcPts val="0"/>
              </a:spcAft>
              <a:buSzPts val="1800"/>
              <a:buChar char="●"/>
            </a:pPr>
            <a:r>
              <a:rPr lang="de-DE"/>
              <a:t>Gedichte und Gedichtsammlungen werden zuverlässig unterschieden</a:t>
            </a:r>
            <a:endParaRPr/>
          </a:p>
          <a:p>
            <a:pPr indent="-342900" lvl="0" marL="457200" rtl="0" algn="l">
              <a:lnSpc>
                <a:spcPct val="115000"/>
              </a:lnSpc>
              <a:spcBef>
                <a:spcPts val="0"/>
              </a:spcBef>
              <a:spcAft>
                <a:spcPts val="0"/>
              </a:spcAft>
              <a:buSzPts val="1800"/>
              <a:buChar char="●"/>
            </a:pPr>
            <a:r>
              <a:rPr lang="de-DE"/>
              <a:t>Falsche Einordnung von Gedichten wird durch Abgleich verhindert</a:t>
            </a:r>
            <a:endParaRPr/>
          </a:p>
          <a:p>
            <a:pPr indent="-342900" lvl="0" marL="457200" rtl="0" algn="l">
              <a:lnSpc>
                <a:spcPct val="115000"/>
              </a:lnSpc>
              <a:spcBef>
                <a:spcPts val="0"/>
              </a:spcBef>
              <a:spcAft>
                <a:spcPts val="0"/>
              </a:spcAft>
              <a:buSzPts val="1800"/>
              <a:buChar char="●"/>
            </a:pPr>
            <a:r>
              <a:rPr lang="de-DE"/>
              <a:t>Teils ausführliche Angaben zur TEI-Stuktur notwendig</a:t>
            </a:r>
            <a:endParaRPr/>
          </a:p>
          <a:p>
            <a:pPr indent="-342900" lvl="0" marL="457200" rtl="0" algn="l">
              <a:lnSpc>
                <a:spcPct val="115000"/>
              </a:lnSpc>
              <a:spcBef>
                <a:spcPts val="0"/>
              </a:spcBef>
              <a:spcAft>
                <a:spcPts val="0"/>
              </a:spcAft>
              <a:buSzPts val="1800"/>
              <a:buChar char="●"/>
            </a:pPr>
            <a:r>
              <a:rPr lang="de-DE"/>
              <a:t>Schwierigkeiten bei längeren Inputs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2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Ausblick</a:t>
            </a:r>
            <a:endParaRPr/>
          </a:p>
        </p:txBody>
      </p:sp>
      <p:sp>
        <p:nvSpPr>
          <p:cNvPr id="209" name="Google Shape;209;p2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de-DE"/>
              <a:t>Ausführlicheres Testen des Prompts mit Anwender*innen</a:t>
            </a:r>
            <a:endParaRPr/>
          </a:p>
          <a:p>
            <a:pPr indent="-342900" lvl="0" marL="457200" rtl="0" algn="l">
              <a:lnSpc>
                <a:spcPct val="115000"/>
              </a:lnSpc>
              <a:spcBef>
                <a:spcPts val="0"/>
              </a:spcBef>
              <a:spcAft>
                <a:spcPts val="0"/>
              </a:spcAft>
              <a:buSzPts val="1800"/>
              <a:buChar char="●"/>
            </a:pPr>
            <a:r>
              <a:rPr lang="de-DE"/>
              <a:t>Hinzufügen eines weiteren Prompts nur für die Transformation der Gedichte</a:t>
            </a:r>
            <a:endParaRPr/>
          </a:p>
          <a:p>
            <a:pPr indent="-342900" lvl="0" marL="457200" rtl="0" algn="l">
              <a:lnSpc>
                <a:spcPct val="115000"/>
              </a:lnSpc>
              <a:spcBef>
                <a:spcPts val="0"/>
              </a:spcBef>
              <a:spcAft>
                <a:spcPts val="0"/>
              </a:spcAft>
              <a:buSzPts val="1800"/>
              <a:buChar char="●"/>
            </a:pPr>
            <a:r>
              <a:rPr lang="de-DE"/>
              <a:t>Weitere Vorverarbeitungsschritte, beispielsweise für die Signatur</a:t>
            </a:r>
            <a:endParaRPr/>
          </a:p>
          <a:p>
            <a:pPr indent="-342900" lvl="0" marL="457200" rtl="0" algn="l">
              <a:lnSpc>
                <a:spcPct val="115000"/>
              </a:lnSpc>
              <a:spcBef>
                <a:spcPts val="0"/>
              </a:spcBef>
              <a:spcAft>
                <a:spcPts val="0"/>
              </a:spcAft>
              <a:buSzPts val="1800"/>
              <a:buChar char="●"/>
            </a:pPr>
            <a:r>
              <a:rPr lang="de-DE"/>
              <a:t>Testen der Möglichkeit der Umwandlung mit Python</a:t>
            </a:r>
            <a:endParaRPr/>
          </a:p>
          <a:p>
            <a:pPr indent="-342900" lvl="0" marL="457200" rtl="0" algn="l">
              <a:lnSpc>
                <a:spcPct val="115000"/>
              </a:lnSpc>
              <a:spcBef>
                <a:spcPts val="0"/>
              </a:spcBef>
              <a:spcAft>
                <a:spcPts val="0"/>
              </a:spcAft>
              <a:buSzPts val="1800"/>
              <a:buChar char="●"/>
            </a:pPr>
            <a:r>
              <a:rPr lang="de-DE"/>
              <a:t>Trainieren eines Modells mit eigenen Daten</a:t>
            </a:r>
            <a:endParaRPr/>
          </a:p>
          <a:p>
            <a:pPr indent="-342900" lvl="0" marL="457200" rtl="0" algn="l">
              <a:lnSpc>
                <a:spcPct val="115000"/>
              </a:lnSpc>
              <a:spcBef>
                <a:spcPts val="0"/>
              </a:spcBef>
              <a:spcAft>
                <a:spcPts val="0"/>
              </a:spcAft>
              <a:buSzPts val="1800"/>
              <a:buChar char="●"/>
            </a:pPr>
            <a:r>
              <a:rPr lang="de-DE"/>
              <a:t>Verwendung alternativer KI-Modelle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Ziel und Fragen</a:t>
            </a:r>
            <a:endParaRPr/>
          </a:p>
        </p:txBody>
      </p:sp>
      <p:sp>
        <p:nvSpPr>
          <p:cNvPr id="70" name="Google Shape;70;p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SzPts val="1800"/>
              <a:buNone/>
            </a:pPr>
            <a:r>
              <a:t/>
            </a:r>
            <a:endParaRPr/>
          </a:p>
          <a:p>
            <a:pPr indent="0" lvl="0" marL="1828800" rtl="0" algn="l">
              <a:lnSpc>
                <a:spcPct val="115000"/>
              </a:lnSpc>
              <a:spcBef>
                <a:spcPts val="1200"/>
              </a:spcBef>
              <a:spcAft>
                <a:spcPts val="0"/>
              </a:spcAft>
              <a:buSzPts val="1800"/>
              <a:buNone/>
            </a:pPr>
            <a:r>
              <a:rPr lang="de-DE"/>
              <a:t>Transformation? </a:t>
            </a:r>
            <a:endParaRPr/>
          </a:p>
          <a:p>
            <a:pPr indent="0" lvl="0" marL="0" rtl="0" algn="l">
              <a:lnSpc>
                <a:spcPct val="115000"/>
              </a:lnSpc>
              <a:spcBef>
                <a:spcPts val="1200"/>
              </a:spcBef>
              <a:spcAft>
                <a:spcPts val="0"/>
              </a:spcAft>
              <a:buSzPts val="1800"/>
              <a:buNone/>
            </a:pPr>
            <a:r>
              <a:rPr lang="de-DE" sz="1600"/>
              <a:t>Probleme:</a:t>
            </a:r>
            <a:endParaRPr sz="1600"/>
          </a:p>
          <a:p>
            <a:pPr indent="-342900" lvl="0" marL="457200" rtl="0" algn="l">
              <a:lnSpc>
                <a:spcPct val="115000"/>
              </a:lnSpc>
              <a:spcBef>
                <a:spcPts val="1200"/>
              </a:spcBef>
              <a:spcAft>
                <a:spcPts val="0"/>
              </a:spcAft>
              <a:buSzPts val="1800"/>
              <a:buChar char="●"/>
            </a:pPr>
            <a:r>
              <a:rPr lang="de-DE" sz="1600"/>
              <a:t>heterogen</a:t>
            </a:r>
            <a:r>
              <a:rPr lang="de-DE"/>
              <a:t> </a:t>
            </a:r>
            <a:r>
              <a:rPr lang="de-DE" sz="1200"/>
              <a:t>mehrere z.T. abweichend strukturierte Tabellen und Tabellenblätter</a:t>
            </a:r>
            <a:endParaRPr sz="1200"/>
          </a:p>
          <a:p>
            <a:pPr indent="-342900" lvl="0" marL="457200" rtl="0" algn="l">
              <a:lnSpc>
                <a:spcPct val="115000"/>
              </a:lnSpc>
              <a:spcBef>
                <a:spcPts val="0"/>
              </a:spcBef>
              <a:spcAft>
                <a:spcPts val="0"/>
              </a:spcAft>
              <a:buSzPts val="1800"/>
              <a:buChar char="●"/>
            </a:pPr>
            <a:r>
              <a:rPr lang="de-DE" sz="1600"/>
              <a:t>interpretationsbedürftig</a:t>
            </a:r>
            <a:br>
              <a:rPr lang="de-DE"/>
            </a:br>
            <a:r>
              <a:rPr lang="de-DE" sz="1200"/>
              <a:t>1 Zeile ≙ 1 Hs. 		Bsp. Zeile 1640: Sign. 25/W 19</a:t>
            </a:r>
            <a:br>
              <a:rPr lang="de-DE" sz="1200"/>
            </a:br>
            <a:r>
              <a:rPr lang="de-DE" sz="1200"/>
              <a:t>1 Zeile ≙ 1 Gedicht	Bsp. Zeile 1641: Gedicht „Komm mit, o Schöne …“</a:t>
            </a:r>
            <a:br>
              <a:rPr lang="de-DE" sz="1200"/>
            </a:br>
            <a:r>
              <a:rPr lang="de-DE" sz="1200"/>
              <a:t>1+ Zeilen ≙ 1 Hs.	Bsp. Zeilen 1641–1646: Sign. 25/W 20</a:t>
            </a:r>
            <a:endParaRPr sz="1200"/>
          </a:p>
          <a:p>
            <a:pPr indent="-342900" lvl="0" marL="457200" rtl="0" algn="l">
              <a:lnSpc>
                <a:spcPct val="115000"/>
              </a:lnSpc>
              <a:spcBef>
                <a:spcPts val="0"/>
              </a:spcBef>
              <a:spcAft>
                <a:spcPts val="0"/>
              </a:spcAft>
              <a:buSzPts val="1800"/>
              <a:buChar char="●"/>
            </a:pPr>
            <a:r>
              <a:rPr lang="de-DE" sz="1600"/>
              <a:t>präfinal</a:t>
            </a:r>
            <a:r>
              <a:rPr lang="de-DE"/>
              <a:t> </a:t>
            </a:r>
            <a:r>
              <a:rPr lang="de-DE" sz="1200"/>
              <a:t>Farben und Kommentare → Prüfungsbedarf</a:t>
            </a:r>
            <a:endParaRPr sz="1200"/>
          </a:p>
          <a:p>
            <a:pPr indent="0" lvl="0" marL="1371600" rtl="0" algn="l">
              <a:lnSpc>
                <a:spcPct val="115000"/>
              </a:lnSpc>
              <a:spcBef>
                <a:spcPts val="1200"/>
              </a:spcBef>
              <a:spcAft>
                <a:spcPts val="1200"/>
              </a:spcAft>
              <a:buSzPts val="1800"/>
              <a:buNone/>
            </a:pPr>
            <a:r>
              <a:t/>
            </a:r>
            <a:endParaRPr/>
          </a:p>
        </p:txBody>
      </p:sp>
      <p:pic>
        <p:nvPicPr>
          <p:cNvPr id="71" name="Google Shape;71;p3"/>
          <p:cNvPicPr preferRelativeResize="0"/>
          <p:nvPr/>
        </p:nvPicPr>
        <p:blipFill rotWithShape="1">
          <a:blip r:embed="rId3">
            <a:alphaModFix/>
          </a:blip>
          <a:srcRect b="0" l="0" r="0" t="0"/>
          <a:stretch/>
        </p:blipFill>
        <p:spPr>
          <a:xfrm>
            <a:off x="311700" y="1152475"/>
            <a:ext cx="695950" cy="647024"/>
          </a:xfrm>
          <a:prstGeom prst="rect">
            <a:avLst/>
          </a:prstGeom>
          <a:noFill/>
          <a:ln>
            <a:noFill/>
          </a:ln>
        </p:spPr>
      </p:pic>
      <p:cxnSp>
        <p:nvCxnSpPr>
          <p:cNvPr id="72" name="Google Shape;72;p3"/>
          <p:cNvCxnSpPr/>
          <p:nvPr/>
        </p:nvCxnSpPr>
        <p:spPr>
          <a:xfrm flipH="1" rot="10800000">
            <a:off x="1458950" y="1473725"/>
            <a:ext cx="3195300" cy="4500"/>
          </a:xfrm>
          <a:prstGeom prst="straightConnector1">
            <a:avLst/>
          </a:prstGeom>
          <a:noFill/>
          <a:ln cap="flat" cmpd="sng" w="9525">
            <a:solidFill>
              <a:schemeClr val="dk2"/>
            </a:solidFill>
            <a:prstDash val="solid"/>
            <a:round/>
            <a:headEnd len="sm" w="sm" type="none"/>
            <a:tailEnd len="med" w="med" type="triangle"/>
          </a:ln>
        </p:spPr>
      </p:cxnSp>
      <p:sp>
        <p:nvSpPr>
          <p:cNvPr id="73" name="Google Shape;73;p3"/>
          <p:cNvSpPr txBox="1"/>
          <p:nvPr/>
        </p:nvSpPr>
        <p:spPr>
          <a:xfrm>
            <a:off x="4936250" y="1260300"/>
            <a:ext cx="1766400" cy="431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de-DE" sz="1800" u="none" cap="none" strike="noStrike">
                <a:solidFill>
                  <a:srgbClr val="0000FF"/>
                </a:solidFill>
                <a:latin typeface="Courier New"/>
                <a:ea typeface="Courier New"/>
                <a:cs typeface="Courier New"/>
                <a:sym typeface="Courier New"/>
              </a:rPr>
              <a:t>&lt;teiHeader&gt;</a:t>
            </a:r>
            <a:endParaRPr b="1" i="0" sz="1800" u="none" cap="none" strike="noStrike">
              <a:solidFill>
                <a:schemeClr val="dk2"/>
              </a:solidFill>
              <a:latin typeface="Courier New"/>
              <a:ea typeface="Courier New"/>
              <a:cs typeface="Courier New"/>
              <a:sym typeface="Courier New"/>
            </a:endParaRPr>
          </a:p>
        </p:txBody>
      </p:sp>
      <p:pic>
        <p:nvPicPr>
          <p:cNvPr id="74" name="Google Shape;74;p3"/>
          <p:cNvPicPr preferRelativeResize="0"/>
          <p:nvPr/>
        </p:nvPicPr>
        <p:blipFill rotWithShape="1">
          <a:blip r:embed="rId4">
            <a:alphaModFix/>
          </a:blip>
          <a:srcRect b="0" l="0" r="0" t="13359"/>
          <a:stretch/>
        </p:blipFill>
        <p:spPr>
          <a:xfrm>
            <a:off x="-2" y="4296925"/>
            <a:ext cx="9144002" cy="958350"/>
          </a:xfrm>
          <a:prstGeom prst="rect">
            <a:avLst/>
          </a:prstGeom>
          <a:noFill/>
          <a:ln>
            <a:noFill/>
          </a:ln>
        </p:spPr>
      </p:pic>
      <p:sp>
        <p:nvSpPr>
          <p:cNvPr id="75" name="Google Shape;75;p3"/>
          <p:cNvSpPr/>
          <p:nvPr/>
        </p:nvSpPr>
        <p:spPr>
          <a:xfrm>
            <a:off x="1448725" y="1359700"/>
            <a:ext cx="3320700" cy="2448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Ziel und Fragen</a:t>
            </a:r>
            <a:endParaRPr/>
          </a:p>
        </p:txBody>
      </p:sp>
      <p:sp>
        <p:nvSpPr>
          <p:cNvPr id="81" name="Google Shape;81;p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t/>
            </a:r>
            <a:endParaRPr/>
          </a:p>
          <a:p>
            <a:pPr indent="0" lvl="0" marL="1828800" rtl="0" algn="l">
              <a:lnSpc>
                <a:spcPct val="115000"/>
              </a:lnSpc>
              <a:spcBef>
                <a:spcPts val="1200"/>
              </a:spcBef>
              <a:spcAft>
                <a:spcPts val="0"/>
              </a:spcAft>
              <a:buSzPts val="1800"/>
              <a:buNone/>
            </a:pPr>
            <a:r>
              <a:rPr lang="de-DE"/>
              <a:t>Transformation? </a:t>
            </a:r>
            <a:endParaRPr/>
          </a:p>
          <a:p>
            <a:pPr indent="0" lvl="0" marL="0" rtl="0" algn="l">
              <a:lnSpc>
                <a:spcPct val="115000"/>
              </a:lnSpc>
              <a:spcBef>
                <a:spcPts val="1200"/>
              </a:spcBef>
              <a:spcAft>
                <a:spcPts val="0"/>
              </a:spcAft>
              <a:buSzPts val="1800"/>
              <a:buNone/>
            </a:pPr>
            <a:r>
              <a:rPr lang="de-DE"/>
              <a:t>Fragen:</a:t>
            </a:r>
            <a:endParaRPr/>
          </a:p>
          <a:p>
            <a:pPr indent="-342900" lvl="0" marL="457200" rtl="0" algn="l">
              <a:lnSpc>
                <a:spcPct val="115000"/>
              </a:lnSpc>
              <a:spcBef>
                <a:spcPts val="1200"/>
              </a:spcBef>
              <a:spcAft>
                <a:spcPts val="0"/>
              </a:spcAft>
              <a:buSzPts val="1800"/>
              <a:buChar char="●"/>
            </a:pPr>
            <a:r>
              <a:rPr lang="de-DE"/>
              <a:t>Aufwand für differenzierte Programmierung und Abstimmungsprozesse reduzierbar?</a:t>
            </a:r>
            <a:endParaRPr/>
          </a:p>
          <a:p>
            <a:pPr indent="-342900" lvl="0" marL="457200" rtl="0" algn="l">
              <a:lnSpc>
                <a:spcPct val="115000"/>
              </a:lnSpc>
              <a:spcBef>
                <a:spcPts val="0"/>
              </a:spcBef>
              <a:spcAft>
                <a:spcPts val="0"/>
              </a:spcAft>
              <a:buSzPts val="1800"/>
              <a:buChar char="●"/>
            </a:pPr>
            <a:r>
              <a:rPr lang="de-DE"/>
              <a:t>Umsetzung portionsweise möglich?</a:t>
            </a:r>
            <a:endParaRPr/>
          </a:p>
          <a:p>
            <a:pPr indent="-342900" lvl="0" marL="457200" rtl="0" algn="l">
              <a:lnSpc>
                <a:spcPct val="115000"/>
              </a:lnSpc>
              <a:spcBef>
                <a:spcPts val="0"/>
              </a:spcBef>
              <a:spcAft>
                <a:spcPts val="0"/>
              </a:spcAft>
              <a:buSzPts val="1800"/>
              <a:buChar char="●"/>
            </a:pPr>
            <a:r>
              <a:rPr lang="de-DE"/>
              <a:t>menschliche Steuerung möglich?</a:t>
            </a:r>
            <a:endParaRPr/>
          </a:p>
          <a:p>
            <a:pPr indent="0" lvl="0" marL="1371600" rtl="0" algn="l">
              <a:lnSpc>
                <a:spcPct val="115000"/>
              </a:lnSpc>
              <a:spcBef>
                <a:spcPts val="1200"/>
              </a:spcBef>
              <a:spcAft>
                <a:spcPts val="1200"/>
              </a:spcAft>
              <a:buSzPts val="1800"/>
              <a:buNone/>
            </a:pPr>
            <a:r>
              <a:t/>
            </a:r>
            <a:endParaRPr/>
          </a:p>
        </p:txBody>
      </p:sp>
      <p:pic>
        <p:nvPicPr>
          <p:cNvPr id="82" name="Google Shape;82;p4"/>
          <p:cNvPicPr preferRelativeResize="0"/>
          <p:nvPr/>
        </p:nvPicPr>
        <p:blipFill rotWithShape="1">
          <a:blip r:embed="rId3">
            <a:alphaModFix/>
          </a:blip>
          <a:srcRect b="0" l="0" r="0" t="0"/>
          <a:stretch/>
        </p:blipFill>
        <p:spPr>
          <a:xfrm>
            <a:off x="311700" y="1152475"/>
            <a:ext cx="695950" cy="647024"/>
          </a:xfrm>
          <a:prstGeom prst="rect">
            <a:avLst/>
          </a:prstGeom>
          <a:noFill/>
          <a:ln>
            <a:noFill/>
          </a:ln>
        </p:spPr>
      </p:pic>
      <p:cxnSp>
        <p:nvCxnSpPr>
          <p:cNvPr id="83" name="Google Shape;83;p4"/>
          <p:cNvCxnSpPr/>
          <p:nvPr/>
        </p:nvCxnSpPr>
        <p:spPr>
          <a:xfrm flipH="1" rot="10800000">
            <a:off x="1458950" y="1473725"/>
            <a:ext cx="3195300" cy="4500"/>
          </a:xfrm>
          <a:prstGeom prst="straightConnector1">
            <a:avLst/>
          </a:prstGeom>
          <a:noFill/>
          <a:ln cap="flat" cmpd="sng" w="9525">
            <a:solidFill>
              <a:schemeClr val="dk2"/>
            </a:solidFill>
            <a:prstDash val="solid"/>
            <a:round/>
            <a:headEnd len="sm" w="sm" type="none"/>
            <a:tailEnd len="med" w="med" type="triangle"/>
          </a:ln>
        </p:spPr>
      </p:cxnSp>
      <p:sp>
        <p:nvSpPr>
          <p:cNvPr id="84" name="Google Shape;84;p4"/>
          <p:cNvSpPr txBox="1"/>
          <p:nvPr/>
        </p:nvSpPr>
        <p:spPr>
          <a:xfrm>
            <a:off x="4936250" y="1260300"/>
            <a:ext cx="1766400" cy="431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de-DE" sz="1800" u="none" cap="none" strike="noStrike">
                <a:solidFill>
                  <a:srgbClr val="0000FF"/>
                </a:solidFill>
                <a:latin typeface="Courier New"/>
                <a:ea typeface="Courier New"/>
                <a:cs typeface="Courier New"/>
                <a:sym typeface="Courier New"/>
              </a:rPr>
              <a:t>&lt;teiHeader&gt;</a:t>
            </a:r>
            <a:endParaRPr b="1" i="0" sz="1800" u="none" cap="none" strike="noStrike">
              <a:solidFill>
                <a:schemeClr val="dk2"/>
              </a:solidFill>
              <a:latin typeface="Courier New"/>
              <a:ea typeface="Courier New"/>
              <a:cs typeface="Courier New"/>
              <a:sym typeface="Courier New"/>
            </a:endParaRPr>
          </a:p>
        </p:txBody>
      </p:sp>
      <p:pic>
        <p:nvPicPr>
          <p:cNvPr id="85" name="Google Shape;85;p4"/>
          <p:cNvPicPr preferRelativeResize="0"/>
          <p:nvPr/>
        </p:nvPicPr>
        <p:blipFill rotWithShape="1">
          <a:blip r:embed="rId4">
            <a:alphaModFix/>
          </a:blip>
          <a:srcRect b="0" l="0" r="0" t="13359"/>
          <a:stretch/>
        </p:blipFill>
        <p:spPr>
          <a:xfrm>
            <a:off x="0" y="4185149"/>
            <a:ext cx="9144002" cy="958350"/>
          </a:xfrm>
          <a:prstGeom prst="rect">
            <a:avLst/>
          </a:prstGeom>
          <a:noFill/>
          <a:ln>
            <a:noFill/>
          </a:ln>
        </p:spPr>
      </p:pic>
      <p:sp>
        <p:nvSpPr>
          <p:cNvPr id="86" name="Google Shape;86;p4"/>
          <p:cNvSpPr/>
          <p:nvPr/>
        </p:nvSpPr>
        <p:spPr>
          <a:xfrm>
            <a:off x="1448725" y="1359700"/>
            <a:ext cx="3320700" cy="2448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Oxygen AI Positron – Beschreibung</a:t>
            </a:r>
            <a:endParaRPr/>
          </a:p>
        </p:txBody>
      </p:sp>
      <p:sp>
        <p:nvSpPr>
          <p:cNvPr id="92" name="Google Shape;92;p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de-DE"/>
              <a:t>Plugin für Oxygen XML Editor</a:t>
            </a:r>
            <a:endParaRPr/>
          </a:p>
          <a:p>
            <a:pPr indent="-342900" lvl="0" marL="457200" rtl="0" algn="l">
              <a:lnSpc>
                <a:spcPct val="115000"/>
              </a:lnSpc>
              <a:spcBef>
                <a:spcPts val="0"/>
              </a:spcBef>
              <a:spcAft>
                <a:spcPts val="0"/>
              </a:spcAft>
              <a:buSzPts val="1800"/>
              <a:buChar char="●"/>
            </a:pPr>
            <a:r>
              <a:rPr lang="de-DE"/>
              <a:t>Einfache Verwendung verschiedener Modelle von OpenAI in Oxygen</a:t>
            </a:r>
            <a:endParaRPr/>
          </a:p>
          <a:p>
            <a:pPr indent="-342900" lvl="0" marL="457200" rtl="0" algn="l">
              <a:lnSpc>
                <a:spcPct val="115000"/>
              </a:lnSpc>
              <a:spcBef>
                <a:spcPts val="0"/>
              </a:spcBef>
              <a:spcAft>
                <a:spcPts val="0"/>
              </a:spcAft>
              <a:buSzPts val="1800"/>
              <a:buChar char="●"/>
            </a:pPr>
            <a:r>
              <a:rPr lang="de-DE"/>
              <a:t>Vorgefertigte Funktionen</a:t>
            </a:r>
            <a:endParaRPr/>
          </a:p>
          <a:p>
            <a:pPr indent="-317500" lvl="1" marL="914400" rtl="0" algn="l">
              <a:lnSpc>
                <a:spcPct val="115000"/>
              </a:lnSpc>
              <a:spcBef>
                <a:spcPts val="0"/>
              </a:spcBef>
              <a:spcAft>
                <a:spcPts val="0"/>
              </a:spcAft>
              <a:buSzPts val="1400"/>
              <a:buChar char="○"/>
            </a:pPr>
            <a:r>
              <a:rPr lang="de-DE"/>
              <a:t>Einfaches Einfügen von Code in Prompts</a:t>
            </a:r>
            <a:endParaRPr/>
          </a:p>
          <a:p>
            <a:pPr indent="-317500" lvl="1" marL="914400" rtl="0" algn="l">
              <a:lnSpc>
                <a:spcPct val="115000"/>
              </a:lnSpc>
              <a:spcBef>
                <a:spcPts val="0"/>
              </a:spcBef>
              <a:spcAft>
                <a:spcPts val="0"/>
              </a:spcAft>
              <a:buSzPts val="1400"/>
              <a:buChar char="○"/>
            </a:pPr>
            <a:r>
              <a:rPr lang="de-DE"/>
              <a:t>Zusammenfassung</a:t>
            </a:r>
            <a:endParaRPr/>
          </a:p>
          <a:p>
            <a:pPr indent="-317500" lvl="1" marL="914400" rtl="0" algn="l">
              <a:lnSpc>
                <a:spcPct val="115000"/>
              </a:lnSpc>
              <a:spcBef>
                <a:spcPts val="0"/>
              </a:spcBef>
              <a:spcAft>
                <a:spcPts val="0"/>
              </a:spcAft>
              <a:buSzPts val="1400"/>
              <a:buChar char="○"/>
            </a:pPr>
            <a:r>
              <a:rPr lang="de-DE"/>
              <a:t>Korrektur von Texten</a:t>
            </a:r>
            <a:endParaRPr/>
          </a:p>
          <a:p>
            <a:pPr indent="-317500" lvl="1" marL="914400" rtl="0" algn="l">
              <a:lnSpc>
                <a:spcPct val="115000"/>
              </a:lnSpc>
              <a:spcBef>
                <a:spcPts val="0"/>
              </a:spcBef>
              <a:spcAft>
                <a:spcPts val="0"/>
              </a:spcAft>
              <a:buSzPts val="1400"/>
              <a:buChar char="○"/>
            </a:pPr>
            <a:r>
              <a:rPr lang="de-DE"/>
              <a:t>Übersetzung</a:t>
            </a:r>
            <a:endParaRPr/>
          </a:p>
          <a:p>
            <a:pPr indent="-317500" lvl="1" marL="914400" rtl="0" algn="l">
              <a:lnSpc>
                <a:spcPct val="115000"/>
              </a:lnSpc>
              <a:spcBef>
                <a:spcPts val="0"/>
              </a:spcBef>
              <a:spcAft>
                <a:spcPts val="0"/>
              </a:spcAft>
              <a:buSzPts val="1400"/>
              <a:buChar char="○"/>
            </a:pPr>
            <a:r>
              <a:rPr lang="de-DE"/>
              <a:t>Umwandlung anhand von Beispielen</a:t>
            </a:r>
            <a:endParaRPr/>
          </a:p>
          <a:p>
            <a:pPr indent="-317500" lvl="1" marL="914400" rtl="0" algn="l">
              <a:lnSpc>
                <a:spcPct val="115000"/>
              </a:lnSpc>
              <a:spcBef>
                <a:spcPts val="0"/>
              </a:spcBef>
              <a:spcAft>
                <a:spcPts val="0"/>
              </a:spcAft>
              <a:buSzPts val="1400"/>
              <a:buChar char="○"/>
            </a:pPr>
            <a:r>
              <a:rPr lang="de-DE"/>
              <a:t>Angaben zum Kontext</a:t>
            </a:r>
            <a:endParaRPr/>
          </a:p>
          <a:p>
            <a:pPr indent="-342900" lvl="0" marL="457200" rtl="0" algn="l">
              <a:lnSpc>
                <a:spcPct val="115000"/>
              </a:lnSpc>
              <a:spcBef>
                <a:spcPts val="0"/>
              </a:spcBef>
              <a:spcAft>
                <a:spcPts val="0"/>
              </a:spcAft>
              <a:buSzPts val="1800"/>
              <a:buChar char="●"/>
            </a:pPr>
            <a:r>
              <a:rPr lang="de-DE"/>
              <a:t>Verfassen eigener Funktionen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Oxygen AI Positron – Kosten</a:t>
            </a:r>
            <a:endParaRPr/>
          </a:p>
        </p:txBody>
      </p:sp>
      <p:sp>
        <p:nvSpPr>
          <p:cNvPr id="98" name="Google Shape;98;p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de-DE"/>
              <a:t>Bezahlmodelle</a:t>
            </a:r>
            <a:endParaRPr/>
          </a:p>
          <a:p>
            <a:pPr indent="-317500" lvl="1" marL="914400" rtl="0" algn="l">
              <a:lnSpc>
                <a:spcPct val="115000"/>
              </a:lnSpc>
              <a:spcBef>
                <a:spcPts val="0"/>
              </a:spcBef>
              <a:spcAft>
                <a:spcPts val="0"/>
              </a:spcAft>
              <a:buSzPts val="1400"/>
              <a:buChar char="○"/>
            </a:pPr>
            <a:r>
              <a:rPr lang="de-DE"/>
              <a:t>Explorer: 19 $ pro Monat für 2.000.000 Credits</a:t>
            </a:r>
            <a:endParaRPr/>
          </a:p>
          <a:p>
            <a:pPr indent="-317500" lvl="1" marL="914400" rtl="0" algn="l">
              <a:lnSpc>
                <a:spcPct val="115000"/>
              </a:lnSpc>
              <a:spcBef>
                <a:spcPts val="0"/>
              </a:spcBef>
              <a:spcAft>
                <a:spcPts val="0"/>
              </a:spcAft>
              <a:buSzPts val="1400"/>
              <a:buChar char="○"/>
            </a:pPr>
            <a:r>
              <a:rPr lang="de-DE"/>
              <a:t>Expert: 99 $ pro Monat für 25.000.000 Credits</a:t>
            </a:r>
            <a:endParaRPr/>
          </a:p>
          <a:p>
            <a:pPr indent="-317500" lvl="1" marL="914400" rtl="0" algn="l">
              <a:lnSpc>
                <a:spcPct val="115000"/>
              </a:lnSpc>
              <a:spcBef>
                <a:spcPts val="0"/>
              </a:spcBef>
              <a:spcAft>
                <a:spcPts val="0"/>
              </a:spcAft>
              <a:buSzPts val="1400"/>
              <a:buChar char="○"/>
            </a:pPr>
            <a:r>
              <a:rPr lang="de-DE"/>
              <a:t>Enterprise: 198 $ für 12 Monate</a:t>
            </a:r>
            <a:endParaRPr/>
          </a:p>
          <a:p>
            <a:pPr indent="-342900" lvl="0" marL="457200" rtl="0" algn="l">
              <a:lnSpc>
                <a:spcPct val="115000"/>
              </a:lnSpc>
              <a:spcBef>
                <a:spcPts val="0"/>
              </a:spcBef>
              <a:spcAft>
                <a:spcPts val="0"/>
              </a:spcAft>
              <a:buSzPts val="1800"/>
              <a:buChar char="●"/>
            </a:pPr>
            <a:r>
              <a:rPr lang="de-DE"/>
              <a:t>Umrechnung der Credits in Tokens</a:t>
            </a:r>
            <a:endParaRPr/>
          </a:p>
          <a:p>
            <a:pPr indent="-317500" lvl="1" marL="914400" rtl="0" algn="l">
              <a:lnSpc>
                <a:spcPct val="115000"/>
              </a:lnSpc>
              <a:spcBef>
                <a:spcPts val="0"/>
              </a:spcBef>
              <a:spcAft>
                <a:spcPts val="0"/>
              </a:spcAft>
              <a:buSzPts val="1400"/>
              <a:buChar char="○"/>
            </a:pPr>
            <a:r>
              <a:rPr lang="de-DE"/>
              <a:t>1 Token gpt-3.5-turbo = 1 Credit </a:t>
            </a:r>
            <a:endParaRPr/>
          </a:p>
          <a:p>
            <a:pPr indent="-317500" lvl="1" marL="914400" rtl="0" algn="l">
              <a:lnSpc>
                <a:spcPct val="115000"/>
              </a:lnSpc>
              <a:spcBef>
                <a:spcPts val="0"/>
              </a:spcBef>
              <a:spcAft>
                <a:spcPts val="0"/>
              </a:spcAft>
              <a:buSzPts val="1400"/>
              <a:buChar char="○"/>
            </a:pPr>
            <a:r>
              <a:rPr lang="de-DE"/>
              <a:t>1 Token gpt-4 = 30 Credits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Gesamtes Prompt zur Umwandlung</a:t>
            </a:r>
            <a:endParaRPr/>
          </a:p>
        </p:txBody>
      </p:sp>
      <p:sp>
        <p:nvSpPr>
          <p:cNvPr id="104" name="Google Shape;104;p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550"/>
              <a:buNone/>
            </a:pPr>
            <a:r>
              <a:rPr lang="de-DE" sz="800">
                <a:latin typeface="Courier New"/>
                <a:ea typeface="Courier New"/>
                <a:cs typeface="Courier New"/>
                <a:sym typeface="Courier New"/>
              </a:rPr>
              <a:t>Create a TEI-XML output from the input. Add a XML declaration. Add two processing instructions, both referencing the path tei_gl.rng. Define Relax NG as the namespace for the first processing instruction and Schematron for the second. Also declare two namespaces: the TEI namespace and a custom namespace called gl using this URL: https://goethe-lyrik.net/. Each input row marks a collection of poems or a poem belonging to a collection of poems. If a row holds content in the K06 element, it contains information on a collection of poems. If so, convert the input following these steps one by one: 1. Create a summary element surrounded by msDesc and msContents and add the content of K06. 2. If the summary output contains pilcrows (¶), use them to divide the text in summary into paragraphs. All portions of text in summary have to be surrounded by p tags. If two ¶ occur in a row, ignore one of them. 3. Add an institution element at the top of msIdentifier with Klassik Stiftung Weimar as content and ksw as key. 4. Add a repository element below instituion using the key gsa and Goethe- und Schiller-Archiv as content. 5. Use the content of K09 and W-Signatur to create a idno element in msIdentifier. First, add K09 to the content of the idno element just created, followed by a whitespace, then append the content of W-Signatur. Insert GSA in front of the content of K09 separated by a whitespace. Add the type shelfmark. 6. Add a second idno tag using the type wa_gedichte and adding the content of the WA-Sigle__K25_ element. 7. Add a third idno tag using the type gesamtinventar and adding the content of the IDENT element. 8. Add a physDesc element containing a measure element containing the unit leaf and the content of Blatt__K80_. Surround the measure element by the necessary objectDesc, supportDesc and extent elements. 9. Add another measure element using the unit pageTranscr and the content of transkr_S_. If any mandatory elements are missing inside the TEI header, add them now without content. This concludes the conversion of data from a row containing data on a collection of poems. If a row does not contain content in its K06 element, it contains data on a poem belonging to a collection of poems. Before adding a new row to a collection of poems, check if they belong to the collection by checking if the content of K09 and W-Signatur in both the poem and the collection of poems match. If K09 and W-Signatur of the current row and a collection of poems do not match, simply ignore the row in question. If the data in K09 and W-Signatur does match, add this data below the TEI header created before by following these steps: 1. Create a div with type poem inside TEI text. 2. Add gl:idGesInv to the opening tag of the div element. 3. Assign the content of the IDENT element of this row to gl:idGesInv. 4. Create a XML comment inside the div tags and add Titel: Incipit:, seperated by a line break. 5. Now insert the data from K222 behind Title separated by a whitespace. Add the data from K223 behind Incipit in the same fashion. Add a line break before Incipit. As a final step, check again if any mandatory elements are missing in the TEI header or text. Add them now.</a:t>
            </a:r>
            <a:endParaRPr sz="800">
              <a:latin typeface="Courier New"/>
              <a:ea typeface="Courier New"/>
              <a:cs typeface="Courier New"/>
              <a:sym typeface="Courier New"/>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8"/>
          <p:cNvSpPr txBox="1"/>
          <p:nvPr>
            <p:ph type="title"/>
          </p:nvPr>
        </p:nvSpPr>
        <p:spPr>
          <a:xfrm>
            <a:off x="311700" y="188993"/>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Gekürzte Zielvorstellung</a:t>
            </a:r>
            <a:endParaRPr/>
          </a:p>
        </p:txBody>
      </p:sp>
      <p:sp>
        <p:nvSpPr>
          <p:cNvPr id="110" name="Google Shape;110;p8"/>
          <p:cNvSpPr txBox="1"/>
          <p:nvPr>
            <p:ph idx="1" type="body"/>
          </p:nvPr>
        </p:nvSpPr>
        <p:spPr>
          <a:xfrm>
            <a:off x="311700" y="687437"/>
            <a:ext cx="8520600" cy="4307800"/>
          </a:xfrm>
          <a:prstGeom prst="rect">
            <a:avLst/>
          </a:prstGeom>
          <a:noFill/>
          <a:ln>
            <a:noFill/>
          </a:ln>
        </p:spPr>
        <p:txBody>
          <a:bodyPr anchorCtr="0" anchor="t" bIns="91425" lIns="91425" spcFirstLastPara="1" rIns="91425" wrap="square" tIns="91425">
            <a:noAutofit/>
          </a:bodyPr>
          <a:lstStyle/>
          <a:p>
            <a:pPr indent="0" lvl="0" marL="114300" rtl="0" algn="l">
              <a:lnSpc>
                <a:spcPct val="115000"/>
              </a:lnSpc>
              <a:spcBef>
                <a:spcPts val="0"/>
              </a:spcBef>
              <a:spcAft>
                <a:spcPts val="0"/>
              </a:spcAft>
              <a:buSzPts val="1800"/>
              <a:buNone/>
            </a:pP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&lt;teiHeader&gt;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&lt;fileDesc&gt;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&lt;sourceDesc&gt;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&lt;msDesc&gt;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&lt;msIdentifier&gt;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&lt;institution</a:t>
            </a:r>
            <a:r>
              <a:rPr lang="de-DE" sz="800">
                <a:solidFill>
                  <a:srgbClr val="F5844C"/>
                </a:solidFill>
                <a:highlight>
                  <a:srgbClr val="FFFFFF"/>
                </a:highlight>
                <a:latin typeface="Courier New"/>
                <a:ea typeface="Courier New"/>
                <a:cs typeface="Courier New"/>
                <a:sym typeface="Courier New"/>
              </a:rPr>
              <a:t> key</a:t>
            </a:r>
            <a:r>
              <a:rPr lang="de-DE" sz="800">
                <a:solidFill>
                  <a:srgbClr val="FF8040"/>
                </a:solidFill>
                <a:highlight>
                  <a:srgbClr val="FFFFFF"/>
                </a:highlight>
                <a:latin typeface="Courier New"/>
                <a:ea typeface="Courier New"/>
                <a:cs typeface="Courier New"/>
                <a:sym typeface="Courier New"/>
              </a:rPr>
              <a:t>=</a:t>
            </a:r>
            <a:r>
              <a:rPr lang="de-DE" sz="800">
                <a:solidFill>
                  <a:srgbClr val="993300"/>
                </a:solidFill>
                <a:highlight>
                  <a:srgbClr val="FFFFFF"/>
                </a:highlight>
                <a:latin typeface="Courier New"/>
                <a:ea typeface="Courier New"/>
                <a:cs typeface="Courier New"/>
                <a:sym typeface="Courier New"/>
              </a:rPr>
              <a:t>"ksw"</a:t>
            </a:r>
            <a:r>
              <a:rPr lang="de-DE" sz="800">
                <a:solidFill>
                  <a:srgbClr val="000096"/>
                </a:solidFill>
                <a:highlight>
                  <a:srgbClr val="FFFFFF"/>
                </a:highlight>
                <a:latin typeface="Courier New"/>
                <a:ea typeface="Courier New"/>
                <a:cs typeface="Courier New"/>
                <a:sym typeface="Courier New"/>
              </a:rPr>
              <a:t>&gt;</a:t>
            </a:r>
            <a:r>
              <a:rPr lang="de-DE" sz="800">
                <a:solidFill>
                  <a:srgbClr val="000000"/>
                </a:solidFill>
                <a:highlight>
                  <a:srgbClr val="FFFFFF"/>
                </a:highlight>
                <a:latin typeface="Courier New"/>
                <a:ea typeface="Courier New"/>
                <a:cs typeface="Courier New"/>
                <a:sym typeface="Courier New"/>
              </a:rPr>
              <a:t>Klassik Stiftung Weimar</a:t>
            </a:r>
            <a:r>
              <a:rPr lang="de-DE" sz="800">
                <a:solidFill>
                  <a:srgbClr val="000096"/>
                </a:solidFill>
                <a:highlight>
                  <a:srgbClr val="FFFFFF"/>
                </a:highlight>
                <a:latin typeface="Courier New"/>
                <a:ea typeface="Courier New"/>
                <a:cs typeface="Courier New"/>
                <a:sym typeface="Courier New"/>
              </a:rPr>
              <a:t>&lt;/institution&gt;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&lt;repository</a:t>
            </a:r>
            <a:r>
              <a:rPr lang="de-DE" sz="800">
                <a:solidFill>
                  <a:srgbClr val="F5844C"/>
                </a:solidFill>
                <a:highlight>
                  <a:srgbClr val="FFFFFF"/>
                </a:highlight>
                <a:latin typeface="Courier New"/>
                <a:ea typeface="Courier New"/>
                <a:cs typeface="Courier New"/>
                <a:sym typeface="Courier New"/>
              </a:rPr>
              <a:t> key</a:t>
            </a:r>
            <a:r>
              <a:rPr lang="de-DE" sz="800">
                <a:solidFill>
                  <a:srgbClr val="FF8040"/>
                </a:solidFill>
                <a:highlight>
                  <a:srgbClr val="FFFFFF"/>
                </a:highlight>
                <a:latin typeface="Courier New"/>
                <a:ea typeface="Courier New"/>
                <a:cs typeface="Courier New"/>
                <a:sym typeface="Courier New"/>
              </a:rPr>
              <a:t>=</a:t>
            </a:r>
            <a:r>
              <a:rPr lang="de-DE" sz="800">
                <a:solidFill>
                  <a:srgbClr val="993300"/>
                </a:solidFill>
                <a:highlight>
                  <a:srgbClr val="FFFFFF"/>
                </a:highlight>
                <a:latin typeface="Courier New"/>
                <a:ea typeface="Courier New"/>
                <a:cs typeface="Courier New"/>
                <a:sym typeface="Courier New"/>
              </a:rPr>
              <a:t>"gsa"</a:t>
            </a:r>
            <a:r>
              <a:rPr lang="de-DE" sz="800">
                <a:solidFill>
                  <a:srgbClr val="000096"/>
                </a:solidFill>
                <a:highlight>
                  <a:srgbClr val="FFFFFF"/>
                </a:highlight>
                <a:latin typeface="Courier New"/>
                <a:ea typeface="Courier New"/>
                <a:cs typeface="Courier New"/>
                <a:sym typeface="Courier New"/>
              </a:rPr>
              <a:t>&gt;</a:t>
            </a:r>
            <a:r>
              <a:rPr lang="de-DE" sz="800">
                <a:solidFill>
                  <a:srgbClr val="000000"/>
                </a:solidFill>
                <a:highlight>
                  <a:srgbClr val="FFFFFF"/>
                </a:highlight>
                <a:latin typeface="Courier New"/>
                <a:ea typeface="Courier New"/>
                <a:cs typeface="Courier New"/>
                <a:sym typeface="Courier New"/>
              </a:rPr>
              <a:t>Goethe- und Schiller-Archiv</a:t>
            </a:r>
            <a:r>
              <a:rPr lang="de-DE" sz="800">
                <a:solidFill>
                  <a:srgbClr val="000096"/>
                </a:solidFill>
                <a:highlight>
                  <a:srgbClr val="FFFFFF"/>
                </a:highlight>
                <a:latin typeface="Courier New"/>
                <a:ea typeface="Courier New"/>
                <a:cs typeface="Courier New"/>
                <a:sym typeface="Courier New"/>
              </a:rPr>
              <a:t>&lt;/repository&gt;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&lt;idno</a:t>
            </a:r>
            <a:r>
              <a:rPr lang="de-DE" sz="800">
                <a:solidFill>
                  <a:srgbClr val="F5844C"/>
                </a:solidFill>
                <a:highlight>
                  <a:srgbClr val="FFFFFF"/>
                </a:highlight>
                <a:latin typeface="Courier New"/>
                <a:ea typeface="Courier New"/>
                <a:cs typeface="Courier New"/>
                <a:sym typeface="Courier New"/>
              </a:rPr>
              <a:t> type</a:t>
            </a:r>
            <a:r>
              <a:rPr lang="de-DE" sz="800">
                <a:solidFill>
                  <a:srgbClr val="FF8040"/>
                </a:solidFill>
                <a:highlight>
                  <a:srgbClr val="FFFFFF"/>
                </a:highlight>
                <a:latin typeface="Courier New"/>
                <a:ea typeface="Courier New"/>
                <a:cs typeface="Courier New"/>
                <a:sym typeface="Courier New"/>
              </a:rPr>
              <a:t>=</a:t>
            </a:r>
            <a:r>
              <a:rPr lang="de-DE" sz="800">
                <a:solidFill>
                  <a:srgbClr val="993300"/>
                </a:solidFill>
                <a:highlight>
                  <a:srgbClr val="FFFFFF"/>
                </a:highlight>
                <a:latin typeface="Courier New"/>
                <a:ea typeface="Courier New"/>
                <a:cs typeface="Courier New"/>
                <a:sym typeface="Courier New"/>
              </a:rPr>
              <a:t>"shelfmark"</a:t>
            </a:r>
            <a:r>
              <a:rPr lang="de-DE" sz="800">
                <a:solidFill>
                  <a:srgbClr val="000096"/>
                </a:solidFill>
                <a:highlight>
                  <a:srgbClr val="FFFFFF"/>
                </a:highlight>
                <a:latin typeface="Courier New"/>
                <a:ea typeface="Courier New"/>
                <a:cs typeface="Courier New"/>
                <a:sym typeface="Courier New"/>
              </a:rPr>
              <a:t>&gt;</a:t>
            </a:r>
            <a:r>
              <a:rPr lang="de-DE" sz="800">
                <a:solidFill>
                  <a:srgbClr val="000000"/>
                </a:solidFill>
                <a:highlight>
                  <a:srgbClr val="FFFFFF"/>
                </a:highlight>
                <a:latin typeface="Courier New"/>
                <a:ea typeface="Courier New"/>
                <a:cs typeface="Courier New"/>
                <a:sym typeface="Courier New"/>
              </a:rPr>
              <a:t>GSA 25/W 2</a:t>
            </a:r>
            <a:r>
              <a:rPr lang="de-DE" sz="800">
                <a:solidFill>
                  <a:srgbClr val="000096"/>
                </a:solidFill>
                <a:highlight>
                  <a:srgbClr val="FFFFFF"/>
                </a:highlight>
                <a:latin typeface="Courier New"/>
                <a:ea typeface="Courier New"/>
                <a:cs typeface="Courier New"/>
                <a:sym typeface="Courier New"/>
              </a:rPr>
              <a:t>&lt;/idno&gt;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&lt;idno</a:t>
            </a:r>
            <a:r>
              <a:rPr lang="de-DE" sz="800">
                <a:solidFill>
                  <a:srgbClr val="F5844C"/>
                </a:solidFill>
                <a:highlight>
                  <a:srgbClr val="FFFFFF"/>
                </a:highlight>
                <a:latin typeface="Courier New"/>
                <a:ea typeface="Courier New"/>
                <a:cs typeface="Courier New"/>
                <a:sym typeface="Courier New"/>
              </a:rPr>
              <a:t> type</a:t>
            </a:r>
            <a:r>
              <a:rPr lang="de-DE" sz="800">
                <a:solidFill>
                  <a:srgbClr val="FF8040"/>
                </a:solidFill>
                <a:highlight>
                  <a:srgbClr val="FFFFFF"/>
                </a:highlight>
                <a:latin typeface="Courier New"/>
                <a:ea typeface="Courier New"/>
                <a:cs typeface="Courier New"/>
                <a:sym typeface="Courier New"/>
              </a:rPr>
              <a:t>=</a:t>
            </a:r>
            <a:r>
              <a:rPr lang="de-DE" sz="800">
                <a:solidFill>
                  <a:srgbClr val="993300"/>
                </a:solidFill>
                <a:highlight>
                  <a:srgbClr val="FFFFFF"/>
                </a:highlight>
                <a:latin typeface="Courier New"/>
                <a:ea typeface="Courier New"/>
                <a:cs typeface="Courier New"/>
                <a:sym typeface="Courier New"/>
              </a:rPr>
              <a:t>"wa_gedichte"</a:t>
            </a:r>
            <a:r>
              <a:rPr lang="de-DE" sz="800">
                <a:solidFill>
                  <a:srgbClr val="000096"/>
                </a:solidFill>
                <a:highlight>
                  <a:srgbClr val="FFFFFF"/>
                </a:highlight>
                <a:latin typeface="Courier New"/>
                <a:ea typeface="Courier New"/>
                <a:cs typeface="Courier New"/>
                <a:sym typeface="Courier New"/>
              </a:rPr>
              <a:t>&gt;</a:t>
            </a:r>
            <a:r>
              <a:rPr lang="de-DE" sz="800">
                <a:solidFill>
                  <a:srgbClr val="000000"/>
                </a:solidFill>
                <a:highlight>
                  <a:srgbClr val="FFFFFF"/>
                </a:highlight>
                <a:latin typeface="Courier New"/>
                <a:ea typeface="Courier New"/>
                <a:cs typeface="Courier New"/>
                <a:sym typeface="Courier New"/>
              </a:rPr>
              <a:t>H.4</a:t>
            </a:r>
            <a:r>
              <a:rPr lang="de-DE" sz="800">
                <a:solidFill>
                  <a:srgbClr val="000096"/>
                </a:solidFill>
                <a:highlight>
                  <a:srgbClr val="FFFFFF"/>
                </a:highlight>
                <a:latin typeface="Courier New"/>
                <a:ea typeface="Courier New"/>
                <a:cs typeface="Courier New"/>
                <a:sym typeface="Courier New"/>
              </a:rPr>
              <a:t>&lt;/idno&gt;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&lt;idno</a:t>
            </a:r>
            <a:r>
              <a:rPr lang="de-DE" sz="800">
                <a:solidFill>
                  <a:srgbClr val="F5844C"/>
                </a:solidFill>
                <a:highlight>
                  <a:srgbClr val="FFFFFF"/>
                </a:highlight>
                <a:latin typeface="Courier New"/>
                <a:ea typeface="Courier New"/>
                <a:cs typeface="Courier New"/>
                <a:sym typeface="Courier New"/>
              </a:rPr>
              <a:t> type</a:t>
            </a:r>
            <a:r>
              <a:rPr lang="de-DE" sz="800">
                <a:solidFill>
                  <a:srgbClr val="FF8040"/>
                </a:solidFill>
                <a:highlight>
                  <a:srgbClr val="FFFFFF"/>
                </a:highlight>
                <a:latin typeface="Courier New"/>
                <a:ea typeface="Courier New"/>
                <a:cs typeface="Courier New"/>
                <a:sym typeface="Courier New"/>
              </a:rPr>
              <a:t>=</a:t>
            </a:r>
            <a:r>
              <a:rPr lang="de-DE" sz="800">
                <a:solidFill>
                  <a:srgbClr val="993300"/>
                </a:solidFill>
                <a:highlight>
                  <a:srgbClr val="FFFFFF"/>
                </a:highlight>
                <a:latin typeface="Courier New"/>
                <a:ea typeface="Courier New"/>
                <a:cs typeface="Courier New"/>
                <a:sym typeface="Courier New"/>
              </a:rPr>
              <a:t>"gesamtinventar"</a:t>
            </a:r>
            <a:r>
              <a:rPr lang="de-DE" sz="800">
                <a:solidFill>
                  <a:srgbClr val="000096"/>
                </a:solidFill>
                <a:highlight>
                  <a:srgbClr val="FFFFFF"/>
                </a:highlight>
                <a:latin typeface="Courier New"/>
                <a:ea typeface="Courier New"/>
                <a:cs typeface="Courier New"/>
                <a:sym typeface="Courier New"/>
              </a:rPr>
              <a:t>&gt;</a:t>
            </a:r>
            <a:r>
              <a:rPr lang="de-DE" sz="800">
                <a:solidFill>
                  <a:srgbClr val="000000"/>
                </a:solidFill>
                <a:highlight>
                  <a:srgbClr val="FFFFFF"/>
                </a:highlight>
                <a:latin typeface="Courier New"/>
                <a:ea typeface="Courier New"/>
                <a:cs typeface="Courier New"/>
                <a:sym typeface="Courier New"/>
              </a:rPr>
              <a:t>2129629</a:t>
            </a:r>
            <a:r>
              <a:rPr lang="de-DE" sz="800">
                <a:solidFill>
                  <a:srgbClr val="000096"/>
                </a:solidFill>
                <a:highlight>
                  <a:srgbClr val="FFFFFF"/>
                </a:highlight>
                <a:latin typeface="Courier New"/>
                <a:ea typeface="Courier New"/>
                <a:cs typeface="Courier New"/>
                <a:sym typeface="Courier New"/>
              </a:rPr>
              <a:t>&lt;/idno&gt;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&lt;/msIdentifier&gt;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&lt;msContents&gt;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&lt;summary&gt;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&lt;p&gt;</a:t>
            </a:r>
            <a:r>
              <a:rPr lang="de-DE" sz="800">
                <a:solidFill>
                  <a:srgbClr val="000000"/>
                </a:solidFill>
                <a:highlight>
                  <a:srgbClr val="FFFFFF"/>
                </a:highlight>
                <a:latin typeface="Courier New"/>
                <a:ea typeface="Courier New"/>
                <a:cs typeface="Courier New"/>
                <a:sym typeface="Courier New"/>
              </a:rPr>
              <a:t>"Zweyte Sammlung" WA I 2,49-66, 72-85, 110, 123-131, 169-189; I 16,121-140</a:t>
            </a:r>
            <a:r>
              <a:rPr lang="de-DE" sz="800">
                <a:solidFill>
                  <a:srgbClr val="000096"/>
                </a:solidFill>
                <a:highlight>
                  <a:srgbClr val="FFFFFF"/>
                </a:highlight>
                <a:latin typeface="Courier New"/>
                <a:ea typeface="Courier New"/>
                <a:cs typeface="Courier New"/>
                <a:sym typeface="Courier New"/>
              </a:rPr>
              <a:t>&lt;/p&gt;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&lt;/summary&gt;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&lt;/msContents&gt;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&lt;physDesc&gt;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&lt;objectDesc&gt;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&lt;supportDesc&gt;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&lt;extent&gt;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&lt;measure</a:t>
            </a:r>
            <a:r>
              <a:rPr lang="de-DE" sz="800">
                <a:solidFill>
                  <a:srgbClr val="F5844C"/>
                </a:solidFill>
                <a:highlight>
                  <a:srgbClr val="FFFFFF"/>
                </a:highlight>
                <a:latin typeface="Courier New"/>
                <a:ea typeface="Courier New"/>
                <a:cs typeface="Courier New"/>
                <a:sym typeface="Courier New"/>
              </a:rPr>
              <a:t> unit</a:t>
            </a:r>
            <a:r>
              <a:rPr lang="de-DE" sz="800">
                <a:solidFill>
                  <a:srgbClr val="FF8040"/>
                </a:solidFill>
                <a:highlight>
                  <a:srgbClr val="FFFFFF"/>
                </a:highlight>
                <a:latin typeface="Courier New"/>
                <a:ea typeface="Courier New"/>
                <a:cs typeface="Courier New"/>
                <a:sym typeface="Courier New"/>
              </a:rPr>
              <a:t>=</a:t>
            </a:r>
            <a:r>
              <a:rPr lang="de-DE" sz="800">
                <a:solidFill>
                  <a:srgbClr val="993300"/>
                </a:solidFill>
                <a:highlight>
                  <a:srgbClr val="FFFFFF"/>
                </a:highlight>
                <a:latin typeface="Courier New"/>
                <a:ea typeface="Courier New"/>
                <a:cs typeface="Courier New"/>
                <a:sym typeface="Courier New"/>
              </a:rPr>
              <a:t>"leaf"</a:t>
            </a:r>
            <a:r>
              <a:rPr lang="de-DE" sz="800">
                <a:solidFill>
                  <a:srgbClr val="000096"/>
                </a:solidFill>
                <a:highlight>
                  <a:srgbClr val="FFFFFF"/>
                </a:highlight>
                <a:latin typeface="Courier New"/>
                <a:ea typeface="Courier New"/>
                <a:cs typeface="Courier New"/>
                <a:sym typeface="Courier New"/>
              </a:rPr>
              <a:t>&gt;</a:t>
            </a:r>
            <a:r>
              <a:rPr lang="de-DE" sz="800">
                <a:solidFill>
                  <a:srgbClr val="000000"/>
                </a:solidFill>
                <a:highlight>
                  <a:srgbClr val="FFFFFF"/>
                </a:highlight>
                <a:latin typeface="Courier New"/>
                <a:ea typeface="Courier New"/>
                <a:cs typeface="Courier New"/>
                <a:sym typeface="Courier New"/>
              </a:rPr>
              <a:t>55</a:t>
            </a:r>
            <a:r>
              <a:rPr lang="de-DE" sz="800">
                <a:solidFill>
                  <a:srgbClr val="000096"/>
                </a:solidFill>
                <a:highlight>
                  <a:srgbClr val="FFFFFF"/>
                </a:highlight>
                <a:latin typeface="Courier New"/>
                <a:ea typeface="Courier New"/>
                <a:cs typeface="Courier New"/>
                <a:sym typeface="Courier New"/>
              </a:rPr>
              <a:t>&lt;/measure&gt;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&lt;measure</a:t>
            </a:r>
            <a:r>
              <a:rPr lang="de-DE" sz="800">
                <a:solidFill>
                  <a:srgbClr val="F5844C"/>
                </a:solidFill>
                <a:highlight>
                  <a:srgbClr val="FFFFFF"/>
                </a:highlight>
                <a:latin typeface="Courier New"/>
                <a:ea typeface="Courier New"/>
                <a:cs typeface="Courier New"/>
                <a:sym typeface="Courier New"/>
              </a:rPr>
              <a:t> unit</a:t>
            </a:r>
            <a:r>
              <a:rPr lang="de-DE" sz="800">
                <a:solidFill>
                  <a:srgbClr val="FF8040"/>
                </a:solidFill>
                <a:highlight>
                  <a:srgbClr val="FFFFFF"/>
                </a:highlight>
                <a:latin typeface="Courier New"/>
                <a:ea typeface="Courier New"/>
                <a:cs typeface="Courier New"/>
                <a:sym typeface="Courier New"/>
              </a:rPr>
              <a:t>=</a:t>
            </a:r>
            <a:r>
              <a:rPr lang="de-DE" sz="800">
                <a:solidFill>
                  <a:srgbClr val="993300"/>
                </a:solidFill>
                <a:highlight>
                  <a:srgbClr val="FFFFFF"/>
                </a:highlight>
                <a:latin typeface="Courier New"/>
                <a:ea typeface="Courier New"/>
                <a:cs typeface="Courier New"/>
                <a:sym typeface="Courier New"/>
              </a:rPr>
              <a:t>"pageTranscr"</a:t>
            </a:r>
            <a:r>
              <a:rPr lang="de-DE" sz="800">
                <a:solidFill>
                  <a:srgbClr val="000096"/>
                </a:solidFill>
                <a:highlight>
                  <a:srgbClr val="FFFFFF"/>
                </a:highlight>
                <a:latin typeface="Courier New"/>
                <a:ea typeface="Courier New"/>
                <a:cs typeface="Courier New"/>
                <a:sym typeface="Courier New"/>
              </a:rPr>
              <a:t>&gt;</a:t>
            </a:r>
            <a:r>
              <a:rPr lang="de-DE" sz="800">
                <a:solidFill>
                  <a:srgbClr val="000000"/>
                </a:solidFill>
                <a:highlight>
                  <a:srgbClr val="FFFFFF"/>
                </a:highlight>
                <a:latin typeface="Courier New"/>
                <a:ea typeface="Courier New"/>
                <a:cs typeface="Courier New"/>
                <a:sym typeface="Courier New"/>
              </a:rPr>
              <a:t>78</a:t>
            </a:r>
            <a:r>
              <a:rPr lang="de-DE" sz="800">
                <a:solidFill>
                  <a:srgbClr val="000096"/>
                </a:solidFill>
                <a:highlight>
                  <a:srgbClr val="FFFFFF"/>
                </a:highlight>
                <a:latin typeface="Courier New"/>
                <a:ea typeface="Courier New"/>
                <a:cs typeface="Courier New"/>
                <a:sym typeface="Courier New"/>
              </a:rPr>
              <a:t>&lt;/measure&gt;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&lt;/extent&gt;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&lt;/supportDesc&gt;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&lt;/objectDesc&gt;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&lt;/physDesc&gt;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&lt;/msDesc&gt;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&lt;/sourceDesc&gt;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&lt;/fileDesc&gt;</a:t>
            </a:r>
            <a:br>
              <a:rPr lang="de-DE" sz="800">
                <a:solidFill>
                  <a:srgbClr val="000000"/>
                </a:solidFill>
                <a:highlight>
                  <a:srgbClr val="FFFFFF"/>
                </a:highlight>
                <a:latin typeface="Courier New"/>
                <a:ea typeface="Courier New"/>
                <a:cs typeface="Courier New"/>
                <a:sym typeface="Courier New"/>
              </a:rPr>
            </a:br>
            <a:r>
              <a:rPr lang="de-DE" sz="800">
                <a:solidFill>
                  <a:srgbClr val="000000"/>
                </a:solidFill>
                <a:highlight>
                  <a:srgbClr val="FFFFFF"/>
                </a:highlight>
                <a:latin typeface="Courier New"/>
                <a:ea typeface="Courier New"/>
                <a:cs typeface="Courier New"/>
                <a:sym typeface="Courier New"/>
              </a:rPr>
              <a:t>   </a:t>
            </a:r>
            <a:r>
              <a:rPr lang="de-DE" sz="800">
                <a:solidFill>
                  <a:srgbClr val="000096"/>
                </a:solidFill>
                <a:highlight>
                  <a:srgbClr val="FFFFFF"/>
                </a:highlight>
                <a:latin typeface="Courier New"/>
                <a:ea typeface="Courier New"/>
                <a:cs typeface="Courier New"/>
                <a:sym typeface="Courier New"/>
              </a:rPr>
              <a:t>&lt;/teiHeader&gt;</a:t>
            </a:r>
            <a:br>
              <a:rPr lang="de-DE" sz="800">
                <a:solidFill>
                  <a:srgbClr val="000000"/>
                </a:solidFill>
                <a:highlight>
                  <a:srgbClr val="FFFFFF"/>
                </a:highlight>
                <a:latin typeface="Courier New"/>
                <a:ea typeface="Courier New"/>
                <a:cs typeface="Courier New"/>
                <a:sym typeface="Courier New"/>
              </a:rPr>
            </a:br>
            <a:endParaRPr sz="800">
              <a:latin typeface="Courier New"/>
              <a:ea typeface="Courier New"/>
              <a:cs typeface="Courier New"/>
              <a:sym typeface="Courier New"/>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de-DE"/>
              <a:t>Processing instructions und Namespaces</a:t>
            </a:r>
            <a:endParaRPr/>
          </a:p>
        </p:txBody>
      </p:sp>
      <p:sp>
        <p:nvSpPr>
          <p:cNvPr id="116" name="Google Shape;116;p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de-DE" sz="1500">
                <a:latin typeface="Courier New"/>
                <a:ea typeface="Courier New"/>
                <a:cs typeface="Courier New"/>
                <a:sym typeface="Courier New"/>
              </a:rPr>
              <a:t>Create a TEI-XML output from the input. Add two processing instructions, both referencing the path tei_gl.rng. Define Relax NG as the namespace for the first processing instruction and Schematron for the second. Also declare two namespaces: the TEI namespace and a custom namespace called gl using this URL: https://goethe-lyrik.net/.</a:t>
            </a:r>
            <a:r>
              <a:rPr lang="de-DE" sz="1500"/>
              <a:t> </a:t>
            </a:r>
            <a:endParaRPr sz="1500"/>
          </a:p>
          <a:p>
            <a:pPr indent="0" lvl="0" marL="0" rtl="0" algn="l">
              <a:lnSpc>
                <a:spcPct val="115000"/>
              </a:lnSpc>
              <a:spcBef>
                <a:spcPts val="0"/>
              </a:spcBef>
              <a:spcAft>
                <a:spcPts val="0"/>
              </a:spcAft>
              <a:buSzPts val="1800"/>
              <a:buNone/>
            </a:pPr>
            <a:r>
              <a:t/>
            </a:r>
            <a:endParaRPr/>
          </a:p>
          <a:p>
            <a:pPr indent="-342900" lvl="0" marL="457200" rtl="0" algn="l">
              <a:lnSpc>
                <a:spcPct val="115000"/>
              </a:lnSpc>
              <a:spcBef>
                <a:spcPts val="0"/>
              </a:spcBef>
              <a:spcAft>
                <a:spcPts val="0"/>
              </a:spcAft>
              <a:buSzPts val="1800"/>
              <a:buChar char="●"/>
            </a:pPr>
            <a:r>
              <a:rPr lang="de-DE"/>
              <a:t>Einleitung des Prompts</a:t>
            </a:r>
            <a:endParaRPr/>
          </a:p>
          <a:p>
            <a:pPr indent="-342900" lvl="0" marL="457200" rtl="0" algn="l">
              <a:lnSpc>
                <a:spcPct val="115000"/>
              </a:lnSpc>
              <a:spcBef>
                <a:spcPts val="0"/>
              </a:spcBef>
              <a:spcAft>
                <a:spcPts val="0"/>
              </a:spcAft>
              <a:buSzPts val="1800"/>
              <a:buChar char="●"/>
            </a:pPr>
            <a:r>
              <a:rPr lang="de-DE"/>
              <a:t>Keine XML declaration notwendig</a:t>
            </a:r>
            <a:endParaRPr/>
          </a:p>
          <a:p>
            <a:pPr indent="0" lvl="0" marL="0" rtl="0" algn="l">
              <a:lnSpc>
                <a:spcPct val="115000"/>
              </a:lnSpc>
              <a:spcBef>
                <a:spcPts val="1200"/>
              </a:spcBef>
              <a:spcAft>
                <a:spcPts val="1200"/>
              </a:spcAft>
              <a:buSzPts val="1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