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0.xml" ContentType="application/vnd.openxmlformats-officedocument.presentationml.slideLayout+xml"/>
  <Override PartName="/ppt/slideLayouts/slideLayout3.xml" ContentType="application/vnd.openxmlformats-officedocument.presentationml.slideLayout+xml"/>
  <Override PartName="/ppt/slideLayouts/slideLayout3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2.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33.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34.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35.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36.xml" ContentType="application/vnd.openxmlformats-officedocument.presentationml.slideLayout+xml"/>
  <Override PartName="/ppt/slideLayouts/slideLayout15.xml" ContentType="application/vnd.openxmlformats-officedocument.presentationml.slideLayout+xml"/>
  <Override PartName="/ppt/slideLayouts/slideLayout37.xml" ContentType="application/vnd.openxmlformats-officedocument.presentationml.slideLayout+xml"/>
  <Override PartName="/ppt/slideLayouts/slideLayout16.xml" ContentType="application/vnd.openxmlformats-officedocument.presentationml.slideLayout+xml"/>
  <Override PartName="/ppt/slideLayouts/slideLayout38.xml" ContentType="application/vnd.openxmlformats-officedocument.presentationml.slideLayout+xml"/>
  <Override PartName="/ppt/slideLayouts/slideLayout17.xml" ContentType="application/vnd.openxmlformats-officedocument.presentationml.slideLayout+xml"/>
  <Override PartName="/ppt/slideLayouts/slideLayout3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42.xml" ContentType="application/vnd.openxmlformats-officedocument.presentationml.slideLayout+xml"/>
  <Override PartName="/ppt/slideLayouts/slideLayout21.xml" ContentType="application/vnd.openxmlformats-officedocument.presentationml.slideLayout+xml"/>
  <Override PartName="/ppt/slideLayouts/slideLayout43.xml" ContentType="application/vnd.openxmlformats-officedocument.presentationml.slideLayout+xml"/>
  <Override PartName="/ppt/slideLayouts/slideLayout22.xml" ContentType="application/vnd.openxmlformats-officedocument.presentationml.slideLayout+xml"/>
  <Override PartName="/ppt/slideLayouts/slideLayout44.xml" ContentType="application/vnd.openxmlformats-officedocument.presentationml.slideLayout+xml"/>
  <Override PartName="/ppt/slideLayouts/slideLayout23.xml" ContentType="application/vnd.openxmlformats-officedocument.presentationml.slideLayout+xml"/>
  <Override PartName="/ppt/slideLayouts/slideLayout45.xml" ContentType="application/vnd.openxmlformats-officedocument.presentationml.slideLayout+xml"/>
  <Override PartName="/ppt/slideLayouts/slideLayout24.xml" ContentType="application/vnd.openxmlformats-officedocument.presentationml.slideLayout+xml"/>
  <Override PartName="/ppt/slideLayouts/slideLayout46.xml" ContentType="application/vnd.openxmlformats-officedocument.presentationml.slideLayout+xml"/>
  <Override PartName="/ppt/slideLayouts/slideLayout25.xml" ContentType="application/vnd.openxmlformats-officedocument.presentationml.slideLayout+xml"/>
  <Override PartName="/ppt/slideLayouts/slideLayout47.xml" ContentType="application/vnd.openxmlformats-officedocument.presentationml.slideLayout+xml"/>
  <Override PartName="/ppt/slideLayouts/slideLayout26.xml" ContentType="application/vnd.openxmlformats-officedocument.presentationml.slideLayout+xml"/>
  <Override PartName="/ppt/slideLayouts/slideLayout48.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0.xml.rels" ContentType="application/vnd.openxmlformats-package.relationships+xml"/>
  <Override PartName="/ppt/slideLayouts/_rels/slideLayout3.xml.rels" ContentType="application/vnd.openxmlformats-package.relationships+xml"/>
  <Override PartName="/ppt/slideLayouts/_rels/slideLayout31.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34.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35.xml.rels" ContentType="application/vnd.openxmlformats-package.relationships+xml"/>
  <Override PartName="/ppt/slideLayouts/_rels/slideLayout13.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14.xml.rels" ContentType="application/vnd.openxmlformats-package.relationships+xml"/>
  <Override PartName="/ppt/slideLayouts/_rels/slideLayout9.xml.rels" ContentType="application/vnd.openxmlformats-package.relationships+xml"/>
  <Override PartName="/ppt/slideLayouts/_rels/slideLayout37.xml.rels" ContentType="application/vnd.openxmlformats-package.relationships+xml"/>
  <Override PartName="/ppt/slideLayouts/_rels/slideLayout15.xml.rels" ContentType="application/vnd.openxmlformats-package.relationships+xml"/>
  <Override PartName="/ppt/slideLayouts/_rels/slideLayout38.xml.rels" ContentType="application/vnd.openxmlformats-package.relationships+xml"/>
  <Override PartName="/ppt/slideLayouts/_rels/slideLayout16.xml.rels" ContentType="application/vnd.openxmlformats-package.relationships+xml"/>
  <Override PartName="/ppt/slideLayouts/_rels/slideLayout39.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42.xml.rels" ContentType="application/vnd.openxmlformats-package.relationships+xml"/>
  <Override PartName="/ppt/slideLayouts/_rels/slideLayout20.xml.rels" ContentType="application/vnd.openxmlformats-package.relationships+xml"/>
  <Override PartName="/ppt/slideLayouts/_rels/slideLayout43.xml.rels" ContentType="application/vnd.openxmlformats-package.relationships+xml"/>
  <Override PartName="/ppt/slideLayouts/_rels/slideLayout21.xml.rels" ContentType="application/vnd.openxmlformats-package.relationships+xml"/>
  <Override PartName="/ppt/slideLayouts/_rels/slideLayout44.xml.rels" ContentType="application/vnd.openxmlformats-package.relationships+xml"/>
  <Override PartName="/ppt/slideLayouts/_rels/slideLayout22.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46.xml.rels" ContentType="application/vnd.openxmlformats-package.relationships+xml"/>
  <Override PartName="/ppt/slideLayouts/_rels/slideLayout24.xml.rels" ContentType="application/vnd.openxmlformats-package.relationships+xml"/>
  <Override PartName="/ppt/slideLayouts/_rels/slideLayout47.xml.rels" ContentType="application/vnd.openxmlformats-package.relationships+xml"/>
  <Override PartName="/ppt/slideLayouts/_rels/slideLayout25.xml.rels" ContentType="application/vnd.openxmlformats-package.relationships+xml"/>
  <Override PartName="/ppt/slideLayouts/_rels/slideLayout48.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media/image1.png" ContentType="image/png"/>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9144000" cy="51435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9F5A12DC-AB4A-40C0-ACF7-8323AC2D4970}"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2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2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 name="PlaceHolder 4"/>
          <p:cNvSpPr>
            <a:spLocks noGrp="1"/>
          </p:cNvSpPr>
          <p:nvPr>
            <p:ph type="sldNum" idx="1"/>
          </p:nvPr>
        </p:nvSpPr>
        <p:spPr/>
        <p:txBody>
          <a:bodyPr/>
          <a:p>
            <a:fld id="{37CA6B53-4F02-499C-B337-646C34B9D39D}"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3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3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3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3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 name="PlaceHolder 6"/>
          <p:cNvSpPr>
            <a:spLocks noGrp="1"/>
          </p:cNvSpPr>
          <p:nvPr>
            <p:ph type="sldNum" idx="1"/>
          </p:nvPr>
        </p:nvSpPr>
        <p:spPr/>
        <p:txBody>
          <a:bodyPr/>
          <a:p>
            <a:fld id="{A72DAFA3-08C1-435D-9E17-574420700D7E}"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3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3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3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3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4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4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9" name="PlaceHolder 8"/>
          <p:cNvSpPr>
            <a:spLocks noGrp="1"/>
          </p:cNvSpPr>
          <p:nvPr>
            <p:ph type="sldNum" idx="1"/>
          </p:nvPr>
        </p:nvSpPr>
        <p:spPr/>
        <p:txBody>
          <a:bodyPr/>
          <a:p>
            <a:fld id="{89E56D6D-3F31-4C7A-A942-26B4845A3E69}"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87148A62-03D8-42AE-BA56-3B642051A69A}"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4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it-IT" sz="3200" spc="-1" strike="noStrike">
              <a:solidFill>
                <a:srgbClr val="ffffff"/>
              </a:solidFill>
              <a:latin typeface="Arial"/>
            </a:endParaRPr>
          </a:p>
        </p:txBody>
      </p:sp>
      <p:sp>
        <p:nvSpPr>
          <p:cNvPr id="4" name="PlaceHolder 3"/>
          <p:cNvSpPr>
            <a:spLocks noGrp="1"/>
          </p:cNvSpPr>
          <p:nvPr>
            <p:ph type="sldNum" idx="2"/>
          </p:nvPr>
        </p:nvSpPr>
        <p:spPr/>
        <p:txBody>
          <a:bodyPr/>
          <a:p>
            <a:fld id="{224BFA89-D18E-4964-9D23-DFF38ABF8469}"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4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4" name="PlaceHolder 3"/>
          <p:cNvSpPr>
            <a:spLocks noGrp="1"/>
          </p:cNvSpPr>
          <p:nvPr>
            <p:ph type="sldNum" idx="2"/>
          </p:nvPr>
        </p:nvSpPr>
        <p:spPr/>
        <p:txBody>
          <a:bodyPr/>
          <a:p>
            <a:fld id="{F809605F-028B-4E03-91BE-D5A10536B236}"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5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 name="PlaceHolder 4"/>
          <p:cNvSpPr>
            <a:spLocks noGrp="1"/>
          </p:cNvSpPr>
          <p:nvPr>
            <p:ph type="sldNum" idx="2"/>
          </p:nvPr>
        </p:nvSpPr>
        <p:spPr/>
        <p:txBody>
          <a:bodyPr/>
          <a:p>
            <a:fld id="{23C5E24B-229A-4A93-8B0A-70CBEB805D51}"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3" name="PlaceHolder 2"/>
          <p:cNvSpPr>
            <a:spLocks noGrp="1"/>
          </p:cNvSpPr>
          <p:nvPr>
            <p:ph type="sldNum" idx="2"/>
          </p:nvPr>
        </p:nvSpPr>
        <p:spPr/>
        <p:txBody>
          <a:bodyPr/>
          <a:p>
            <a:fld id="{A38C0ECC-6C11-43AB-8045-4974F980CD5B}"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it-IT" sz="3200" spc="-1" strike="noStrike">
              <a:solidFill>
                <a:srgbClr val="ffffff"/>
              </a:solidFill>
              <a:latin typeface="Arial"/>
            </a:endParaRPr>
          </a:p>
        </p:txBody>
      </p:sp>
      <p:sp>
        <p:nvSpPr>
          <p:cNvPr id="3" name="PlaceHolder 2"/>
          <p:cNvSpPr>
            <a:spLocks noGrp="1"/>
          </p:cNvSpPr>
          <p:nvPr>
            <p:ph type="sldNum" idx="2"/>
          </p:nvPr>
        </p:nvSpPr>
        <p:spPr/>
        <p:txBody>
          <a:bodyPr/>
          <a:p>
            <a:fld id="{3E07F2AD-F32E-49DE-8B7E-8526694272D8}"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5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2"/>
          </p:nvPr>
        </p:nvSpPr>
        <p:spPr/>
        <p:txBody>
          <a:bodyPr/>
          <a:p>
            <a:fld id="{4677AFED-6F42-42FB-BD3A-9FDD03E56B37}"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it-IT" sz="3200" spc="-1" strike="noStrike">
              <a:solidFill>
                <a:srgbClr val="ffffff"/>
              </a:solidFill>
              <a:latin typeface="Arial"/>
            </a:endParaRPr>
          </a:p>
        </p:txBody>
      </p:sp>
      <p:sp>
        <p:nvSpPr>
          <p:cNvPr id="4" name="PlaceHolder 3"/>
          <p:cNvSpPr>
            <a:spLocks noGrp="1"/>
          </p:cNvSpPr>
          <p:nvPr>
            <p:ph type="sldNum" idx="1"/>
          </p:nvPr>
        </p:nvSpPr>
        <p:spPr/>
        <p:txBody>
          <a:bodyPr/>
          <a:p>
            <a:fld id="{67A0CDF5-52EF-43D0-8F24-CFE1B5FB4DAF}"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6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2"/>
          </p:nvPr>
        </p:nvSpPr>
        <p:spPr/>
        <p:txBody>
          <a:bodyPr/>
          <a:p>
            <a:fld id="{1E269FEB-E20F-45E2-9F36-E9CAA1C58BA5}"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6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2"/>
          </p:nvPr>
        </p:nvSpPr>
        <p:spPr/>
        <p:txBody>
          <a:bodyPr/>
          <a:p>
            <a:fld id="{6A4CFD1C-C111-45E7-8AF2-590DC26712B5}"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6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 name="PlaceHolder 4"/>
          <p:cNvSpPr>
            <a:spLocks noGrp="1"/>
          </p:cNvSpPr>
          <p:nvPr>
            <p:ph type="sldNum" idx="2"/>
          </p:nvPr>
        </p:nvSpPr>
        <p:spPr/>
        <p:txBody>
          <a:bodyPr/>
          <a:p>
            <a:fld id="{5FDB322C-3C16-47F8-B095-B287BEDC7F0C}"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7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 name="PlaceHolder 6"/>
          <p:cNvSpPr>
            <a:spLocks noGrp="1"/>
          </p:cNvSpPr>
          <p:nvPr>
            <p:ph type="sldNum" idx="2"/>
          </p:nvPr>
        </p:nvSpPr>
        <p:spPr/>
        <p:txBody>
          <a:bodyPr/>
          <a:p>
            <a:fld id="{582B1D43-43E1-4924-B59D-C3C988A8A928}"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7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8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8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9" name="PlaceHolder 8"/>
          <p:cNvSpPr>
            <a:spLocks noGrp="1"/>
          </p:cNvSpPr>
          <p:nvPr>
            <p:ph type="sldNum" idx="2"/>
          </p:nvPr>
        </p:nvSpPr>
        <p:spPr/>
        <p:txBody>
          <a:bodyPr/>
          <a:p>
            <a:fld id="{1DFC6119-E189-4D3E-A271-B6359A686C19}" type="slidenum">
              <a:t>&lt;#&gt;</a:t>
            </a:fld>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3"/>
          </p:nvPr>
        </p:nvSpPr>
        <p:spPr/>
        <p:txBody>
          <a:bodyPr/>
          <a:p>
            <a:fld id="{BDAB1ACB-50EB-4C43-89EE-B3E9FE7F8BA9}" type="slidenum">
              <a:t>&lt;#&gt;</a:t>
            </a:fld>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88"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it-IT" sz="3200" spc="-1" strike="noStrike">
              <a:solidFill>
                <a:srgbClr val="ffffff"/>
              </a:solidFill>
              <a:latin typeface="Arial"/>
            </a:endParaRPr>
          </a:p>
        </p:txBody>
      </p:sp>
      <p:sp>
        <p:nvSpPr>
          <p:cNvPr id="4" name="PlaceHolder 3"/>
          <p:cNvSpPr>
            <a:spLocks noGrp="1"/>
          </p:cNvSpPr>
          <p:nvPr>
            <p:ph type="sldNum" idx="3"/>
          </p:nvPr>
        </p:nvSpPr>
        <p:spPr/>
        <p:txBody>
          <a:bodyPr/>
          <a:p>
            <a:fld id="{3FDD97EB-6C81-49BD-8303-CDC984AEEC79}" type="slidenum">
              <a:t>&lt;#&gt;</a:t>
            </a:fld>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90"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4" name="PlaceHolder 3"/>
          <p:cNvSpPr>
            <a:spLocks noGrp="1"/>
          </p:cNvSpPr>
          <p:nvPr>
            <p:ph type="sldNum" idx="3"/>
          </p:nvPr>
        </p:nvSpPr>
        <p:spPr/>
        <p:txBody>
          <a:bodyPr/>
          <a:p>
            <a:fld id="{1D86C150-A8E8-40D4-8190-4166E0EAD663}" type="slidenum">
              <a:t>&lt;#&gt;</a:t>
            </a:fld>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9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9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 name="PlaceHolder 4"/>
          <p:cNvSpPr>
            <a:spLocks noGrp="1"/>
          </p:cNvSpPr>
          <p:nvPr>
            <p:ph type="sldNum" idx="3"/>
          </p:nvPr>
        </p:nvSpPr>
        <p:spPr/>
        <p:txBody>
          <a:bodyPr/>
          <a:p>
            <a:fld id="{E451A22E-6ADE-4D34-8401-8030955704CE}" type="slidenum">
              <a:t>&lt;#&gt;</a:t>
            </a:fld>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3" name="PlaceHolder 2"/>
          <p:cNvSpPr>
            <a:spLocks noGrp="1"/>
          </p:cNvSpPr>
          <p:nvPr>
            <p:ph type="sldNum" idx="3"/>
          </p:nvPr>
        </p:nvSpPr>
        <p:spPr/>
        <p:txBody>
          <a:bodyPr/>
          <a:p>
            <a:fld id="{4C6A72BC-A1D8-442F-92C0-E9DB024256A0}"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4" name="PlaceHolder 3"/>
          <p:cNvSpPr>
            <a:spLocks noGrp="1"/>
          </p:cNvSpPr>
          <p:nvPr>
            <p:ph type="sldNum" idx="1"/>
          </p:nvPr>
        </p:nvSpPr>
        <p:spPr/>
        <p:txBody>
          <a:bodyPr/>
          <a:p>
            <a:fld id="{3A79E7B5-D38B-498D-B51E-C36E66991C73}" type="slidenum">
              <a:t>&lt;#&gt;</a:t>
            </a:fld>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it-IT" sz="3200" spc="-1" strike="noStrike">
              <a:solidFill>
                <a:srgbClr val="ffffff"/>
              </a:solidFill>
              <a:latin typeface="Arial"/>
            </a:endParaRPr>
          </a:p>
        </p:txBody>
      </p:sp>
      <p:sp>
        <p:nvSpPr>
          <p:cNvPr id="3" name="PlaceHolder 2"/>
          <p:cNvSpPr>
            <a:spLocks noGrp="1"/>
          </p:cNvSpPr>
          <p:nvPr>
            <p:ph type="sldNum" idx="3"/>
          </p:nvPr>
        </p:nvSpPr>
        <p:spPr/>
        <p:txBody>
          <a:bodyPr/>
          <a:p>
            <a:fld id="{A99EB472-A3C6-45C7-80E4-EFDED7693682}" type="slidenum">
              <a:t>&lt;#&gt;</a:t>
            </a:fld>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9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9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9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3"/>
          </p:nvPr>
        </p:nvSpPr>
        <p:spPr/>
        <p:txBody>
          <a:bodyPr/>
          <a:p>
            <a:fld id="{E9C58034-3A83-4C71-8313-21514DA9BDD6}" type="slidenum">
              <a:t>&lt;#&gt;</a:t>
            </a:fld>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0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0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03"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3"/>
          </p:nvPr>
        </p:nvSpPr>
        <p:spPr/>
        <p:txBody>
          <a:bodyPr/>
          <a:p>
            <a:fld id="{0AE86738-F1CE-4DCA-8AFB-CADEEF3D08CD}" type="slidenum">
              <a:t>&lt;#&gt;</a:t>
            </a:fld>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0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0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07"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3"/>
          </p:nvPr>
        </p:nvSpPr>
        <p:spPr/>
        <p:txBody>
          <a:bodyPr/>
          <a:p>
            <a:fld id="{CA7F5608-3F06-47E1-99CC-956D607CB2A9}" type="slidenum">
              <a:t>&lt;#&gt;</a:t>
            </a:fld>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09"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10"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 name="PlaceHolder 4"/>
          <p:cNvSpPr>
            <a:spLocks noGrp="1"/>
          </p:cNvSpPr>
          <p:nvPr>
            <p:ph type="sldNum" idx="3"/>
          </p:nvPr>
        </p:nvSpPr>
        <p:spPr/>
        <p:txBody>
          <a:bodyPr/>
          <a:p>
            <a:fld id="{753FC0FC-3632-4813-84DE-9251FAB96A86}" type="slidenum">
              <a:t>&lt;#&gt;</a:t>
            </a:fld>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15"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 name="PlaceHolder 6"/>
          <p:cNvSpPr>
            <a:spLocks noGrp="1"/>
          </p:cNvSpPr>
          <p:nvPr>
            <p:ph type="sldNum" idx="3"/>
          </p:nvPr>
        </p:nvSpPr>
        <p:spPr/>
        <p:txBody>
          <a:bodyPr/>
          <a:p>
            <a:fld id="{26DC6F0B-405E-4F5C-BAC0-36B9D33FA85E}" type="slidenum">
              <a:t>&lt;#&gt;</a:t>
            </a:fld>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17"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18"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19"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20"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21"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22"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9" name="PlaceHolder 8"/>
          <p:cNvSpPr>
            <a:spLocks noGrp="1"/>
          </p:cNvSpPr>
          <p:nvPr>
            <p:ph type="sldNum" idx="3"/>
          </p:nvPr>
        </p:nvSpPr>
        <p:spPr/>
        <p:txBody>
          <a:bodyPr/>
          <a:p>
            <a:fld id="{1DE90735-4505-4F48-9283-3A32D75C9EBA}" type="slidenum">
              <a:t>&lt;#&gt;</a:t>
            </a:fld>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4"/>
          </p:nvPr>
        </p:nvSpPr>
        <p:spPr/>
        <p:txBody>
          <a:bodyPr/>
          <a:p>
            <a:fld id="{7DD8EFBB-255B-4C84-9506-95D77B22F40C}" type="slidenum">
              <a:t>&lt;#&gt;</a:t>
            </a:fld>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2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it-IT" sz="3200" spc="-1" strike="noStrike">
              <a:solidFill>
                <a:srgbClr val="ffffff"/>
              </a:solidFill>
              <a:latin typeface="Arial"/>
            </a:endParaRPr>
          </a:p>
        </p:txBody>
      </p:sp>
      <p:sp>
        <p:nvSpPr>
          <p:cNvPr id="4" name="PlaceHolder 3"/>
          <p:cNvSpPr>
            <a:spLocks noGrp="1"/>
          </p:cNvSpPr>
          <p:nvPr>
            <p:ph type="sldNum" idx="4"/>
          </p:nvPr>
        </p:nvSpPr>
        <p:spPr/>
        <p:txBody>
          <a:bodyPr/>
          <a:p>
            <a:fld id="{3533EFAF-2692-4DA5-847F-11FBD00B4D89}" type="slidenum">
              <a:t>&lt;#&gt;</a:t>
            </a:fld>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2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4" name="PlaceHolder 3"/>
          <p:cNvSpPr>
            <a:spLocks noGrp="1"/>
          </p:cNvSpPr>
          <p:nvPr>
            <p:ph type="sldNum" idx="4"/>
          </p:nvPr>
        </p:nvSpPr>
        <p:spPr/>
        <p:txBody>
          <a:bodyPr/>
          <a:p>
            <a:fld id="{11827813-7C91-434A-BE5F-4CE7B1B649B9}"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 name="PlaceHolder 4"/>
          <p:cNvSpPr>
            <a:spLocks noGrp="1"/>
          </p:cNvSpPr>
          <p:nvPr>
            <p:ph type="sldNum" idx="1"/>
          </p:nvPr>
        </p:nvSpPr>
        <p:spPr/>
        <p:txBody>
          <a:bodyPr/>
          <a:p>
            <a:fld id="{4E075554-A2FB-4A74-8542-96CDA7DAF05A}" type="slidenum">
              <a:t>&lt;#&gt;</a:t>
            </a:fld>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3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3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 name="PlaceHolder 4"/>
          <p:cNvSpPr>
            <a:spLocks noGrp="1"/>
          </p:cNvSpPr>
          <p:nvPr>
            <p:ph type="sldNum" idx="4"/>
          </p:nvPr>
        </p:nvSpPr>
        <p:spPr/>
        <p:txBody>
          <a:bodyPr/>
          <a:p>
            <a:fld id="{06D8A703-E717-4213-8BA4-DFD3F483FA3F}" type="slidenum">
              <a:t>&lt;#&gt;</a:t>
            </a:fld>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3" name="PlaceHolder 2"/>
          <p:cNvSpPr>
            <a:spLocks noGrp="1"/>
          </p:cNvSpPr>
          <p:nvPr>
            <p:ph type="sldNum" idx="4"/>
          </p:nvPr>
        </p:nvSpPr>
        <p:spPr/>
        <p:txBody>
          <a:bodyPr/>
          <a:p>
            <a:fld id="{9A29011C-0CAD-4822-BFC8-5575E1402671}" type="slidenum">
              <a:t>&lt;#&gt;</a:t>
            </a:fld>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it-IT" sz="3200" spc="-1" strike="noStrike">
              <a:solidFill>
                <a:srgbClr val="ffffff"/>
              </a:solidFill>
              <a:latin typeface="Arial"/>
            </a:endParaRPr>
          </a:p>
        </p:txBody>
      </p:sp>
      <p:sp>
        <p:nvSpPr>
          <p:cNvPr id="3" name="PlaceHolder 2"/>
          <p:cNvSpPr>
            <a:spLocks noGrp="1"/>
          </p:cNvSpPr>
          <p:nvPr>
            <p:ph type="sldNum" idx="4"/>
          </p:nvPr>
        </p:nvSpPr>
        <p:spPr/>
        <p:txBody>
          <a:bodyPr/>
          <a:p>
            <a:fld id="{AC955D80-6A8A-4F68-8F9D-95EC54795D54}" type="slidenum">
              <a:t>&lt;#&gt;</a:t>
            </a:fld>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3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3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3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4"/>
          </p:nvPr>
        </p:nvSpPr>
        <p:spPr/>
        <p:txBody>
          <a:bodyPr/>
          <a:p>
            <a:fld id="{5DC08DB0-8C6C-4E1A-8B18-1A5B6A59FFF6}" type="slidenum">
              <a:t>&lt;#&gt;</a:t>
            </a:fld>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4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4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4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4"/>
          </p:nvPr>
        </p:nvSpPr>
        <p:spPr/>
        <p:txBody>
          <a:bodyPr/>
          <a:p>
            <a:fld id="{E52BFDE5-F322-4F72-9D5B-495EE3BA9EA0}" type="slidenum">
              <a:t>&lt;#&gt;</a:t>
            </a:fld>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4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4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4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4"/>
          </p:nvPr>
        </p:nvSpPr>
        <p:spPr/>
        <p:txBody>
          <a:bodyPr/>
          <a:p>
            <a:fld id="{79A04A26-348F-43B9-93C3-F6B1EFD2DDD9}" type="slidenum">
              <a:t>&lt;#&gt;</a:t>
            </a:fld>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4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4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5" name="PlaceHolder 4"/>
          <p:cNvSpPr>
            <a:spLocks noGrp="1"/>
          </p:cNvSpPr>
          <p:nvPr>
            <p:ph type="sldNum" idx="4"/>
          </p:nvPr>
        </p:nvSpPr>
        <p:spPr/>
        <p:txBody>
          <a:bodyPr/>
          <a:p>
            <a:fld id="{B6DCB026-0E4E-4FDA-9674-C22AD57D6CA1}" type="slidenum">
              <a:t>&lt;#&gt;</a:t>
            </a:fld>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5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5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5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5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7" name="PlaceHolder 6"/>
          <p:cNvSpPr>
            <a:spLocks noGrp="1"/>
          </p:cNvSpPr>
          <p:nvPr>
            <p:ph type="sldNum" idx="4"/>
          </p:nvPr>
        </p:nvSpPr>
        <p:spPr/>
        <p:txBody>
          <a:bodyPr/>
          <a:p>
            <a:fld id="{A2F0CD3B-D4A2-4E6C-8A8C-B42CD3014101}" type="slidenum">
              <a:t>&lt;#&gt;</a:t>
            </a:fld>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5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5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5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5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6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6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9" name="PlaceHolder 8"/>
          <p:cNvSpPr>
            <a:spLocks noGrp="1"/>
          </p:cNvSpPr>
          <p:nvPr>
            <p:ph type="sldNum" idx="4"/>
          </p:nvPr>
        </p:nvSpPr>
        <p:spPr/>
        <p:txBody>
          <a:bodyPr/>
          <a:p>
            <a:fld id="{CFBD8420-2573-495B-BFCC-84FE727066C5}"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3" name="PlaceHolder 2"/>
          <p:cNvSpPr>
            <a:spLocks noGrp="1"/>
          </p:cNvSpPr>
          <p:nvPr>
            <p:ph type="sldNum" idx="1"/>
          </p:nvPr>
        </p:nvSpPr>
        <p:spPr/>
        <p:txBody>
          <a:bodyPr/>
          <a:p>
            <a:fld id="{572F0576-EF7E-438B-9903-CF1DACBD0E99}"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it-IT" sz="3200" spc="-1" strike="noStrike">
              <a:solidFill>
                <a:srgbClr val="ffffff"/>
              </a:solidFill>
              <a:latin typeface="Arial"/>
            </a:endParaRPr>
          </a:p>
        </p:txBody>
      </p:sp>
      <p:sp>
        <p:nvSpPr>
          <p:cNvPr id="3" name="PlaceHolder 2"/>
          <p:cNvSpPr>
            <a:spLocks noGrp="1"/>
          </p:cNvSpPr>
          <p:nvPr>
            <p:ph type="sldNum" idx="1"/>
          </p:nvPr>
        </p:nvSpPr>
        <p:spPr/>
        <p:txBody>
          <a:bodyPr/>
          <a:p>
            <a:fld id="{9C51ADEC-FD60-4DEC-90F5-6D1F63DD3A0E}"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1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1"/>
          </p:nvPr>
        </p:nvSpPr>
        <p:spPr/>
        <p:txBody>
          <a:bodyPr/>
          <a:p>
            <a:fld id="{3809C435-44CD-4086-9848-9396FEB7B745}"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2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2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1"/>
          </p:nvPr>
        </p:nvSpPr>
        <p:spPr/>
        <p:txBody>
          <a:bodyPr/>
          <a:p>
            <a:fld id="{E77D3878-8ECD-4B2A-B39F-A8F692DAC6D6}"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2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2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it-IT" sz="1400" spc="-1" strike="noStrike">
              <a:solidFill>
                <a:srgbClr val="000000"/>
              </a:solidFill>
              <a:latin typeface="Arial"/>
            </a:endParaRPr>
          </a:p>
        </p:txBody>
      </p:sp>
      <p:sp>
        <p:nvSpPr>
          <p:cNvPr id="6" name="PlaceHolder 5"/>
          <p:cNvSpPr>
            <a:spLocks noGrp="1"/>
          </p:cNvSpPr>
          <p:nvPr>
            <p:ph type="sldNum" idx="1"/>
          </p:nvPr>
        </p:nvSpPr>
        <p:spPr/>
        <p:txBody>
          <a:bodyPr/>
          <a:p>
            <a:fld id="{4831DFC9-CE98-4A10-A3A0-5B10F84A675A}"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0" name="Google Shape;10;p2"/>
          <p:cNvSpPr/>
          <p:nvPr/>
        </p:nvSpPr>
        <p:spPr>
          <a:xfrm>
            <a:off x="1524960" y="672480"/>
            <a:ext cx="1081440" cy="1124640"/>
          </a:xfrm>
          <a:custGeom>
            <a:avLst/>
            <a:gdLst>
              <a:gd name="textAreaLeft" fmla="*/ 0 w 1081440"/>
              <a:gd name="textAreaRight" fmla="*/ 1081800 w 1081440"/>
              <a:gd name="textAreaTop" fmla="*/ 0 h 1124640"/>
              <a:gd name="textAreaBottom" fmla="*/ 1125000 h 1124640"/>
            </a:gdLst>
            <a:ahLst/>
            <a:rect l="textAreaLeft" t="textAreaTop" r="textAreaRight" b="textAreaBottom"/>
            <a:pathLst>
              <a:path w="43265" h="44998">
                <a:moveTo>
                  <a:pt x="0" y="44998"/>
                </a:moveTo>
                <a:lnTo>
                  <a:pt x="0" y="0"/>
                </a:lnTo>
                <a:lnTo>
                  <a:pt x="43265" y="0"/>
                </a:lnTo>
              </a:path>
            </a:pathLst>
          </a:custGeom>
          <a:noFill/>
          <a:ln w="28575">
            <a:solidFill>
              <a:srgbClr val="8bc34a"/>
            </a:solidFill>
            <a:miter/>
          </a:ln>
        </p:spPr>
        <p:style>
          <a:lnRef idx="0"/>
          <a:fillRef idx="0"/>
          <a:effectRef idx="0"/>
          <a:fontRef idx="minor"/>
        </p:style>
        <p:txBody>
          <a:bodyPr lIns="90000" rIns="90000" tIns="45000" bIns="45000" anchor="t">
            <a:noAutofit/>
          </a:bodyPr>
          <a:p>
            <a:endParaRPr b="0" lang="it-IT" sz="1800" spc="-1" strike="noStrike">
              <a:solidFill>
                <a:srgbClr val="ffffff"/>
              </a:solidFill>
              <a:latin typeface="Arial"/>
            </a:endParaRPr>
          </a:p>
        </p:txBody>
      </p:sp>
      <p:sp>
        <p:nvSpPr>
          <p:cNvPr id="1" name="Google Shape;11;p2"/>
          <p:cNvSpPr/>
          <p:nvPr/>
        </p:nvSpPr>
        <p:spPr>
          <a:xfrm rot="10800000">
            <a:off x="6537600" y="3343320"/>
            <a:ext cx="1081440" cy="1124640"/>
          </a:xfrm>
          <a:custGeom>
            <a:avLst/>
            <a:gdLst>
              <a:gd name="textAreaLeft" fmla="*/ 0 w 1081440"/>
              <a:gd name="textAreaRight" fmla="*/ 1081800 w 1081440"/>
              <a:gd name="textAreaTop" fmla="*/ 0 h 1124640"/>
              <a:gd name="textAreaBottom" fmla="*/ 1125000 h 1124640"/>
            </a:gdLst>
            <a:ahLst/>
            <a:rect l="textAreaLeft" t="textAreaTop" r="textAreaRight" b="textAreaBottom"/>
            <a:pathLst>
              <a:path w="43265" h="44998">
                <a:moveTo>
                  <a:pt x="0" y="44998"/>
                </a:moveTo>
                <a:lnTo>
                  <a:pt x="0" y="0"/>
                </a:lnTo>
                <a:lnTo>
                  <a:pt x="43265" y="0"/>
                </a:lnTo>
              </a:path>
            </a:pathLst>
          </a:custGeom>
          <a:noFill/>
          <a:ln w="28575">
            <a:solidFill>
              <a:srgbClr val="8bc34a"/>
            </a:solidFill>
            <a:miter/>
          </a:ln>
        </p:spPr>
        <p:style>
          <a:lnRef idx="0"/>
          <a:fillRef idx="0"/>
          <a:effectRef idx="0"/>
          <a:fontRef idx="minor"/>
        </p:style>
        <p:txBody>
          <a:bodyPr lIns="90000" rIns="90000" tIns="45000" bIns="45000" anchor="t">
            <a:noAutofit/>
          </a:bodyPr>
          <a:p>
            <a:endParaRPr b="0" lang="it-IT" sz="1800" spc="-1" strike="noStrike">
              <a:solidFill>
                <a:srgbClr val="ffffff"/>
              </a:solidFill>
              <a:latin typeface="Arial"/>
            </a:endParaRPr>
          </a:p>
        </p:txBody>
      </p:sp>
      <p:cxnSp>
        <p:nvCxnSpPr>
          <p:cNvPr id="2" name="Google Shape;12;p2"/>
          <p:cNvCxnSpPr/>
          <p:nvPr/>
        </p:nvCxnSpPr>
        <p:spPr>
          <a:xfrm>
            <a:off x="4359600" y="2817360"/>
            <a:ext cx="425160" cy="360"/>
          </a:xfrm>
          <a:prstGeom prst="straightConnector1">
            <a:avLst/>
          </a:prstGeom>
          <a:ln w="38100">
            <a:solidFill>
              <a:srgbClr val="039be5"/>
            </a:solidFill>
            <a:round/>
          </a:ln>
        </p:spPr>
      </p:cxnSp>
      <p:sp>
        <p:nvSpPr>
          <p:cNvPr id="3" name="PlaceHolder 1"/>
          <p:cNvSpPr>
            <a:spLocks noGrp="1"/>
          </p:cNvSpPr>
          <p:nvPr>
            <p:ph type="title"/>
          </p:nvPr>
        </p:nvSpPr>
        <p:spPr>
          <a:xfrm>
            <a:off x="1680480" y="1189080"/>
            <a:ext cx="5783040" cy="1456920"/>
          </a:xfrm>
          <a:prstGeom prst="rect">
            <a:avLst/>
          </a:prstGeom>
          <a:noFill/>
          <a:ln w="0">
            <a:noFill/>
          </a:ln>
        </p:spPr>
        <p:txBody>
          <a:bodyPr tIns="91440" bIns="91440" anchor="b">
            <a:noAutofit/>
          </a:bodyPr>
          <a:p>
            <a:pPr indent="0">
              <a:buNone/>
            </a:pPr>
            <a:r>
              <a:rPr b="0" lang="it-IT" sz="4000" spc="-1" strike="noStrike">
                <a:solidFill>
                  <a:srgbClr val="000000"/>
                </a:solidFill>
                <a:latin typeface="Arial"/>
              </a:rPr>
              <a:t>Fai clic per modificare il formato del testo del titolo</a:t>
            </a:r>
            <a:endParaRPr b="0" lang="it-IT" sz="4000" spc="-1" strike="noStrike">
              <a:solidFill>
                <a:srgbClr val="000000"/>
              </a:solidFill>
              <a:latin typeface="Arial"/>
            </a:endParaRPr>
          </a:p>
        </p:txBody>
      </p:sp>
      <p:sp>
        <p:nvSpPr>
          <p:cNvPr id="4" name="PlaceHolder 2"/>
          <p:cNvSpPr>
            <a:spLocks noGrp="1"/>
          </p:cNvSpPr>
          <p:nvPr>
            <p:ph type="sldNum" idx="1"/>
          </p:nvPr>
        </p:nvSpPr>
        <p:spPr>
          <a:xfrm>
            <a:off x="8472600" y="4663080"/>
            <a:ext cx="548280" cy="393120"/>
          </a:xfrm>
          <a:prstGeom prst="rect">
            <a:avLst/>
          </a:prstGeom>
          <a:noFill/>
          <a:ln w="0">
            <a:noFill/>
          </a:ln>
        </p:spPr>
        <p:txBody>
          <a:bodyPr tIns="91440" bIns="91440" anchor="ctr">
            <a:noAutofit/>
          </a:bodyPr>
          <a:lstStyle>
            <a:lvl1pPr indent="0" algn="r">
              <a:lnSpc>
                <a:spcPct val="100000"/>
              </a:lnSpc>
              <a:buNone/>
              <a:tabLst>
                <a:tab algn="l" pos="0"/>
              </a:tabLst>
              <a:defRPr b="0" lang="it" sz="1000" spc="-1" strike="noStrike">
                <a:solidFill>
                  <a:schemeClr val="dk1"/>
                </a:solidFill>
                <a:latin typeface="Roboto"/>
                <a:ea typeface="Roboto"/>
              </a:defRPr>
            </a:lvl1pPr>
          </a:lstStyle>
          <a:p>
            <a:pPr indent="0" algn="r">
              <a:lnSpc>
                <a:spcPct val="100000"/>
              </a:lnSpc>
              <a:buNone/>
              <a:tabLst>
                <a:tab algn="l" pos="0"/>
              </a:tabLst>
            </a:pPr>
            <a:fld id="{DD78CC65-D6A0-4235-BE73-B6DAA73BC15C}" type="slidenum">
              <a:rPr b="0" lang="it" sz="1000" spc="-1" strike="noStrike">
                <a:solidFill>
                  <a:schemeClr val="dk1"/>
                </a:solidFill>
                <a:latin typeface="Roboto"/>
                <a:ea typeface="Roboto"/>
              </a:rPr>
              <a:t>&lt;numero&gt;</a:t>
            </a:fld>
            <a:endParaRPr b="0" lang="it-IT" sz="1000" spc="-1" strike="noStrike">
              <a:solidFill>
                <a:srgbClr val="ffffff"/>
              </a:solidFill>
              <a:latin typeface="Times New Roman"/>
            </a:endParaRPr>
          </a:p>
        </p:txBody>
      </p:sp>
      <p:sp>
        <p:nvSpPr>
          <p:cNvPr id="5"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it-IT" sz="1400" spc="-1" strike="noStrike">
                <a:solidFill>
                  <a:srgbClr val="000000"/>
                </a:solidFill>
                <a:latin typeface="Arial"/>
              </a:rPr>
              <a:t>Fai clic per modificare il formato del testo della struttura</a:t>
            </a:r>
            <a:endParaRPr b="0" lang="it-IT"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it-IT" sz="1400" spc="-1" strike="noStrike">
                <a:solidFill>
                  <a:srgbClr val="000000"/>
                </a:solidFill>
                <a:latin typeface="Arial"/>
              </a:rPr>
              <a:t>Secondo livello struttura</a:t>
            </a:r>
            <a:endParaRPr b="0" lang="it-IT"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it-IT" sz="1400" spc="-1" strike="noStrike">
                <a:solidFill>
                  <a:srgbClr val="000000"/>
                </a:solidFill>
                <a:latin typeface="Arial"/>
              </a:rPr>
              <a:t>Terzo livello struttura</a:t>
            </a:r>
            <a:endParaRPr b="0" lang="it-IT"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it-IT" sz="1400" spc="-1" strike="noStrike">
                <a:solidFill>
                  <a:srgbClr val="000000"/>
                </a:solidFill>
                <a:latin typeface="Arial"/>
              </a:rPr>
              <a:t>Quarto livello struttura</a:t>
            </a:r>
            <a:endParaRPr b="0" lang="it-IT"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it-IT" sz="2000" spc="-1" strike="noStrike">
                <a:solidFill>
                  <a:srgbClr val="000000"/>
                </a:solidFill>
                <a:latin typeface="Arial"/>
              </a:rPr>
              <a:t>Quinto livello struttura</a:t>
            </a:r>
            <a:endParaRPr b="0" lang="it-IT"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it-IT" sz="2000" spc="-1" strike="noStrike">
                <a:solidFill>
                  <a:srgbClr val="000000"/>
                </a:solidFill>
                <a:latin typeface="Arial"/>
              </a:rPr>
              <a:t>Sesto livello struttura</a:t>
            </a:r>
            <a:endParaRPr b="0" lang="it-IT"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it-IT" sz="2000" spc="-1" strike="noStrike">
                <a:solidFill>
                  <a:srgbClr val="000000"/>
                </a:solidFill>
                <a:latin typeface="Arial"/>
              </a:rPr>
              <a:t>Settimo livello struttura</a:t>
            </a:r>
            <a:endParaRPr b="0" lang="it-IT"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cxnSp>
        <p:nvCxnSpPr>
          <p:cNvPr id="42" name="Google Shape;21;p4"/>
          <p:cNvCxnSpPr/>
          <p:nvPr/>
        </p:nvCxnSpPr>
        <p:spPr>
          <a:xfrm>
            <a:off x="492480" y="1260000"/>
            <a:ext cx="425160" cy="360"/>
          </a:xfrm>
          <a:prstGeom prst="straightConnector1">
            <a:avLst/>
          </a:prstGeom>
          <a:ln w="38100">
            <a:solidFill>
              <a:srgbClr val="039be5"/>
            </a:solidFill>
            <a:round/>
          </a:ln>
        </p:spPr>
      </p:cxnSp>
      <p:sp>
        <p:nvSpPr>
          <p:cNvPr id="43" name="PlaceHolder 1"/>
          <p:cNvSpPr>
            <a:spLocks noGrp="1"/>
          </p:cNvSpPr>
          <p:nvPr>
            <p:ph type="title"/>
          </p:nvPr>
        </p:nvSpPr>
        <p:spPr>
          <a:xfrm>
            <a:off x="388080" y="457920"/>
            <a:ext cx="8367840" cy="685800"/>
          </a:xfrm>
          <a:prstGeom prst="rect">
            <a:avLst/>
          </a:prstGeom>
          <a:noFill/>
          <a:ln w="0">
            <a:noFill/>
          </a:ln>
        </p:spPr>
        <p:txBody>
          <a:bodyPr tIns="91440" bIns="91440" anchor="b">
            <a:noAutofit/>
          </a:bodyPr>
          <a:p>
            <a:pPr indent="0">
              <a:buNone/>
            </a:pPr>
            <a:r>
              <a:rPr b="0" lang="it-IT" sz="3000" spc="-1" strike="noStrike">
                <a:solidFill>
                  <a:srgbClr val="000000"/>
                </a:solidFill>
                <a:latin typeface="Arial"/>
              </a:rPr>
              <a:t>Fai clic per modificare il formato del testo del titolo</a:t>
            </a:r>
            <a:endParaRPr b="0" lang="it-IT" sz="3000" spc="-1" strike="noStrike">
              <a:solidFill>
                <a:srgbClr val="000000"/>
              </a:solidFill>
              <a:latin typeface="Arial"/>
            </a:endParaRPr>
          </a:p>
        </p:txBody>
      </p:sp>
      <p:sp>
        <p:nvSpPr>
          <p:cNvPr id="44" name="PlaceHolder 2"/>
          <p:cNvSpPr>
            <a:spLocks noGrp="1"/>
          </p:cNvSpPr>
          <p:nvPr>
            <p:ph type="body"/>
          </p:nvPr>
        </p:nvSpPr>
        <p:spPr>
          <a:xfrm>
            <a:off x="388080" y="1489680"/>
            <a:ext cx="8367840" cy="3078720"/>
          </a:xfrm>
          <a:prstGeom prst="rect">
            <a:avLst/>
          </a:prstGeom>
          <a:noFill/>
          <a:ln w="0">
            <a:noFill/>
          </a:ln>
        </p:spPr>
        <p:txBody>
          <a:bodyPr tIns="91440" bIns="91440" anchor="t">
            <a:noAutofit/>
          </a:bodyPr>
          <a:p>
            <a:pPr marL="432000" indent="-324000">
              <a:spcBef>
                <a:spcPts val="1417"/>
              </a:spcBef>
              <a:buClr>
                <a:srgbClr val="ffffff"/>
              </a:buClr>
              <a:buSzPct val="45000"/>
              <a:buFont typeface="Wingdings" charset="2"/>
              <a:buChar char=""/>
            </a:pPr>
            <a:r>
              <a:rPr b="0" lang="it-IT" sz="1800" spc="-1" strike="noStrike">
                <a:solidFill>
                  <a:srgbClr val="000000"/>
                </a:solidFill>
                <a:latin typeface="Arial"/>
              </a:rPr>
              <a:t>Fai clic per modificare il formato del testo della struttura</a:t>
            </a:r>
            <a:endParaRPr b="0" lang="it-IT" sz="18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it-IT" sz="1800" spc="-1" strike="noStrike">
                <a:solidFill>
                  <a:srgbClr val="000000"/>
                </a:solidFill>
                <a:latin typeface="Arial"/>
              </a:rPr>
              <a:t>Secondo livello struttura</a:t>
            </a:r>
            <a:endParaRPr b="0" lang="it-IT" sz="18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it-IT" sz="1800" spc="-1" strike="noStrike">
                <a:solidFill>
                  <a:srgbClr val="000000"/>
                </a:solidFill>
                <a:latin typeface="Arial"/>
              </a:rPr>
              <a:t>Terzo livello struttura</a:t>
            </a:r>
            <a:endParaRPr b="0" lang="it-IT" sz="18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it-IT" sz="1800" spc="-1" strike="noStrike">
                <a:solidFill>
                  <a:srgbClr val="000000"/>
                </a:solidFill>
                <a:latin typeface="Arial"/>
              </a:rPr>
              <a:t>Quarto livello struttura</a:t>
            </a:r>
            <a:endParaRPr b="0" lang="it-IT" sz="18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it-IT" sz="1800" spc="-1" strike="noStrike">
                <a:solidFill>
                  <a:srgbClr val="000000"/>
                </a:solidFill>
                <a:latin typeface="Arial"/>
              </a:rPr>
              <a:t>Quinto livello struttura</a:t>
            </a:r>
            <a:endParaRPr b="0" lang="it-IT" sz="18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it-IT" sz="1800" spc="-1" strike="noStrike">
                <a:solidFill>
                  <a:srgbClr val="000000"/>
                </a:solidFill>
                <a:latin typeface="Arial"/>
              </a:rPr>
              <a:t>Sesto livello struttura</a:t>
            </a:r>
            <a:endParaRPr b="0" lang="it-IT" sz="18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it-IT" sz="1800" spc="-1" strike="noStrike">
                <a:solidFill>
                  <a:srgbClr val="000000"/>
                </a:solidFill>
                <a:latin typeface="Arial"/>
              </a:rPr>
              <a:t>Settimo livello struttura</a:t>
            </a:r>
            <a:endParaRPr b="0" lang="it-IT" sz="1800" spc="-1" strike="noStrike">
              <a:solidFill>
                <a:srgbClr val="000000"/>
              </a:solidFill>
              <a:latin typeface="Arial"/>
            </a:endParaRPr>
          </a:p>
        </p:txBody>
      </p:sp>
      <p:sp>
        <p:nvSpPr>
          <p:cNvPr id="45" name="PlaceHolder 3"/>
          <p:cNvSpPr>
            <a:spLocks noGrp="1"/>
          </p:cNvSpPr>
          <p:nvPr>
            <p:ph type="sldNum" idx="2"/>
          </p:nvPr>
        </p:nvSpPr>
        <p:spPr>
          <a:xfrm>
            <a:off x="8472600" y="4663080"/>
            <a:ext cx="548280" cy="393120"/>
          </a:xfrm>
          <a:prstGeom prst="rect">
            <a:avLst/>
          </a:prstGeom>
          <a:noFill/>
          <a:ln w="0">
            <a:noFill/>
          </a:ln>
        </p:spPr>
        <p:txBody>
          <a:bodyPr tIns="91440" bIns="91440" anchor="ctr">
            <a:noAutofit/>
          </a:bodyPr>
          <a:lstStyle>
            <a:lvl1pPr indent="0" algn="r">
              <a:lnSpc>
                <a:spcPct val="100000"/>
              </a:lnSpc>
              <a:buNone/>
              <a:tabLst>
                <a:tab algn="l" pos="0"/>
              </a:tabLst>
              <a:defRPr b="0" lang="it" sz="1000" spc="-1" strike="noStrike">
                <a:solidFill>
                  <a:schemeClr val="dk1"/>
                </a:solidFill>
                <a:latin typeface="Roboto"/>
                <a:ea typeface="Roboto"/>
              </a:defRPr>
            </a:lvl1pPr>
          </a:lstStyle>
          <a:p>
            <a:pPr indent="0" algn="r">
              <a:lnSpc>
                <a:spcPct val="100000"/>
              </a:lnSpc>
              <a:buNone/>
              <a:tabLst>
                <a:tab algn="l" pos="0"/>
              </a:tabLst>
            </a:pPr>
            <a:fld id="{5DCB1C33-3D95-4645-A955-B7C496BDD8CD}" type="slidenum">
              <a:rPr b="0" lang="it" sz="1000" spc="-1" strike="noStrike">
                <a:solidFill>
                  <a:schemeClr val="dk1"/>
                </a:solidFill>
                <a:latin typeface="Roboto"/>
                <a:ea typeface="Roboto"/>
              </a:rPr>
              <a:t>&lt;numero&gt;</a:t>
            </a:fld>
            <a:endParaRPr b="0" lang="it-IT" sz="1000" spc="-1" strike="noStrike">
              <a:solidFill>
                <a:srgbClr val="ffffff"/>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82" name="Google Shape;43;p9"/>
          <p:cNvSpPr/>
          <p:nvPr/>
        </p:nvSpPr>
        <p:spPr>
          <a:xfrm>
            <a:off x="4572000" y="0"/>
            <a:ext cx="4571640" cy="5143320"/>
          </a:xfrm>
          <a:prstGeom prst="rect">
            <a:avLst/>
          </a:prstGeom>
          <a:solidFill>
            <a:schemeClr val="dk2"/>
          </a:solidFill>
          <a:ln w="0">
            <a:noFill/>
          </a:ln>
        </p:spPr>
        <p:style>
          <a:lnRef idx="0"/>
          <a:fillRef idx="0"/>
          <a:effectRef idx="0"/>
          <a:fontRef idx="minor"/>
        </p:style>
        <p:txBody>
          <a:bodyPr tIns="91440" bIns="91440" anchor="ctr">
            <a:noAutofit/>
          </a:bodyPr>
          <a:p>
            <a:pPr>
              <a:lnSpc>
                <a:spcPct val="100000"/>
              </a:lnSpc>
              <a:tabLst>
                <a:tab algn="l" pos="0"/>
              </a:tabLst>
            </a:pPr>
            <a:endParaRPr b="0" lang="it-IT" sz="1400" spc="-1" strike="noStrike">
              <a:solidFill>
                <a:srgbClr val="ffffff"/>
              </a:solidFill>
              <a:latin typeface="Arial"/>
            </a:endParaRPr>
          </a:p>
        </p:txBody>
      </p:sp>
      <p:cxnSp>
        <p:nvCxnSpPr>
          <p:cNvPr id="83" name="Google Shape;44;p9"/>
          <p:cNvCxnSpPr/>
          <p:nvPr/>
        </p:nvCxnSpPr>
        <p:spPr>
          <a:xfrm>
            <a:off x="5029560" y="4495320"/>
            <a:ext cx="541080" cy="360"/>
          </a:xfrm>
          <a:prstGeom prst="straightConnector1">
            <a:avLst/>
          </a:prstGeom>
          <a:ln w="38100">
            <a:solidFill>
              <a:srgbClr val="8bc34a"/>
            </a:solidFill>
            <a:round/>
          </a:ln>
        </p:spPr>
      </p:cxnSp>
      <p:sp>
        <p:nvSpPr>
          <p:cNvPr id="84" name="PlaceHolder 1"/>
          <p:cNvSpPr>
            <a:spLocks noGrp="1"/>
          </p:cNvSpPr>
          <p:nvPr>
            <p:ph type="title"/>
          </p:nvPr>
        </p:nvSpPr>
        <p:spPr>
          <a:xfrm>
            <a:off x="265680" y="1209240"/>
            <a:ext cx="4044960" cy="1505880"/>
          </a:xfrm>
          <a:prstGeom prst="rect">
            <a:avLst/>
          </a:prstGeom>
          <a:noFill/>
          <a:ln w="0">
            <a:noFill/>
          </a:ln>
        </p:spPr>
        <p:txBody>
          <a:bodyPr tIns="91440" bIns="91440" anchor="b">
            <a:noAutofit/>
          </a:bodyPr>
          <a:p>
            <a:pPr indent="0">
              <a:buNone/>
            </a:pPr>
            <a:r>
              <a:rPr b="0" lang="it-IT" sz="3800" spc="-1" strike="noStrike">
                <a:solidFill>
                  <a:srgbClr val="000000"/>
                </a:solidFill>
                <a:latin typeface="Arial"/>
              </a:rPr>
              <a:t>Fai clic per modificare il formato del testo del titolo</a:t>
            </a:r>
            <a:endParaRPr b="0" lang="it-IT" sz="3800" spc="-1" strike="noStrike">
              <a:solidFill>
                <a:srgbClr val="000000"/>
              </a:solidFill>
              <a:latin typeface="Arial"/>
            </a:endParaRPr>
          </a:p>
        </p:txBody>
      </p:sp>
      <p:sp>
        <p:nvSpPr>
          <p:cNvPr id="85" name="PlaceHolder 2"/>
          <p:cNvSpPr>
            <a:spLocks noGrp="1"/>
          </p:cNvSpPr>
          <p:nvPr>
            <p:ph type="body"/>
          </p:nvPr>
        </p:nvSpPr>
        <p:spPr>
          <a:xfrm>
            <a:off x="4939560" y="724320"/>
            <a:ext cx="3836520" cy="3694680"/>
          </a:xfrm>
          <a:prstGeom prst="rect">
            <a:avLst/>
          </a:prstGeom>
          <a:noFill/>
          <a:ln w="0">
            <a:noFill/>
          </a:ln>
        </p:spPr>
        <p:txBody>
          <a:bodyPr tIns="91440" bIns="91440" anchor="ctr">
            <a:noAutofit/>
          </a:bodyPr>
          <a:p>
            <a:pPr marL="432000" indent="-324000">
              <a:spcBef>
                <a:spcPts val="1417"/>
              </a:spcBef>
              <a:buClr>
                <a:srgbClr val="ffffff"/>
              </a:buClr>
              <a:buSzPct val="45000"/>
              <a:buFont typeface="Wingdings" charset="2"/>
              <a:buChar char=""/>
            </a:pPr>
            <a:r>
              <a:rPr b="0" lang="it-IT" sz="1800" spc="-1" strike="noStrike">
                <a:solidFill>
                  <a:srgbClr val="000000"/>
                </a:solidFill>
                <a:latin typeface="Arial"/>
              </a:rPr>
              <a:t>Fai clic per modificare il formato del testo della struttura</a:t>
            </a:r>
            <a:endParaRPr b="0" lang="it-IT" sz="18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it-IT" sz="1800" spc="-1" strike="noStrike">
                <a:solidFill>
                  <a:srgbClr val="000000"/>
                </a:solidFill>
                <a:latin typeface="Arial"/>
              </a:rPr>
              <a:t>Secondo livello struttura</a:t>
            </a:r>
            <a:endParaRPr b="0" lang="it-IT" sz="18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it-IT" sz="1800" spc="-1" strike="noStrike">
                <a:solidFill>
                  <a:srgbClr val="000000"/>
                </a:solidFill>
                <a:latin typeface="Arial"/>
              </a:rPr>
              <a:t>Terzo livello struttura</a:t>
            </a:r>
            <a:endParaRPr b="0" lang="it-IT" sz="18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it-IT" sz="1800" spc="-1" strike="noStrike">
                <a:solidFill>
                  <a:srgbClr val="000000"/>
                </a:solidFill>
                <a:latin typeface="Arial"/>
              </a:rPr>
              <a:t>Quarto livello struttura</a:t>
            </a:r>
            <a:endParaRPr b="0" lang="it-IT" sz="18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it-IT" sz="1800" spc="-1" strike="noStrike">
                <a:solidFill>
                  <a:srgbClr val="000000"/>
                </a:solidFill>
                <a:latin typeface="Arial"/>
              </a:rPr>
              <a:t>Quinto livello struttura</a:t>
            </a:r>
            <a:endParaRPr b="0" lang="it-IT" sz="18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it-IT" sz="1800" spc="-1" strike="noStrike">
                <a:solidFill>
                  <a:srgbClr val="000000"/>
                </a:solidFill>
                <a:latin typeface="Arial"/>
              </a:rPr>
              <a:t>Sesto livello struttura</a:t>
            </a:r>
            <a:endParaRPr b="0" lang="it-IT" sz="18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it-IT" sz="1800" spc="-1" strike="noStrike">
                <a:solidFill>
                  <a:srgbClr val="000000"/>
                </a:solidFill>
                <a:latin typeface="Arial"/>
              </a:rPr>
              <a:t>Settimo livello struttura</a:t>
            </a:r>
            <a:endParaRPr b="0" lang="it-IT" sz="1800" spc="-1" strike="noStrike">
              <a:solidFill>
                <a:srgbClr val="000000"/>
              </a:solidFill>
              <a:latin typeface="Arial"/>
            </a:endParaRPr>
          </a:p>
        </p:txBody>
      </p:sp>
      <p:sp>
        <p:nvSpPr>
          <p:cNvPr id="86" name="PlaceHolder 3"/>
          <p:cNvSpPr>
            <a:spLocks noGrp="1"/>
          </p:cNvSpPr>
          <p:nvPr>
            <p:ph type="sldNum" idx="3"/>
          </p:nvPr>
        </p:nvSpPr>
        <p:spPr>
          <a:xfrm>
            <a:off x="8472600" y="4663080"/>
            <a:ext cx="548280" cy="393120"/>
          </a:xfrm>
          <a:prstGeom prst="rect">
            <a:avLst/>
          </a:prstGeom>
          <a:noFill/>
          <a:ln w="0">
            <a:noFill/>
          </a:ln>
        </p:spPr>
        <p:txBody>
          <a:bodyPr tIns="91440" bIns="91440" anchor="ctr">
            <a:noAutofit/>
          </a:bodyPr>
          <a:lstStyle>
            <a:lvl1pPr indent="0" algn="r">
              <a:lnSpc>
                <a:spcPct val="100000"/>
              </a:lnSpc>
              <a:buNone/>
              <a:tabLst>
                <a:tab algn="l" pos="0"/>
              </a:tabLst>
              <a:defRPr b="0" lang="it" sz="1000" spc="-1" strike="noStrike">
                <a:solidFill>
                  <a:schemeClr val="dk1"/>
                </a:solidFill>
                <a:latin typeface="Roboto"/>
                <a:ea typeface="Roboto"/>
              </a:defRPr>
            </a:lvl1pPr>
          </a:lstStyle>
          <a:p>
            <a:pPr indent="0" algn="r">
              <a:lnSpc>
                <a:spcPct val="100000"/>
              </a:lnSpc>
              <a:buNone/>
              <a:tabLst>
                <a:tab algn="l" pos="0"/>
              </a:tabLst>
            </a:pPr>
            <a:fld id="{8E89BB7F-AC8D-4061-B6FA-71D5FBFA5A51}" type="slidenum">
              <a:rPr b="0" lang="it" sz="1000" spc="-1" strike="noStrike">
                <a:solidFill>
                  <a:schemeClr val="dk1"/>
                </a:solidFill>
                <a:latin typeface="Roboto"/>
                <a:ea typeface="Roboto"/>
              </a:rPr>
              <a:t>&lt;numero&gt;</a:t>
            </a:fld>
            <a:endParaRPr b="0" lang="it-IT" sz="1000" spc="-1" strike="noStrike">
              <a:solidFill>
                <a:srgbClr val="ffffff"/>
              </a:solid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23" name="PlaceHolder 1"/>
          <p:cNvSpPr>
            <a:spLocks noGrp="1"/>
          </p:cNvSpPr>
          <p:nvPr>
            <p:ph type="sldNum" idx="4"/>
          </p:nvPr>
        </p:nvSpPr>
        <p:spPr>
          <a:xfrm>
            <a:off x="8472600" y="4663080"/>
            <a:ext cx="548280" cy="393120"/>
          </a:xfrm>
          <a:prstGeom prst="rect">
            <a:avLst/>
          </a:prstGeom>
          <a:noFill/>
          <a:ln w="0">
            <a:noFill/>
          </a:ln>
        </p:spPr>
        <p:txBody>
          <a:bodyPr tIns="91440" bIns="91440" anchor="ctr">
            <a:noAutofit/>
          </a:bodyPr>
          <a:lstStyle>
            <a:lvl1pPr indent="0" algn="r">
              <a:lnSpc>
                <a:spcPct val="100000"/>
              </a:lnSpc>
              <a:buNone/>
              <a:tabLst>
                <a:tab algn="l" pos="0"/>
              </a:tabLst>
              <a:defRPr b="0" lang="it" sz="1000" spc="-1" strike="noStrike">
                <a:solidFill>
                  <a:schemeClr val="dk1"/>
                </a:solidFill>
                <a:latin typeface="Roboto"/>
                <a:ea typeface="Roboto"/>
              </a:defRPr>
            </a:lvl1pPr>
          </a:lstStyle>
          <a:p>
            <a:pPr indent="0" algn="r">
              <a:lnSpc>
                <a:spcPct val="100000"/>
              </a:lnSpc>
              <a:buNone/>
              <a:tabLst>
                <a:tab algn="l" pos="0"/>
              </a:tabLst>
            </a:pPr>
            <a:fld id="{08000685-0072-4DD7-80F9-548542BBA607}" type="slidenum">
              <a:rPr b="0" lang="it" sz="1000" spc="-1" strike="noStrike">
                <a:solidFill>
                  <a:schemeClr val="dk1"/>
                </a:solidFill>
                <a:latin typeface="Roboto"/>
                <a:ea typeface="Roboto"/>
              </a:rPr>
              <a:t>&lt;numero&gt;</a:t>
            </a:fld>
            <a:endParaRPr b="0" lang="it-IT" sz="1000" spc="-1" strike="noStrike">
              <a:solidFill>
                <a:srgbClr val="ffffff"/>
              </a:solidFill>
              <a:latin typeface="Times New Roman"/>
            </a:endParaRPr>
          </a:p>
        </p:txBody>
      </p:sp>
      <p:sp>
        <p:nvSpPr>
          <p:cNvPr id="124" name="PlaceHolder 2"/>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buNone/>
            </a:pPr>
            <a:r>
              <a:rPr b="0" lang="it-IT" sz="1400" spc="-1" strike="noStrike">
                <a:solidFill>
                  <a:srgbClr val="000000"/>
                </a:solidFill>
                <a:latin typeface="Arial"/>
              </a:rPr>
              <a:t>Fai clic per modificare il formato del testo del titolo</a:t>
            </a:r>
            <a:endParaRPr b="0" lang="it-IT" sz="1400" spc="-1" strike="noStrike">
              <a:solidFill>
                <a:srgbClr val="000000"/>
              </a:solidFill>
              <a:latin typeface="Arial"/>
            </a:endParaRPr>
          </a:p>
        </p:txBody>
      </p:sp>
      <p:sp>
        <p:nvSpPr>
          <p:cNvPr id="125" name="PlaceHolder 3"/>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it-IT" sz="1400" spc="-1" strike="noStrike">
                <a:solidFill>
                  <a:srgbClr val="000000"/>
                </a:solidFill>
                <a:latin typeface="Arial"/>
              </a:rPr>
              <a:t>Fai clic per modificare il formato del testo della struttura</a:t>
            </a:r>
            <a:endParaRPr b="0" lang="it-IT"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it-IT" sz="1400" spc="-1" strike="noStrike">
                <a:solidFill>
                  <a:srgbClr val="000000"/>
                </a:solidFill>
                <a:latin typeface="Arial"/>
              </a:rPr>
              <a:t>Secondo livello struttura</a:t>
            </a:r>
            <a:endParaRPr b="0" lang="it-IT"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it-IT" sz="1400" spc="-1" strike="noStrike">
                <a:solidFill>
                  <a:srgbClr val="000000"/>
                </a:solidFill>
                <a:latin typeface="Arial"/>
              </a:rPr>
              <a:t>Terzo livello struttura</a:t>
            </a:r>
            <a:endParaRPr b="0" lang="it-IT"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it-IT" sz="1400" spc="-1" strike="noStrike">
                <a:solidFill>
                  <a:srgbClr val="000000"/>
                </a:solidFill>
                <a:latin typeface="Arial"/>
              </a:rPr>
              <a:t>Quarto livello struttura</a:t>
            </a:r>
            <a:endParaRPr b="0" lang="it-IT"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it-IT" sz="2000" spc="-1" strike="noStrike">
                <a:solidFill>
                  <a:srgbClr val="000000"/>
                </a:solidFill>
                <a:latin typeface="Arial"/>
              </a:rPr>
              <a:t>Quinto livello struttura</a:t>
            </a:r>
            <a:endParaRPr b="0" lang="it-IT"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it-IT" sz="2000" spc="-1" strike="noStrike">
                <a:solidFill>
                  <a:srgbClr val="000000"/>
                </a:solidFill>
                <a:latin typeface="Arial"/>
              </a:rPr>
              <a:t>Sesto livello struttura</a:t>
            </a:r>
            <a:endParaRPr b="0" lang="it-IT"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it-IT" sz="2000" spc="-1" strike="noStrike">
                <a:solidFill>
                  <a:srgbClr val="000000"/>
                </a:solidFill>
                <a:latin typeface="Arial"/>
              </a:rPr>
              <a:t>Settimo livello struttura</a:t>
            </a:r>
            <a:endParaRPr b="0" lang="it-IT"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title"/>
          </p:nvPr>
        </p:nvSpPr>
        <p:spPr>
          <a:xfrm>
            <a:off x="1672560" y="5597640"/>
            <a:ext cx="3684600" cy="1456920"/>
          </a:xfrm>
          <a:prstGeom prst="rect">
            <a:avLst/>
          </a:prstGeom>
          <a:noFill/>
          <a:ln w="0">
            <a:noFill/>
          </a:ln>
        </p:spPr>
        <p:txBody>
          <a:bodyPr tIns="91440" bIns="91440" anchor="b">
            <a:noAutofit/>
          </a:bodyPr>
          <a:p>
            <a:pPr indent="0">
              <a:buNone/>
            </a:pPr>
            <a:endParaRPr b="0" lang="it-IT" sz="4000" spc="-1" strike="noStrike">
              <a:solidFill>
                <a:schemeClr val="dk1"/>
              </a:solidFill>
              <a:latin typeface="Roboto Slab"/>
              <a:ea typeface="Roboto Slab"/>
            </a:endParaRPr>
          </a:p>
        </p:txBody>
      </p:sp>
      <p:sp>
        <p:nvSpPr>
          <p:cNvPr id="163" name="PlaceHolder 2"/>
          <p:cNvSpPr>
            <a:spLocks noGrp="1"/>
          </p:cNvSpPr>
          <p:nvPr>
            <p:ph type="subTitle"/>
          </p:nvPr>
        </p:nvSpPr>
        <p:spPr>
          <a:xfrm>
            <a:off x="2313000" y="5739120"/>
            <a:ext cx="5290920" cy="1749600"/>
          </a:xfrm>
          <a:prstGeom prst="rect">
            <a:avLst/>
          </a:prstGeom>
          <a:noFill/>
          <a:ln w="0">
            <a:noFill/>
          </a:ln>
        </p:spPr>
        <p:txBody>
          <a:bodyPr tIns="91440" bIns="91440" anchor="t">
            <a:noAutofit/>
          </a:bodyPr>
          <a:p>
            <a:pPr indent="0" algn="ctr">
              <a:buNone/>
            </a:pPr>
            <a:endParaRPr b="0" lang="it-IT" sz="2400" spc="-1" strike="noStrike">
              <a:solidFill>
                <a:srgbClr val="ffffff"/>
              </a:solidFill>
              <a:latin typeface="Arial"/>
            </a:endParaRPr>
          </a:p>
        </p:txBody>
      </p:sp>
      <p:pic>
        <p:nvPicPr>
          <p:cNvPr id="164" name="Google Shape;65;p13" descr=""/>
          <p:cNvPicPr/>
          <p:nvPr/>
        </p:nvPicPr>
        <p:blipFill>
          <a:blip r:embed="rId1"/>
          <a:stretch/>
        </p:blipFill>
        <p:spPr>
          <a:xfrm>
            <a:off x="1539720" y="58320"/>
            <a:ext cx="6064560" cy="4845600"/>
          </a:xfrm>
          <a:prstGeom prst="rect">
            <a:avLst/>
          </a:prstGeom>
          <a:ln w="0">
            <a:noFill/>
          </a:ln>
        </p:spPr>
      </p:pic>
      <p:sp>
        <p:nvSpPr>
          <p:cNvPr id="165" name="Google Shape;66;p13"/>
          <p:cNvSpPr/>
          <p:nvPr/>
        </p:nvSpPr>
        <p:spPr>
          <a:xfrm>
            <a:off x="2239200" y="247680"/>
            <a:ext cx="4664880" cy="680040"/>
          </a:xfrm>
          <a:prstGeom prst="rect">
            <a:avLst/>
          </a:prstGeom>
          <a:noFill/>
          <a:ln w="0">
            <a:noFill/>
          </a:ln>
        </p:spPr>
        <p:style>
          <a:lnRef idx="0"/>
          <a:fillRef idx="0"/>
          <a:effectRef idx="0"/>
          <a:fontRef idx="minor"/>
        </p:style>
        <p:txBody>
          <a:bodyPr tIns="91440" bIns="91440" anchor="t">
            <a:noAutofit/>
          </a:bodyPr>
          <a:p>
            <a:pPr algn="ctr">
              <a:lnSpc>
                <a:spcPct val="100000"/>
              </a:lnSpc>
              <a:spcBef>
                <a:spcPts val="1199"/>
              </a:spcBef>
              <a:tabLst>
                <a:tab algn="l" pos="0"/>
              </a:tabLst>
            </a:pPr>
            <a:r>
              <a:rPr b="0" lang="it" sz="2000" spc="-1" strike="noStrike">
                <a:solidFill>
                  <a:srgbClr val="000000"/>
                </a:solidFill>
                <a:latin typeface="Old Standard TT"/>
                <a:ea typeface="Old Standard TT"/>
              </a:rPr>
              <a:t>Il medioevo di Gioacchino Volpe nel dopoguerra</a:t>
            </a:r>
            <a:endParaRPr b="0" lang="it-IT" sz="2000" spc="-1" strike="noStrike">
              <a:solidFill>
                <a:srgbClr val="ffffff"/>
              </a:solidFill>
              <a:latin typeface="Arial"/>
            </a:endParaRPr>
          </a:p>
        </p:txBody>
      </p:sp>
      <p:sp>
        <p:nvSpPr>
          <p:cNvPr id="166" name="Google Shape;67;p13"/>
          <p:cNvSpPr/>
          <p:nvPr/>
        </p:nvSpPr>
        <p:spPr>
          <a:xfrm>
            <a:off x="2560680" y="1731240"/>
            <a:ext cx="4022640" cy="1680840"/>
          </a:xfrm>
          <a:prstGeom prst="rect">
            <a:avLst/>
          </a:prstGeom>
          <a:noFill/>
          <a:ln w="0">
            <a:noFill/>
          </a:ln>
        </p:spPr>
        <p:style>
          <a:lnRef idx="0"/>
          <a:fillRef idx="0"/>
          <a:effectRef idx="0"/>
          <a:fontRef idx="minor"/>
        </p:style>
        <p:txBody>
          <a:bodyPr tIns="91440" bIns="91440" anchor="t">
            <a:noAutofit/>
          </a:bodyPr>
          <a:p>
            <a:pPr algn="just">
              <a:lnSpc>
                <a:spcPct val="100000"/>
              </a:lnSpc>
              <a:spcBef>
                <a:spcPts val="1199"/>
              </a:spcBef>
              <a:tabLst>
                <a:tab algn="l" pos="0"/>
              </a:tabLst>
            </a:pPr>
            <a:r>
              <a:rPr b="1" lang="it" sz="1400" spc="-1" strike="noStrike">
                <a:solidFill>
                  <a:srgbClr val="000000"/>
                </a:solidFill>
                <a:highlight>
                  <a:srgbClr val="cfe2f3"/>
                </a:highlight>
                <a:latin typeface="Old Standard TT"/>
                <a:ea typeface="Old Standard TT"/>
              </a:rPr>
              <a:t>Tre onde circolari:</a:t>
            </a:r>
            <a:endParaRPr b="0" lang="it-IT" sz="1400" spc="-1" strike="noStrike">
              <a:solidFill>
                <a:srgbClr val="ffffff"/>
              </a:solidFill>
              <a:latin typeface="Arial"/>
            </a:endParaRPr>
          </a:p>
          <a:p>
            <a:pPr algn="just">
              <a:lnSpc>
                <a:spcPct val="100000"/>
              </a:lnSpc>
              <a:spcBef>
                <a:spcPts val="1199"/>
              </a:spcBef>
              <a:tabLst>
                <a:tab algn="l" pos="0"/>
              </a:tabLst>
            </a:pPr>
            <a:r>
              <a:rPr b="1" lang="it" sz="1400" spc="-1" strike="noStrike">
                <a:solidFill>
                  <a:srgbClr val="000000"/>
                </a:solidFill>
                <a:highlight>
                  <a:srgbClr val="cfe2f3"/>
                </a:highlight>
                <a:latin typeface="Old Standard TT"/>
                <a:ea typeface="Old Standard TT"/>
              </a:rPr>
              <a:t>- l’esplicito (Pisa)</a:t>
            </a:r>
            <a:endParaRPr b="0" lang="it-IT" sz="1400" spc="-1" strike="noStrike">
              <a:solidFill>
                <a:srgbClr val="ffffff"/>
              </a:solidFill>
              <a:latin typeface="Arial"/>
            </a:endParaRPr>
          </a:p>
          <a:p>
            <a:pPr algn="just">
              <a:lnSpc>
                <a:spcPct val="100000"/>
              </a:lnSpc>
              <a:spcBef>
                <a:spcPts val="1199"/>
              </a:spcBef>
              <a:tabLst>
                <a:tab algn="l" pos="0"/>
              </a:tabLst>
            </a:pPr>
            <a:r>
              <a:rPr b="1" lang="it" sz="1400" spc="-1" strike="noStrike">
                <a:solidFill>
                  <a:srgbClr val="000000"/>
                </a:solidFill>
                <a:highlight>
                  <a:srgbClr val="cfe2f3"/>
                </a:highlight>
                <a:latin typeface="Old Standard TT"/>
                <a:ea typeface="Old Standard TT"/>
              </a:rPr>
              <a:t>- l’implicito (la conferma o il ritorno ad un maestro, ed il suo perché)</a:t>
            </a:r>
            <a:endParaRPr b="0" lang="it-IT" sz="1400" spc="-1" strike="noStrike">
              <a:solidFill>
                <a:srgbClr val="ffffff"/>
              </a:solidFill>
              <a:latin typeface="Arial"/>
            </a:endParaRPr>
          </a:p>
          <a:p>
            <a:pPr algn="just">
              <a:lnSpc>
                <a:spcPct val="100000"/>
              </a:lnSpc>
              <a:spcBef>
                <a:spcPts val="1199"/>
              </a:spcBef>
              <a:tabLst>
                <a:tab algn="l" pos="0"/>
              </a:tabLst>
            </a:pPr>
            <a:r>
              <a:rPr b="1" lang="it" sz="1400" spc="-1" strike="noStrike">
                <a:solidFill>
                  <a:srgbClr val="000000"/>
                </a:solidFill>
                <a:highlight>
                  <a:srgbClr val="cfe2f3"/>
                </a:highlight>
                <a:latin typeface="Old Standard TT"/>
                <a:ea typeface="Old Standard TT"/>
              </a:rPr>
              <a:t>- il lieve non trascurabile (che giunge a noi).</a:t>
            </a:r>
            <a:endParaRPr b="0" lang="it-IT" sz="14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Google Shape;109;p20"/>
          <p:cNvSpPr/>
          <p:nvPr/>
        </p:nvSpPr>
        <p:spPr>
          <a:xfrm>
            <a:off x="140760" y="0"/>
            <a:ext cx="8746920" cy="5011560"/>
          </a:xfrm>
          <a:prstGeom prst="rect">
            <a:avLst/>
          </a:prstGeom>
          <a:noFill/>
          <a:ln w="0">
            <a:noFill/>
          </a:ln>
          <a:effectLst>
            <a:outerShdw algn="bl" blurRad="57240" dir="5400000" dist="19080" rotWithShape="0">
              <a:srgbClr val="000000">
                <a:alpha val="50000"/>
              </a:srgbClr>
            </a:outerShdw>
          </a:effectLst>
        </p:spPr>
        <p:style>
          <a:lnRef idx="0"/>
          <a:fillRef idx="0"/>
          <a:effectRef idx="0"/>
          <a:fontRef idx="minor"/>
        </p:style>
        <p:txBody>
          <a:bodyPr tIns="91440" bIns="91440" anchor="t">
            <a:noAutofit/>
          </a:bodyPr>
          <a:p>
            <a:pPr algn="r">
              <a:lnSpc>
                <a:spcPct val="100000"/>
              </a:lnSpc>
              <a:spcBef>
                <a:spcPts val="1199"/>
              </a:spcBef>
              <a:tabLst>
                <a:tab algn="l" pos="0"/>
              </a:tabLst>
            </a:pPr>
            <a:r>
              <a:rPr b="0" lang="it" sz="900" spc="-1" strike="noStrike">
                <a:solidFill>
                  <a:srgbClr val="ffffff"/>
                </a:solidFill>
                <a:latin typeface="Old Standard TT"/>
                <a:ea typeface="Old Standard TT"/>
              </a:rPr>
              <a:t>Gioacchino Volpe e la medievistica dell’Italia repubblicana</a:t>
            </a:r>
            <a:endParaRPr b="0" lang="it-IT" sz="900" spc="-1" strike="noStrike">
              <a:solidFill>
                <a:srgbClr val="ffffff"/>
              </a:solidFill>
              <a:latin typeface="Arial"/>
            </a:endParaRPr>
          </a:p>
          <a:p>
            <a:pPr algn="r">
              <a:lnSpc>
                <a:spcPct val="100000"/>
              </a:lnSpc>
              <a:spcBef>
                <a:spcPts val="1199"/>
              </a:spcBef>
              <a:tabLst>
                <a:tab algn="l" pos="0"/>
              </a:tabLst>
            </a:pPr>
            <a:r>
              <a:rPr b="0" lang="it" sz="900" spc="-1" strike="noStrike">
                <a:solidFill>
                  <a:srgbClr val="ffffff"/>
                </a:solidFill>
                <a:latin typeface="Old Standard TT"/>
                <a:ea typeface="Old Standard TT"/>
              </a:rPr>
              <a:t>Sinottico “Ovidio Capitani” e “Cinzio Violante” - 2</a:t>
            </a:r>
            <a:endParaRPr b="0" lang="it-IT" sz="900" spc="-1" strike="noStrike">
              <a:solidFill>
                <a:srgbClr val="ffffff"/>
              </a:solidFill>
              <a:latin typeface="Arial"/>
            </a:endParaRPr>
          </a:p>
          <a:p>
            <a:pPr>
              <a:lnSpc>
                <a:spcPct val="100000"/>
              </a:lnSpc>
              <a:spcBef>
                <a:spcPts val="1199"/>
              </a:spcBef>
              <a:tabLst>
                <a:tab algn="l" pos="0"/>
              </a:tabLst>
            </a:pPr>
            <a:br>
              <a:rPr sz="900"/>
            </a:br>
            <a:r>
              <a:rPr b="0" lang="it" sz="900" spc="-1" strike="noStrike">
                <a:solidFill>
                  <a:srgbClr val="ffffff"/>
                </a:solidFill>
                <a:latin typeface="Old Standard TT"/>
                <a:ea typeface="Old Standard TT"/>
              </a:rPr>
              <a:t>	</a:t>
            </a:r>
            <a:r>
              <a:rPr b="0" lang="it" sz="900" spc="-1" strike="noStrike">
                <a:solidFill>
                  <a:srgbClr val="ffffff"/>
                </a:solidFill>
                <a:latin typeface="Old Standard TT"/>
                <a:ea typeface="Old Standard TT"/>
              </a:rPr>
              <a:t>	</a:t>
            </a:r>
            <a:r>
              <a:rPr b="0" lang="it" sz="9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Perché, in fondo, Gioacchino Volpe?</a:t>
            </a:r>
            <a:endParaRPr b="0" lang="it-IT" sz="1200" spc="-1" strike="noStrike">
              <a:solidFill>
                <a:srgbClr val="ffffff"/>
              </a:solidFill>
              <a:latin typeface="Arial"/>
            </a:endParaRPr>
          </a:p>
          <a:p>
            <a:pPr algn="just">
              <a:lnSpc>
                <a:spcPct val="100000"/>
              </a:lnSpc>
              <a:spcBef>
                <a:spcPts val="1199"/>
              </a:spcBef>
              <a:tabLst>
                <a:tab algn="l" pos="0"/>
              </a:tabLst>
            </a:pPr>
            <a:r>
              <a:rPr b="0" lang="it" sz="1200" spc="-1" strike="noStrike">
                <a:solidFill>
                  <a:srgbClr val="ffffff"/>
                </a:solidFill>
                <a:latin typeface="Old Standard TT"/>
                <a:ea typeface="Old Standard TT"/>
              </a:rPr>
              <a:t>Volpe non è marxista (neppure </a:t>
            </a:r>
            <a:r>
              <a:rPr b="0" i="1" lang="it" sz="1200" spc="-1" strike="noStrike">
                <a:solidFill>
                  <a:srgbClr val="ffffff"/>
                </a:solidFill>
                <a:latin typeface="Old Standard TT"/>
                <a:ea typeface="Old Standard TT"/>
              </a:rPr>
              <a:t>blandamente</a:t>
            </a:r>
            <a:r>
              <a:rPr b="0" lang="it" sz="1200" spc="-1" strike="noStrike">
                <a:solidFill>
                  <a:srgbClr val="ffffff"/>
                </a:solidFill>
                <a:latin typeface="Old Standard TT"/>
                <a:ea typeface="Old Standard TT"/>
              </a:rPr>
              <a:t>) e non è irrazionalista</a:t>
            </a:r>
            <a:endParaRPr b="0" lang="it-IT" sz="1200" spc="-1" strike="noStrike">
              <a:solidFill>
                <a:srgbClr val="ffffff"/>
              </a:solidFill>
              <a:latin typeface="Arial"/>
            </a:endParaRPr>
          </a:p>
          <a:p>
            <a:pPr algn="just">
              <a:lnSpc>
                <a:spcPct val="100000"/>
              </a:lnSpc>
              <a:spcBef>
                <a:spcPts val="1199"/>
              </a:spcBef>
              <a:tabLst>
                <a:tab algn="l" pos="0"/>
              </a:tabLst>
            </a:pPr>
            <a:r>
              <a:rPr b="0" lang="it" sz="1250" spc="-1" strike="noStrike">
                <a:solidFill>
                  <a:srgbClr val="ffffff"/>
                </a:solidFill>
                <a:latin typeface="Old Standard TT"/>
                <a:ea typeface="Old Standard TT"/>
              </a:rPr>
              <a:t>Volpe non è crociano</a:t>
            </a:r>
            <a:endParaRPr b="0" lang="it-IT" sz="1250" spc="-1" strike="noStrike">
              <a:solidFill>
                <a:srgbClr val="ffffff"/>
              </a:solidFill>
              <a:latin typeface="Arial"/>
            </a:endParaRPr>
          </a:p>
          <a:p>
            <a:pPr algn="just">
              <a:lnSpc>
                <a:spcPct val="100000"/>
              </a:lnSpc>
              <a:spcBef>
                <a:spcPts val="1199"/>
              </a:spcBef>
              <a:tabLst>
                <a:tab algn="l" pos="0"/>
              </a:tabLst>
            </a:pPr>
            <a:r>
              <a:rPr b="0" lang="it" sz="1200" spc="-1" strike="noStrike">
                <a:solidFill>
                  <a:srgbClr val="ffffff"/>
                </a:solidFill>
                <a:latin typeface="Old Standard TT"/>
                <a:ea typeface="Old Standard TT"/>
              </a:rPr>
              <a:t>Volpe non è “inafferrabile” (non più del “Medio Evo”…)</a:t>
            </a:r>
            <a:endParaRPr b="0" lang="it-IT" sz="1200" spc="-1" strike="noStrike">
              <a:solidFill>
                <a:srgbClr val="ffffff"/>
              </a:solidFill>
              <a:latin typeface="Arial"/>
            </a:endParaRPr>
          </a:p>
          <a:p>
            <a:pPr algn="just">
              <a:lnSpc>
                <a:spcPct val="100000"/>
              </a:lnSpc>
              <a:spcBef>
                <a:spcPts val="1199"/>
              </a:spcBef>
              <a:tabLst>
                <a:tab algn="l" pos="0"/>
              </a:tabLst>
            </a:pP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Può essere Volpe, ora, un punto di riferimento?</a:t>
            </a:r>
            <a:endParaRPr b="0" lang="it-IT" sz="1200" spc="-1" strike="noStrike">
              <a:solidFill>
                <a:srgbClr val="ffffff"/>
              </a:solidFill>
              <a:latin typeface="Arial"/>
            </a:endParaRPr>
          </a:p>
          <a:p>
            <a:pPr algn="just">
              <a:lnSpc>
                <a:spcPct val="100000"/>
              </a:lnSpc>
              <a:spcBef>
                <a:spcPts val="1199"/>
              </a:spcBef>
              <a:tabLst>
                <a:tab algn="l" pos="0"/>
              </a:tabLst>
            </a:pP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SÌ, fin quasi a tutti gli anni ‘80</a:t>
            </a:r>
            <a:endParaRPr b="0" lang="it-IT" sz="1200" spc="-1" strike="noStrike">
              <a:solidFill>
                <a:srgbClr val="ffffff"/>
              </a:solidFill>
              <a:latin typeface="Arial"/>
            </a:endParaRPr>
          </a:p>
          <a:p>
            <a:pPr marL="177840" indent="12600" algn="just">
              <a:lnSpc>
                <a:spcPct val="100000"/>
              </a:lnSpc>
              <a:spcBef>
                <a:spcPts val="1199"/>
              </a:spcBef>
              <a:tabLst>
                <a:tab algn="l" pos="0"/>
              </a:tabLst>
            </a:pPr>
            <a:r>
              <a:rPr b="0" i="1" lang="it" sz="1200" spc="-1" strike="noStrike">
                <a:solidFill>
                  <a:srgbClr val="ffffff"/>
                </a:solidFill>
                <a:latin typeface="Old Standard TT"/>
                <a:ea typeface="Old Standard TT"/>
              </a:rPr>
              <a:t>Violante:</a:t>
            </a:r>
            <a:r>
              <a:rPr b="0" lang="it" sz="1200" spc="-1" strike="noStrike">
                <a:solidFill>
                  <a:srgbClr val="ffffff"/>
                </a:solidFill>
                <a:latin typeface="Old Standard TT"/>
                <a:ea typeface="Old Standard TT"/>
              </a:rPr>
              <a:t> a Pisa e “</a:t>
            </a:r>
            <a:r>
              <a:rPr b="0" lang="it" sz="1000" spc="-1" strike="noStrike">
                <a:solidFill>
                  <a:srgbClr val="ffffff"/>
                </a:solidFill>
                <a:latin typeface="Old Standard TT"/>
                <a:ea typeface="Old Standard TT"/>
              </a:rPr>
              <a:t>se si legge Volpe dopo Violante, sembrerebbe quasi di sentire echeggiare in quello la sintesi di alcuni aspetti delle ricerche puntuali di questo” (V. Fumagalli)</a:t>
            </a:r>
            <a:endParaRPr b="0" lang="it-IT" sz="1000" spc="-1" strike="noStrike">
              <a:solidFill>
                <a:srgbClr val="ffffff"/>
              </a:solidFill>
              <a:latin typeface="Arial"/>
            </a:endParaRPr>
          </a:p>
          <a:p>
            <a:pPr marL="177840" indent="12600" algn="just">
              <a:lnSpc>
                <a:spcPct val="100000"/>
              </a:lnSpc>
              <a:spcBef>
                <a:spcPts val="1199"/>
              </a:spcBef>
              <a:tabLst>
                <a:tab algn="l" pos="0"/>
              </a:tabLst>
            </a:pPr>
            <a:r>
              <a:rPr b="0" i="1" lang="it" sz="1200" spc="-1" strike="noStrike">
                <a:solidFill>
                  <a:srgbClr val="ffffff"/>
                </a:solidFill>
                <a:latin typeface="Old Standard TT"/>
                <a:ea typeface="Old Standard TT"/>
              </a:rPr>
              <a:t>Capitani:</a:t>
            </a:r>
            <a:r>
              <a:rPr b="0" lang="it" sz="1200" spc="-1" strike="noStrike">
                <a:solidFill>
                  <a:srgbClr val="ffffff"/>
                </a:solidFill>
                <a:latin typeface="Old Standard TT"/>
                <a:ea typeface="Old Standard TT"/>
              </a:rPr>
              <a:t> il contemporaneista e il nazionalismo volpiano sono in continuità biografica, non storiografica: “Il Medio Evo è un’altra cosa!”</a:t>
            </a:r>
            <a:endParaRPr b="0" lang="it-IT" sz="1200" spc="-1" strike="noStrike">
              <a:solidFill>
                <a:srgbClr val="ffffff"/>
              </a:solidFill>
              <a:latin typeface="Arial"/>
            </a:endParaRPr>
          </a:p>
          <a:p>
            <a:pPr marL="177840" indent="12600" algn="just">
              <a:lnSpc>
                <a:spcPct val="100000"/>
              </a:lnSpc>
              <a:spcBef>
                <a:spcPts val="1199"/>
              </a:spcBef>
              <a:tabLst>
                <a:tab algn="l" pos="0"/>
              </a:tabLst>
            </a:pPr>
            <a:r>
              <a:rPr b="0" lang="it" sz="1200" spc="-1" strike="noStrike">
                <a:solidFill>
                  <a:srgbClr val="ffffff"/>
                </a:solidFill>
                <a:latin typeface="Old Standard TT"/>
                <a:ea typeface="Old Standard TT"/>
              </a:rPr>
              <a:t>	</a:t>
            </a:r>
            <a:r>
              <a:rPr b="0" lang="it" sz="1200" spc="-1" strike="noStrike">
                <a:solidFill>
                  <a:srgbClr val="ffffff"/>
                </a:solidFill>
                <a:latin typeface="Old Standard TT"/>
                <a:ea typeface="Old Standard TT"/>
              </a:rPr>
              <a:t>NO, dopo</a:t>
            </a:r>
            <a:endParaRPr b="0" lang="it-IT" sz="1200" spc="-1" strike="noStrike">
              <a:solidFill>
                <a:srgbClr val="ffffff"/>
              </a:solidFill>
              <a:latin typeface="Arial"/>
            </a:endParaRPr>
          </a:p>
          <a:p>
            <a:pPr marL="177840" indent="12600" algn="just">
              <a:lnSpc>
                <a:spcPct val="100000"/>
              </a:lnSpc>
              <a:spcBef>
                <a:spcPts val="1199"/>
              </a:spcBef>
              <a:tabLst>
                <a:tab algn="l" pos="0"/>
              </a:tabLst>
            </a:pPr>
            <a:r>
              <a:rPr b="0" i="1" lang="it" sz="1200" spc="-1" strike="noStrike">
                <a:solidFill>
                  <a:srgbClr val="ffffff"/>
                </a:solidFill>
                <a:latin typeface="Old Standard TT"/>
                <a:ea typeface="Old Standard TT"/>
              </a:rPr>
              <a:t>Violante:</a:t>
            </a:r>
            <a:r>
              <a:rPr b="0" lang="it" sz="1200" spc="-1" strike="noStrike">
                <a:solidFill>
                  <a:srgbClr val="ffffff"/>
                </a:solidFill>
                <a:latin typeface="Old Standard TT"/>
                <a:ea typeface="Old Standard TT"/>
              </a:rPr>
              <a:t> Pirenne</a:t>
            </a:r>
            <a:endParaRPr b="0" lang="it-IT" sz="1200" spc="-1" strike="noStrike">
              <a:solidFill>
                <a:srgbClr val="ffffff"/>
              </a:solidFill>
              <a:latin typeface="Arial"/>
            </a:endParaRPr>
          </a:p>
          <a:p>
            <a:pPr marL="177840" indent="12600" algn="just">
              <a:lnSpc>
                <a:spcPct val="100000"/>
              </a:lnSpc>
              <a:spcBef>
                <a:spcPts val="1199"/>
              </a:spcBef>
              <a:tabLst>
                <a:tab algn="l" pos="0"/>
              </a:tabLst>
            </a:pPr>
            <a:r>
              <a:rPr b="0" i="1" lang="it" sz="1200" spc="-1" strike="noStrike">
                <a:solidFill>
                  <a:srgbClr val="ffffff"/>
                </a:solidFill>
                <a:latin typeface="Old Standard TT"/>
                <a:ea typeface="Old Standard TT"/>
              </a:rPr>
              <a:t>Capitani:</a:t>
            </a:r>
            <a:r>
              <a:rPr b="0" lang="it" sz="1200" spc="-1" strike="noStrike">
                <a:solidFill>
                  <a:srgbClr val="ffffff"/>
                </a:solidFill>
                <a:latin typeface="Old Standard TT"/>
                <a:ea typeface="Old Standard TT"/>
              </a:rPr>
              <a:t> il </a:t>
            </a:r>
            <a:r>
              <a:rPr b="0" i="1" lang="it" sz="1200" spc="-1" strike="noStrike">
                <a:solidFill>
                  <a:srgbClr val="ffffff"/>
                </a:solidFill>
                <a:latin typeface="Old Standard TT"/>
                <a:ea typeface="Old Standard TT"/>
              </a:rPr>
              <a:t>Finalismus</a:t>
            </a:r>
            <a:r>
              <a:rPr b="0" lang="it" sz="1200" spc="-1" strike="noStrike">
                <a:solidFill>
                  <a:srgbClr val="ffffff"/>
                </a:solidFill>
                <a:latin typeface="Old Standard TT"/>
                <a:ea typeface="Old Standard TT"/>
              </a:rPr>
              <a:t> volpiano</a:t>
            </a:r>
            <a:endParaRPr b="0" lang="it-IT" sz="1200" spc="-1" strike="noStrike">
              <a:solidFill>
                <a:srgbClr val="ffffff"/>
              </a:solidFill>
              <a:latin typeface="Arial"/>
            </a:endParaRPr>
          </a:p>
          <a:p>
            <a:pPr>
              <a:lnSpc>
                <a:spcPct val="100000"/>
              </a:lnSpc>
              <a:tabLst>
                <a:tab algn="l" pos="0"/>
              </a:tabLst>
            </a:pPr>
            <a:endParaRPr b="0" lang="it-IT" sz="17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Google Shape;114;p21"/>
          <p:cNvSpPr/>
          <p:nvPr/>
        </p:nvSpPr>
        <p:spPr>
          <a:xfrm>
            <a:off x="499680" y="159120"/>
            <a:ext cx="8143920" cy="4984200"/>
          </a:xfrm>
          <a:prstGeom prst="rect">
            <a:avLst/>
          </a:prstGeom>
          <a:noFill/>
          <a:ln w="0">
            <a:noFill/>
          </a:ln>
        </p:spPr>
        <p:style>
          <a:lnRef idx="0"/>
          <a:fillRef idx="0"/>
          <a:effectRef idx="0"/>
          <a:fontRef idx="minor"/>
        </p:style>
        <p:txBody>
          <a:bodyPr tIns="91440" bIns="91440" anchor="t">
            <a:noAutofit/>
          </a:bodyPr>
          <a:p>
            <a:pPr algn="r">
              <a:lnSpc>
                <a:spcPct val="100000"/>
              </a:lnSpc>
              <a:spcBef>
                <a:spcPts val="1199"/>
              </a:spcBef>
              <a:tabLst>
                <a:tab algn="l" pos="0"/>
              </a:tabLst>
            </a:pPr>
            <a:r>
              <a:rPr b="0" lang="it" sz="1000" spc="-1" strike="noStrike">
                <a:solidFill>
                  <a:schemeClr val="dk1"/>
                </a:solidFill>
                <a:latin typeface="Old Standard TT"/>
                <a:ea typeface="Old Standard TT"/>
              </a:rPr>
              <a:t>Gioacchino Volpe e la medievistica dell’Italia repubblicana</a:t>
            </a:r>
            <a:endParaRPr b="0" lang="it-IT" sz="1000" spc="-1" strike="noStrike">
              <a:solidFill>
                <a:srgbClr val="ffffff"/>
              </a:solidFill>
              <a:latin typeface="Arial"/>
            </a:endParaRPr>
          </a:p>
          <a:p>
            <a:pPr algn="r">
              <a:lnSpc>
                <a:spcPct val="100000"/>
              </a:lnSpc>
              <a:spcBef>
                <a:spcPts val="1199"/>
              </a:spcBef>
              <a:tabLst>
                <a:tab algn="l" pos="0"/>
              </a:tabLst>
            </a:pPr>
            <a:r>
              <a:rPr b="0" lang="it" sz="1000" spc="-1" strike="noStrike">
                <a:solidFill>
                  <a:schemeClr val="dk1"/>
                </a:solidFill>
                <a:latin typeface="Old Standard TT"/>
                <a:ea typeface="Old Standard TT"/>
              </a:rPr>
              <a:t>Capitani è in errore?</a:t>
            </a:r>
            <a:endParaRPr b="0" lang="it-IT" sz="1000" spc="-1" strike="noStrike">
              <a:solidFill>
                <a:srgbClr val="ffffff"/>
              </a:solidFill>
              <a:latin typeface="Arial"/>
            </a:endParaRPr>
          </a:p>
          <a:p>
            <a:pPr marL="177840" indent="12600" algn="just">
              <a:lnSpc>
                <a:spcPct val="100000"/>
              </a:lnSpc>
              <a:spcBef>
                <a:spcPts val="1199"/>
              </a:spcBef>
              <a:tabLst>
                <a:tab algn="l" pos="0"/>
              </a:tabLst>
            </a:pPr>
            <a:r>
              <a:rPr b="0" lang="it" sz="1400" spc="-1" strike="noStrike">
                <a:solidFill>
                  <a:schemeClr val="dk1"/>
                </a:solidFill>
                <a:latin typeface="Old Standard TT"/>
                <a:ea typeface="Old Standard TT"/>
              </a:rPr>
              <a:t>Rimane comunque assodato che vi è una sostanziale convergenza, anche se autonoma e di diversa genesi, sul fatto che sia il </a:t>
            </a:r>
            <a:r>
              <a:rPr b="0" i="1" lang="it" sz="1400" spc="-1" strike="noStrike">
                <a:solidFill>
                  <a:schemeClr val="dk1"/>
                </a:solidFill>
                <a:latin typeface="Old Standard TT"/>
                <a:ea typeface="Old Standard TT"/>
              </a:rPr>
              <a:t>Finalismus</a:t>
            </a:r>
            <a:r>
              <a:rPr b="0" lang="it" sz="1400" spc="-1" strike="noStrike">
                <a:solidFill>
                  <a:schemeClr val="dk1"/>
                </a:solidFill>
                <a:latin typeface="Old Standard TT"/>
                <a:ea typeface="Old Standard TT"/>
              </a:rPr>
              <a:t> di Volpe («l’Italia in cammino») sia il </a:t>
            </a:r>
            <a:r>
              <a:rPr b="0" i="1" lang="it" sz="1400" spc="-1" strike="noStrike">
                <a:solidFill>
                  <a:schemeClr val="dk1"/>
                </a:solidFill>
                <a:latin typeface="Old Standard TT"/>
                <a:ea typeface="Old Standard TT"/>
              </a:rPr>
              <a:t>Determinismus</a:t>
            </a:r>
            <a:r>
              <a:rPr b="0" lang="it" sz="1400" spc="-1" strike="noStrike">
                <a:solidFill>
                  <a:schemeClr val="dk1"/>
                </a:solidFill>
                <a:latin typeface="Old Standard TT"/>
                <a:ea typeface="Old Standard TT"/>
              </a:rPr>
              <a:t> di Croce, abbiano o non abbiano come protagonisti il popolo (Volpe) o le élites liberali (Croce), rappresentano la storia dell’Italia unita, anche retrospettiva, secondo Bauer, nelle sue ultime conseguenze, come “un processo senza alternative, come risultato o espressione di un’armonia prestabilita e perciò stesso di un principio metafisico”, che, comunque, non è solo di Croce, ma anche di Volpe, senza magari la decantazione concettuale del filosofo napoletano. […] Un Medioevo che, in Croce, non è se non momento dialettico, non del tutto superato, di un’ineluttabile vicenda dello Spirito, nella sua ascesa verso la Libertà e perciò, da ricomprendersi in una sorta di residuale, vitalistica esistenza e resistenza: il che era, come spesso accennato (v. anche O. Capitani, </a:t>
            </a:r>
            <a:r>
              <a:rPr b="0" i="1" lang="it" sz="1400" spc="-1" strike="noStrike">
                <a:solidFill>
                  <a:schemeClr val="dk1"/>
                </a:solidFill>
                <a:latin typeface="Old Standard TT"/>
                <a:ea typeface="Old Standard TT"/>
              </a:rPr>
              <a:t>Croce e il Medioevo</a:t>
            </a:r>
            <a:r>
              <a:rPr b="0" lang="it" sz="1400" spc="-1" strike="noStrike">
                <a:solidFill>
                  <a:schemeClr val="dk1"/>
                </a:solidFill>
                <a:latin typeface="Old Standard TT"/>
                <a:ea typeface="Old Standard TT"/>
              </a:rPr>
              <a:t>, in </a:t>
            </a:r>
            <a:r>
              <a:rPr b="0" i="1" lang="it" sz="1400" spc="-1" strike="noStrike">
                <a:solidFill>
                  <a:schemeClr val="dk1"/>
                </a:solidFill>
                <a:latin typeface="Old Standard TT"/>
                <a:ea typeface="Old Standard TT"/>
              </a:rPr>
              <a:t>La Cultura</a:t>
            </a:r>
            <a:r>
              <a:rPr b="0" lang="it" sz="1400" spc="-1" strike="noStrike">
                <a:solidFill>
                  <a:schemeClr val="dk1"/>
                </a:solidFill>
                <a:latin typeface="Old Standard TT"/>
                <a:ea typeface="Old Standard TT"/>
              </a:rPr>
              <a:t>, 31 [1993], pp. 263-82), fissare il “tipico” medievale per svuotarne la storicità problematica. Così in Volpe, con tutte le dovute attenuazioni e sfumature, era il progresso a dettare le rilevanze del processo. Ma la problematica dell’identità unitaria della storia d’Italia – e cioè la giustificazione e l’inveramento del Risorgimento – non era la più adatta a promuovere la ricerca medievistica: ricerca che, dopo la non esaltante produzione degli anni Trenta (altro discorso è quello delle edizioni di fonti: v. oltre), si affacciava all’immediato secondo dopoguerra in gravissima crisi.</a:t>
            </a:r>
            <a:endParaRPr b="0" lang="it-IT" sz="1400" spc="-1" strike="noStrike">
              <a:solidFill>
                <a:srgbClr val="ffffff"/>
              </a:solidFill>
              <a:latin typeface="Arial"/>
            </a:endParaRPr>
          </a:p>
          <a:p>
            <a:pPr marL="177840" indent="12600" algn="just">
              <a:lnSpc>
                <a:spcPct val="100000"/>
              </a:lnSpc>
              <a:spcBef>
                <a:spcPts val="1199"/>
              </a:spcBef>
              <a:tabLst>
                <a:tab algn="l" pos="0"/>
              </a:tabLst>
            </a:pPr>
            <a:r>
              <a:rPr b="0" lang="it" sz="800" spc="-1" strike="noStrike">
                <a:solidFill>
                  <a:schemeClr val="dk1"/>
                </a:solidFill>
                <a:latin typeface="Old Standard TT"/>
                <a:ea typeface="Old Standard TT"/>
              </a:rPr>
              <a:t>Capitani, </a:t>
            </a:r>
            <a:r>
              <a:rPr b="0" i="1" lang="it" sz="800" spc="-1" strike="noStrike">
                <a:solidFill>
                  <a:schemeClr val="dk1"/>
                </a:solidFill>
                <a:latin typeface="Old Standard TT"/>
                <a:ea typeface="Old Standard TT"/>
              </a:rPr>
              <a:t>Venti anni di medievistica italiana</a:t>
            </a:r>
            <a:r>
              <a:rPr b="0" lang="it" sz="800" spc="-1" strike="noStrike">
                <a:solidFill>
                  <a:schemeClr val="dk1"/>
                </a:solidFill>
                <a:latin typeface="Old Standard TT"/>
                <a:ea typeface="Old Standard TT"/>
              </a:rPr>
              <a:t> (1995), in Id., </a:t>
            </a:r>
            <a:r>
              <a:rPr b="0" i="1" lang="it" sz="800" spc="-1" strike="noStrike">
                <a:solidFill>
                  <a:schemeClr val="dk1"/>
                </a:solidFill>
                <a:latin typeface="Old Standard TT"/>
                <a:ea typeface="Old Standard TT"/>
              </a:rPr>
              <a:t>Medioevo passato prossimo e futuro anteriore</a:t>
            </a:r>
            <a:r>
              <a:rPr b="0" lang="it" sz="800" spc="-1" strike="noStrike">
                <a:solidFill>
                  <a:schemeClr val="dk1"/>
                </a:solidFill>
                <a:latin typeface="Old Standard TT"/>
                <a:ea typeface="Old Standard TT"/>
              </a:rPr>
              <a:t> cit., p. 497; trae il binomio da F. J. Bauer, </a:t>
            </a:r>
            <a:r>
              <a:rPr b="0" i="1" lang="it" sz="800" spc="-1" strike="noStrike">
                <a:solidFill>
                  <a:schemeClr val="dk1"/>
                </a:solidFill>
                <a:latin typeface="Old Standard TT"/>
                <a:ea typeface="Old Standard TT"/>
              </a:rPr>
              <a:t>Geschichte, Philosophie, Geschichtsphilosophie. Croce, Volpe und die Geschichte des liberalen Italien</a:t>
            </a:r>
            <a:r>
              <a:rPr b="0" lang="it" sz="800" spc="-1" strike="noStrike">
                <a:solidFill>
                  <a:schemeClr val="dk1"/>
                </a:solidFill>
                <a:latin typeface="Old Standard TT"/>
                <a:ea typeface="Old Standard TT"/>
              </a:rPr>
              <a:t>, in «Quellen und Forschungen aus Ital. Archiven und Bibliotheken» (Bd. 73 [1993], pp. 682-95), “pur non ponendosi il problema del Medioevo e della storia della storiografia medievistica”.</a:t>
            </a:r>
            <a:endParaRPr b="0" lang="it-IT" sz="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Google Shape;119;p22"/>
          <p:cNvSpPr/>
          <p:nvPr/>
        </p:nvSpPr>
        <p:spPr>
          <a:xfrm>
            <a:off x="713880" y="234000"/>
            <a:ext cx="7945200" cy="4966920"/>
          </a:xfrm>
          <a:prstGeom prst="rect">
            <a:avLst/>
          </a:prstGeom>
          <a:noFill/>
          <a:ln w="0">
            <a:noFill/>
          </a:ln>
        </p:spPr>
        <p:style>
          <a:lnRef idx="0"/>
          <a:fillRef idx="0"/>
          <a:effectRef idx="0"/>
          <a:fontRef idx="minor"/>
        </p:style>
        <p:txBody>
          <a:bodyPr tIns="91440" bIns="91440" anchor="t">
            <a:noAutofit/>
          </a:bodyPr>
          <a:p>
            <a:pPr marL="177840" indent="12600" algn="r">
              <a:lnSpc>
                <a:spcPct val="100000"/>
              </a:lnSpc>
              <a:spcBef>
                <a:spcPts val="1199"/>
              </a:spcBef>
              <a:tabLst>
                <a:tab algn="l" pos="0"/>
              </a:tabLst>
            </a:pPr>
            <a:r>
              <a:rPr b="0" lang="it" sz="1000" spc="-1" strike="noStrike">
                <a:solidFill>
                  <a:schemeClr val="dk1"/>
                </a:solidFill>
                <a:latin typeface="Old Standard TT"/>
                <a:ea typeface="Old Standard TT"/>
              </a:rPr>
              <a:t>Volpe e noi. Un appello</a:t>
            </a:r>
            <a:endParaRPr b="0" lang="it-IT" sz="1000" spc="-1" strike="noStrike">
              <a:solidFill>
                <a:srgbClr val="ffffff"/>
              </a:solidFill>
              <a:latin typeface="Arial"/>
            </a:endParaRPr>
          </a:p>
          <a:p>
            <a:pPr marL="177840" indent="12600" algn="ctr">
              <a:lnSpc>
                <a:spcPct val="100000"/>
              </a:lnSpc>
              <a:spcBef>
                <a:spcPts val="1199"/>
              </a:spcBef>
              <a:tabLst>
                <a:tab algn="l" pos="0"/>
              </a:tabLst>
            </a:pPr>
            <a:r>
              <a:rPr b="0" i="1" lang="it" sz="1600" spc="-1" strike="noStrike">
                <a:solidFill>
                  <a:schemeClr val="dk1"/>
                </a:solidFill>
                <a:latin typeface="Old Standard TT"/>
                <a:ea typeface="Old Standard TT"/>
              </a:rPr>
              <a:t>Promemoria</a:t>
            </a:r>
            <a:br>
              <a:rPr sz="1400"/>
            </a:br>
            <a:endParaRPr b="0" lang="it-IT" sz="1600" spc="-1" strike="noStrike">
              <a:solidFill>
                <a:srgbClr val="ffffff"/>
              </a:solidFill>
              <a:latin typeface="Arial"/>
            </a:endParaRPr>
          </a:p>
          <a:p>
            <a:pPr marL="177840" indent="12600" algn="just">
              <a:lnSpc>
                <a:spcPct val="100000"/>
              </a:lnSpc>
              <a:spcBef>
                <a:spcPts val="1199"/>
              </a:spcBef>
              <a:tabLst>
                <a:tab algn="l" pos="0"/>
              </a:tabLst>
            </a:pPr>
            <a:r>
              <a:rPr b="0" lang="it" sz="1400" spc="-1" strike="noStrike">
                <a:solidFill>
                  <a:schemeClr val="dk1"/>
                </a:solidFill>
                <a:latin typeface="Old Standard TT"/>
                <a:ea typeface="Old Standard TT"/>
              </a:rPr>
              <a:t>Finire il lavoro che già fu di Umberto Massimo Miozzi</a:t>
            </a:r>
            <a:endParaRPr b="0" lang="it-IT" sz="1400" spc="-1" strike="noStrike">
              <a:solidFill>
                <a:srgbClr val="ffffff"/>
              </a:solidFill>
              <a:latin typeface="Arial"/>
            </a:endParaRPr>
          </a:p>
          <a:p>
            <a:pPr marL="177840" indent="12600" algn="just">
              <a:lnSpc>
                <a:spcPct val="100000"/>
              </a:lnSpc>
              <a:spcBef>
                <a:spcPts val="1199"/>
              </a:spcBef>
              <a:tabLst>
                <a:tab algn="l" pos="0"/>
              </a:tabLst>
            </a:pPr>
            <a:br>
              <a:rPr sz="1400"/>
            </a:br>
            <a:endParaRPr b="0" lang="it-IT" sz="1400" spc="-1" strike="noStrike">
              <a:solidFill>
                <a:srgbClr val="ffffff"/>
              </a:solidFill>
              <a:latin typeface="Arial"/>
            </a:endParaRPr>
          </a:p>
          <a:p>
            <a:pPr marL="177840" indent="12600" algn="just">
              <a:lnSpc>
                <a:spcPct val="100000"/>
              </a:lnSpc>
              <a:spcBef>
                <a:spcPts val="1199"/>
              </a:spcBef>
              <a:tabLst>
                <a:tab algn="l" pos="0"/>
              </a:tabLst>
            </a:pPr>
            <a:r>
              <a:rPr b="0" lang="it" sz="1400" spc="-1" strike="noStrike">
                <a:solidFill>
                  <a:schemeClr val="dk1"/>
                </a:solidFill>
                <a:latin typeface="Old Standard TT"/>
                <a:ea typeface="Old Standard TT"/>
              </a:rPr>
              <a:t>Ringraziare la Baldini</a:t>
            </a:r>
            <a:endParaRPr b="0" lang="it-IT" sz="1400" spc="-1" strike="noStrike">
              <a:solidFill>
                <a:srgbClr val="ffffff"/>
              </a:solidFill>
              <a:latin typeface="Arial"/>
            </a:endParaRPr>
          </a:p>
          <a:p>
            <a:pPr marL="177840" indent="12600" algn="just">
              <a:lnSpc>
                <a:spcPct val="100000"/>
              </a:lnSpc>
              <a:spcBef>
                <a:spcPts val="1199"/>
              </a:spcBef>
              <a:tabLst>
                <a:tab algn="l" pos="0"/>
              </a:tabLst>
            </a:pPr>
            <a:br>
              <a:rPr sz="1400"/>
            </a:br>
            <a:endParaRPr b="0" lang="it-IT" sz="1400" spc="-1" strike="noStrike">
              <a:solidFill>
                <a:srgbClr val="ffffff"/>
              </a:solidFill>
              <a:latin typeface="Arial"/>
            </a:endParaRPr>
          </a:p>
          <a:p>
            <a:pPr marL="177840" indent="12600" algn="just">
              <a:lnSpc>
                <a:spcPct val="100000"/>
              </a:lnSpc>
              <a:spcBef>
                <a:spcPts val="1199"/>
              </a:spcBef>
              <a:tabLst>
                <a:tab algn="l" pos="0"/>
              </a:tabLst>
            </a:pPr>
            <a:r>
              <a:rPr b="0" lang="it" sz="1400" spc="-1" strike="noStrike">
                <a:solidFill>
                  <a:schemeClr val="dk1"/>
                </a:solidFill>
                <a:latin typeface="Old Standard TT"/>
                <a:ea typeface="Old Standard TT"/>
              </a:rPr>
              <a:t>Le migliaia di schede volpiane di lavoro, sempre alla Baldini</a:t>
            </a:r>
            <a:endParaRPr b="0" lang="it-IT" sz="1400" spc="-1" strike="noStrike">
              <a:solidFill>
                <a:srgbClr val="ffffff"/>
              </a:solidFill>
              <a:latin typeface="Arial"/>
            </a:endParaRPr>
          </a:p>
          <a:p>
            <a:pPr marL="177840" indent="12600" algn="just">
              <a:lnSpc>
                <a:spcPct val="100000"/>
              </a:lnSpc>
              <a:spcBef>
                <a:spcPts val="1199"/>
              </a:spcBef>
              <a:tabLst>
                <a:tab algn="l" pos="0"/>
              </a:tabLst>
            </a:pPr>
            <a:br>
              <a:rPr sz="1400"/>
            </a:br>
            <a:endParaRPr b="0" lang="it-IT" sz="1400" spc="-1" strike="noStrike">
              <a:solidFill>
                <a:srgbClr val="ffffff"/>
              </a:solidFill>
              <a:latin typeface="Arial"/>
            </a:endParaRPr>
          </a:p>
          <a:p>
            <a:pPr marL="177840" indent="12600" algn="just">
              <a:lnSpc>
                <a:spcPct val="100000"/>
              </a:lnSpc>
              <a:spcBef>
                <a:spcPts val="1199"/>
              </a:spcBef>
              <a:tabLst>
                <a:tab algn="l" pos="0"/>
              </a:tabLst>
            </a:pPr>
            <a:r>
              <a:rPr b="0" lang="it" sz="1400" spc="-1" strike="noStrike">
                <a:solidFill>
                  <a:schemeClr val="dk1"/>
                </a:solidFill>
                <a:latin typeface="Old Standard TT"/>
                <a:ea typeface="Old Standard TT"/>
              </a:rPr>
              <a:t>L’epistolario? Appello!</a:t>
            </a:r>
            <a:endParaRPr b="0" lang="it-IT" sz="14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Google Shape;124;p23"/>
          <p:cNvSpPr/>
          <p:nvPr/>
        </p:nvSpPr>
        <p:spPr>
          <a:xfrm>
            <a:off x="592560" y="867960"/>
            <a:ext cx="8028000" cy="3564720"/>
          </a:xfrm>
          <a:prstGeom prst="rect">
            <a:avLst/>
          </a:prstGeom>
          <a:noFill/>
          <a:ln w="0">
            <a:noFill/>
          </a:ln>
        </p:spPr>
        <p:style>
          <a:lnRef idx="0"/>
          <a:fillRef idx="0"/>
          <a:effectRef idx="0"/>
          <a:fontRef idx="minor"/>
        </p:style>
        <p:txBody>
          <a:bodyPr tIns="91440" bIns="91440" anchor="t">
            <a:noAutofit/>
          </a:bodyPr>
          <a:p>
            <a:pPr>
              <a:lnSpc>
                <a:spcPct val="100000"/>
              </a:lnSpc>
              <a:tabLst>
                <a:tab algn="l" pos="0"/>
              </a:tabLst>
            </a:pPr>
            <a:r>
              <a:rPr b="0" lang="it" sz="1800" spc="-1" strike="noStrike">
                <a:solidFill>
                  <a:schemeClr val="dk1"/>
                </a:solidFill>
                <a:latin typeface="Roboto"/>
                <a:ea typeface="Roboto"/>
              </a:rPr>
              <a:t>Grazie per l'ascolto</a:t>
            </a: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r>
              <a:rPr b="0" lang="it" sz="1800" spc="-1" strike="noStrike">
                <a:solidFill>
                  <a:schemeClr val="dk1"/>
                </a:solidFill>
                <a:latin typeface="Roboto"/>
                <a:ea typeface="Roboto"/>
              </a:rPr>
              <a:t>PowerPoint realizzato da</a:t>
            </a:r>
            <a:endParaRPr b="0" lang="it-IT" sz="1800" spc="-1" strike="noStrike">
              <a:solidFill>
                <a:srgbClr val="ffffff"/>
              </a:solidFill>
              <a:latin typeface="Arial"/>
            </a:endParaRPr>
          </a:p>
          <a:p>
            <a:pPr>
              <a:lnSpc>
                <a:spcPct val="100000"/>
              </a:lnSpc>
              <a:tabLst>
                <a:tab algn="l" pos="0"/>
              </a:tabLst>
            </a:pPr>
            <a:r>
              <a:rPr b="0" lang="it" sz="1800" spc="-1" strike="noStrike">
                <a:solidFill>
                  <a:schemeClr val="dk1"/>
                </a:solidFill>
                <a:latin typeface="Roboto"/>
                <a:ea typeface="Roboto"/>
              </a:rPr>
              <a:t>IO (voglio i crediti)</a:t>
            </a:r>
            <a:endParaRPr b="0" lang="it-IT" sz="1800" spc="-1" strike="noStrike">
              <a:solidFill>
                <a:srgbClr val="ffffff"/>
              </a:solidFill>
              <a:latin typeface="Arial"/>
            </a:endParaRPr>
          </a:p>
          <a:p>
            <a:pPr>
              <a:lnSpc>
                <a:spcPct val="100000"/>
              </a:lnSpc>
              <a:tabLst>
                <a:tab algn="l" pos="0"/>
              </a:tabLst>
            </a:pPr>
            <a:r>
              <a:rPr b="0" lang="it" sz="1800" spc="-1" strike="noStrike">
                <a:solidFill>
                  <a:schemeClr val="dk1"/>
                </a:solidFill>
                <a:latin typeface="Roboto"/>
                <a:ea typeface="Roboto"/>
              </a:rPr>
              <a:t>mio padre (è simpatico, non abbiate paura)</a:t>
            </a: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r>
              <a:rPr b="0" lang="it" sz="1800" spc="-1" strike="noStrike">
                <a:solidFill>
                  <a:schemeClr val="dk1"/>
                </a:solidFill>
                <a:latin typeface="Roboto"/>
                <a:ea typeface="Roboto"/>
              </a:rPr>
              <a:t>🫶</a:t>
            </a:r>
            <a:r>
              <a:rPr b="0" lang="it" sz="1800" spc="-1" strike="noStrike">
                <a:solidFill>
                  <a:schemeClr val="dk1"/>
                </a:solidFill>
                <a:latin typeface="Roboto"/>
                <a:ea typeface="Roboto"/>
              </a:rPr>
              <a:t>apprezzate🫶il lavoro🫶svolto🫶con dedizione🫶da me e mio padre🫶</a:t>
            </a: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r>
              <a:rPr b="0" lang="it" sz="1800" spc="-1" strike="noStrike">
                <a:solidFill>
                  <a:schemeClr val="dk1"/>
                </a:solidFill>
                <a:latin typeface="Roboto"/>
                <a:ea typeface="Roboto"/>
              </a:rPr>
              <a:t>ciao ciao da Panino e Lorenzo👋</a:t>
            </a: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5928840" y="0"/>
            <a:ext cx="8367840" cy="685800"/>
          </a:xfrm>
          <a:prstGeom prst="rect">
            <a:avLst/>
          </a:prstGeom>
          <a:noFill/>
          <a:ln w="0">
            <a:noFill/>
          </a:ln>
        </p:spPr>
        <p:txBody>
          <a:bodyPr tIns="91440" bIns="91440" anchor="b">
            <a:noAutofit/>
          </a:bodyPr>
          <a:p>
            <a:pPr indent="0">
              <a:buNone/>
            </a:pPr>
            <a:endParaRPr b="0" lang="it-IT" sz="3000" spc="-1" strike="noStrike">
              <a:solidFill>
                <a:schemeClr val="dk1"/>
              </a:solidFill>
              <a:latin typeface="Roboto Slab"/>
              <a:ea typeface="Roboto Slab"/>
            </a:endParaRPr>
          </a:p>
        </p:txBody>
      </p:sp>
      <p:sp>
        <p:nvSpPr>
          <p:cNvPr id="168" name="PlaceHolder 2"/>
          <p:cNvSpPr>
            <a:spLocks noGrp="1"/>
          </p:cNvSpPr>
          <p:nvPr>
            <p:ph/>
          </p:nvPr>
        </p:nvSpPr>
        <p:spPr>
          <a:xfrm>
            <a:off x="3533760" y="-280440"/>
            <a:ext cx="2076120" cy="608400"/>
          </a:xfrm>
          <a:prstGeom prst="rect">
            <a:avLst/>
          </a:prstGeom>
          <a:noFill/>
          <a:ln w="0">
            <a:noFill/>
          </a:ln>
        </p:spPr>
        <p:txBody>
          <a:bodyPr tIns="91440" bIns="91440" anchor="t">
            <a:noAutofit/>
          </a:bodyPr>
          <a:p>
            <a:pPr indent="0">
              <a:spcBef>
                <a:spcPts val="1417"/>
              </a:spcBef>
              <a:buNone/>
            </a:pPr>
            <a:endParaRPr b="0" lang="it-IT" sz="1800" spc="-1" strike="noStrike">
              <a:solidFill>
                <a:schemeClr val="dk1"/>
              </a:solidFill>
              <a:latin typeface="Roboto"/>
              <a:ea typeface="Roboto"/>
            </a:endParaRPr>
          </a:p>
        </p:txBody>
      </p:sp>
      <p:sp>
        <p:nvSpPr>
          <p:cNvPr id="169" name="Google Shape;74;p14"/>
          <p:cNvSpPr/>
          <p:nvPr/>
        </p:nvSpPr>
        <p:spPr>
          <a:xfrm>
            <a:off x="388080" y="265680"/>
            <a:ext cx="8367840" cy="4043520"/>
          </a:xfrm>
          <a:prstGeom prst="rect">
            <a:avLst/>
          </a:prstGeom>
          <a:noFill/>
          <a:ln w="0">
            <a:noFill/>
          </a:ln>
        </p:spPr>
        <p:style>
          <a:lnRef idx="0"/>
          <a:fillRef idx="0"/>
          <a:effectRef idx="0"/>
          <a:fontRef idx="minor"/>
        </p:style>
        <p:txBody>
          <a:bodyPr tIns="91440" bIns="91440" anchor="t">
            <a:noAutofit/>
          </a:bodyPr>
          <a:p>
            <a:pPr algn="r">
              <a:lnSpc>
                <a:spcPct val="100000"/>
              </a:lnSpc>
              <a:spcBef>
                <a:spcPts val="1199"/>
              </a:spcBef>
              <a:tabLst>
                <a:tab algn="l" pos="0"/>
              </a:tabLst>
            </a:pPr>
            <a:r>
              <a:rPr b="0" lang="it" sz="1300" spc="-1" strike="noStrike">
                <a:solidFill>
                  <a:srgbClr val="ffffff"/>
                </a:solidFill>
                <a:latin typeface="Old Standard TT"/>
                <a:ea typeface="Old Standard TT"/>
              </a:rPr>
              <a:t>Gioacchino Volpe e la storia di Pisa</a:t>
            </a:r>
            <a:endParaRPr b="0" lang="it-IT" sz="1300" spc="-1" strike="noStrike">
              <a:solidFill>
                <a:srgbClr val="ffffff"/>
              </a:solidFill>
              <a:latin typeface="Arial"/>
            </a:endParaRPr>
          </a:p>
          <a:p>
            <a:pPr algn="just">
              <a:lnSpc>
                <a:spcPct val="100000"/>
              </a:lnSpc>
              <a:spcBef>
                <a:spcPts val="1199"/>
              </a:spcBef>
              <a:tabLst>
                <a:tab algn="l" pos="0"/>
              </a:tabLst>
            </a:pPr>
            <a:r>
              <a:rPr b="0" lang="it" sz="1700" spc="-1" strike="noStrike">
                <a:solidFill>
                  <a:srgbClr val="ffffff"/>
                </a:solidFill>
                <a:latin typeface="Old Standard TT"/>
                <a:ea typeface="Old Standard TT"/>
              </a:rPr>
              <a:t>Volpe, </a:t>
            </a:r>
            <a:r>
              <a:rPr b="0" i="1" lang="it" sz="1700" spc="-1" strike="noStrike">
                <a:solidFill>
                  <a:srgbClr val="ffffff"/>
                </a:solidFill>
                <a:latin typeface="Old Standard TT"/>
                <a:ea typeface="Old Standard TT"/>
              </a:rPr>
              <a:t>Pisa, Firenze, </a:t>
            </a:r>
            <a:r>
              <a:rPr b="0" lang="it" sz="1700" spc="-1" strike="noStrike">
                <a:solidFill>
                  <a:srgbClr val="ffffff"/>
                </a:solidFill>
                <a:latin typeface="Old Standard TT"/>
                <a:ea typeface="Old Standard TT"/>
              </a:rPr>
              <a:t>ecc. pp. 314-316. Gioverà qui notare che il Volpe citando a p. 315 n. 1 i vari documenti dell'Archivio pisano che ci informano di questi fatti </a:t>
            </a:r>
            <a:r>
              <a:rPr b="0" i="1" lang="it" sz="1700" spc="-1" strike="noStrike">
                <a:solidFill>
                  <a:srgbClr val="ffffff"/>
                </a:solidFill>
                <a:latin typeface="Old Standard TT"/>
                <a:ea typeface="Old Standard TT"/>
              </a:rPr>
              <a:t>[una contesa commerciale scoppiata nel 1322 tra Pisa e Firenze]</a:t>
            </a:r>
            <a:r>
              <a:rPr b="0" lang="it" sz="1700" spc="-1" strike="noStrike">
                <a:solidFill>
                  <a:srgbClr val="ffffff"/>
                </a:solidFill>
                <a:latin typeface="Old Standard TT"/>
                <a:ea typeface="Old Standard TT"/>
              </a:rPr>
              <a:t>, incorre in un lieve errore cronologico: egli pone infatti come estremi termini di date il 24 dic. 1322 e il 16 ag. 1323. Invece le date vanno corrette così: 23 luglio 1322-24 dic. 1322. Il Volpe è stato condotto al lieve errore dal fatto che il doc. del 24 dic. è nel Registro posto prima di tutti gli altri: a f. 28-29, mentre gli altri seguono a f. 52 e segg. Ma ciò è dovuto al fatto che il Reg. che contiene i docc. consta di due parti: nella prima sono i </a:t>
            </a:r>
            <a:r>
              <a:rPr b="0" i="1" lang="it" sz="1700" spc="-1" strike="noStrike">
                <a:solidFill>
                  <a:srgbClr val="ffffff"/>
                </a:solidFill>
                <a:latin typeface="Old Standard TT"/>
                <a:ea typeface="Old Standard TT"/>
              </a:rPr>
              <a:t>Consilia</a:t>
            </a:r>
            <a:r>
              <a:rPr b="0" lang="it" sz="1700" spc="-1" strike="noStrike">
                <a:solidFill>
                  <a:srgbClr val="ffffff"/>
                </a:solidFill>
                <a:latin typeface="Old Standard TT"/>
                <a:ea typeface="Old Standard TT"/>
              </a:rPr>
              <a:t>, nella seconda le </a:t>
            </a:r>
            <a:r>
              <a:rPr b="0" i="1" lang="it" sz="1700" spc="-1" strike="noStrike">
                <a:solidFill>
                  <a:srgbClr val="ffffff"/>
                </a:solidFill>
                <a:latin typeface="Old Standard TT"/>
                <a:ea typeface="Old Standard TT"/>
              </a:rPr>
              <a:t>Provisiones</a:t>
            </a:r>
            <a:r>
              <a:rPr b="0" lang="it" sz="1700" spc="-1" strike="noStrike">
                <a:solidFill>
                  <a:srgbClr val="ffffff"/>
                </a:solidFill>
                <a:latin typeface="Old Standard TT"/>
                <a:ea typeface="Old Standard TT"/>
              </a:rPr>
              <a:t>. Ora il doc. del 24 dic. che contiene le deliberazioni definitive è un </a:t>
            </a:r>
            <a:r>
              <a:rPr b="0" i="1" lang="it" sz="1700" spc="-1" strike="noStrike">
                <a:solidFill>
                  <a:srgbClr val="ffffff"/>
                </a:solidFill>
                <a:latin typeface="Old Standard TT"/>
                <a:ea typeface="Old Standard TT"/>
              </a:rPr>
              <a:t>Consilium</a:t>
            </a:r>
            <a:r>
              <a:rPr b="0" lang="it" sz="1700" spc="-1" strike="noStrike">
                <a:solidFill>
                  <a:srgbClr val="ffffff"/>
                </a:solidFill>
                <a:latin typeface="Old Standard TT"/>
                <a:ea typeface="Old Standard TT"/>
              </a:rPr>
              <a:t> e trova posto quindi nella prima parte del Registro, mentre i vari docc. del luglio-agosto, essendo semplici provvedimenti presi volta per volta stanno tra le </a:t>
            </a:r>
            <a:r>
              <a:rPr b="0" i="1" lang="it" sz="1700" spc="-1" strike="noStrike">
                <a:solidFill>
                  <a:srgbClr val="ffffff"/>
                </a:solidFill>
                <a:latin typeface="Old Standard TT"/>
                <a:ea typeface="Old Standard TT"/>
              </a:rPr>
              <a:t>Provisiones</a:t>
            </a:r>
            <a:r>
              <a:rPr b="0" lang="it" sz="1700" spc="-1" strike="noStrike">
                <a:solidFill>
                  <a:srgbClr val="ffffff"/>
                </a:solidFill>
                <a:latin typeface="Old Standard TT"/>
                <a:ea typeface="Old Standard TT"/>
              </a:rPr>
              <a:t> e quindi nella seconda parte del Registro. L'errore cronologico porta naturalmente il Volpe a fare qualche spostamento dei fatti nella narrazione</a:t>
            </a:r>
            <a:endParaRPr b="0" lang="it-IT" sz="1700" spc="-1" strike="noStrike">
              <a:solidFill>
                <a:srgbClr val="ffffff"/>
              </a:solidFill>
              <a:latin typeface="Arial"/>
            </a:endParaRPr>
          </a:p>
          <a:p>
            <a:pPr algn="just">
              <a:lnSpc>
                <a:spcPct val="100000"/>
              </a:lnSpc>
              <a:spcBef>
                <a:spcPts val="1199"/>
              </a:spcBef>
              <a:tabLst>
                <a:tab algn="l" pos="0"/>
              </a:tabLst>
            </a:pPr>
            <a:endParaRPr b="0" lang="it-IT" sz="1100" spc="-1" strike="noStrike">
              <a:solidFill>
                <a:srgbClr val="ffffff"/>
              </a:solidFill>
              <a:latin typeface="Arial"/>
            </a:endParaRPr>
          </a:p>
          <a:p>
            <a:pPr algn="just">
              <a:lnSpc>
                <a:spcPct val="100000"/>
              </a:lnSpc>
              <a:spcBef>
                <a:spcPts val="1199"/>
              </a:spcBef>
              <a:tabLst>
                <a:tab algn="l" pos="0"/>
              </a:tabLst>
            </a:pPr>
            <a:r>
              <a:rPr b="0" lang="it" sz="1100" spc="-1" strike="noStrike">
                <a:solidFill>
                  <a:srgbClr val="ffffff"/>
                </a:solidFill>
                <a:latin typeface="Old Standard TT"/>
                <a:ea typeface="Old Standard TT"/>
              </a:rPr>
              <a:t>in P. Silva, </a:t>
            </a:r>
            <a:r>
              <a:rPr b="0" i="1" lang="it" sz="1100" spc="-1" strike="noStrike">
                <a:solidFill>
                  <a:srgbClr val="ffffff"/>
                </a:solidFill>
                <a:latin typeface="Old Standard TT"/>
                <a:ea typeface="Old Standard TT"/>
              </a:rPr>
              <a:t>Intorno all'industria e al commercio della lana in Pisa</a:t>
            </a:r>
            <a:r>
              <a:rPr b="0" lang="it" sz="1100" spc="-1" strike="noStrike">
                <a:solidFill>
                  <a:srgbClr val="ffffff"/>
                </a:solidFill>
                <a:latin typeface="Old Standard TT"/>
                <a:ea typeface="Old Standard TT"/>
              </a:rPr>
              <a:t>, «Studi Storici», XIX, 1910, p. 345 nota 2.</a:t>
            </a:r>
            <a:endParaRPr b="0" lang="it-IT" sz="1100" spc="-1" strike="noStrike">
              <a:solidFill>
                <a:srgbClr val="ffffff"/>
              </a:solidFill>
              <a:latin typeface="Arial"/>
            </a:endParaRPr>
          </a:p>
          <a:p>
            <a:pPr>
              <a:lnSpc>
                <a:spcPct val="100000"/>
              </a:lnSpc>
              <a:tabLst>
                <a:tab algn="l" pos="0"/>
              </a:tabLst>
            </a:pPr>
            <a:endParaRPr b="0" lang="it-IT" sz="19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388080" y="457920"/>
            <a:ext cx="8367840" cy="685800"/>
          </a:xfrm>
          <a:prstGeom prst="rect">
            <a:avLst/>
          </a:prstGeom>
          <a:noFill/>
          <a:ln w="0">
            <a:noFill/>
          </a:ln>
        </p:spPr>
        <p:txBody>
          <a:bodyPr lIns="0" rIns="0" tIns="0" bIns="0" anchor="ctr">
            <a:noAutofit/>
          </a:bodyPr>
          <a:p>
            <a:pPr indent="0">
              <a:buNone/>
            </a:pPr>
            <a:endParaRPr b="0" lang="it-IT" sz="1400" spc="-1" strike="noStrike">
              <a:solidFill>
                <a:srgbClr val="000000"/>
              </a:solidFill>
              <a:latin typeface="Arial"/>
            </a:endParaRPr>
          </a:p>
        </p:txBody>
      </p:sp>
      <p:sp>
        <p:nvSpPr>
          <p:cNvPr id="171" name="PlaceHolder 2"/>
          <p:cNvSpPr>
            <a:spLocks noGrp="1"/>
          </p:cNvSpPr>
          <p:nvPr>
            <p:ph/>
          </p:nvPr>
        </p:nvSpPr>
        <p:spPr>
          <a:xfrm>
            <a:off x="388080" y="900000"/>
            <a:ext cx="8367840" cy="3862080"/>
          </a:xfrm>
          <a:prstGeom prst="rect">
            <a:avLst/>
          </a:prstGeom>
          <a:noFill/>
          <a:ln w="0">
            <a:noFill/>
          </a:ln>
        </p:spPr>
        <p:txBody>
          <a:bodyPr lIns="0" rIns="0" tIns="0" bIns="0" anchor="t">
            <a:normAutofit fontScale="80696"/>
          </a:bodyPr>
          <a:p>
            <a:pPr indent="0" algn="r">
              <a:spcBef>
                <a:spcPts val="1417"/>
              </a:spcBef>
              <a:buNone/>
            </a:pPr>
            <a:r>
              <a:rPr b="0" lang="it" sz="1300" spc="-1" strike="noStrike">
                <a:solidFill>
                  <a:srgbClr val="ffffff"/>
                </a:solidFill>
                <a:latin typeface="Old Standard TT"/>
                <a:ea typeface="Old Standard TT"/>
              </a:rPr>
              <a:t>Gioacchino Volpe e la storia di Pisa</a:t>
            </a:r>
            <a:endParaRPr b="0" lang="it-IT" sz="1300" spc="-1" strike="noStrike">
              <a:solidFill>
                <a:srgbClr val="000000"/>
              </a:solidFill>
              <a:latin typeface="Palatino Linotype"/>
            </a:endParaRPr>
          </a:p>
          <a:p>
            <a:pPr indent="0" algn="just">
              <a:spcBef>
                <a:spcPts val="1417"/>
              </a:spcBef>
              <a:buNone/>
            </a:pPr>
            <a:endParaRPr b="0" lang="it-IT" sz="1300" spc="-1" strike="noStrike">
              <a:solidFill>
                <a:srgbClr val="000000"/>
              </a:solidFill>
              <a:latin typeface="Palatino Linotype"/>
            </a:endParaRPr>
          </a:p>
          <a:p>
            <a:pPr indent="0" algn="just">
              <a:spcBef>
                <a:spcPts val="1417"/>
              </a:spcBef>
              <a:buNone/>
            </a:pPr>
            <a:r>
              <a:rPr b="0" lang="it" sz="1300" spc="-1" strike="noStrike">
                <a:solidFill>
                  <a:srgbClr val="ffffff"/>
                </a:solidFill>
                <a:latin typeface="Old Standard TT"/>
                <a:ea typeface="Old Standard TT"/>
              </a:rPr>
              <a:t>Emilio Cristiani</a:t>
            </a:r>
            <a:endParaRPr b="0" lang="it-IT" sz="1300" spc="-1" strike="noStrike">
              <a:solidFill>
                <a:srgbClr val="000000"/>
              </a:solidFill>
              <a:latin typeface="Palatino Linotype"/>
            </a:endParaRPr>
          </a:p>
          <a:p>
            <a:pPr indent="0" algn="just">
              <a:spcBef>
                <a:spcPts val="1417"/>
              </a:spcBef>
              <a:buNone/>
            </a:pPr>
            <a:r>
              <a:rPr b="0" lang="it" sz="1300" spc="-1" strike="noStrike">
                <a:solidFill>
                  <a:srgbClr val="ffffff"/>
                </a:solidFill>
                <a:latin typeface="Old Standard TT"/>
                <a:ea typeface="Old Standard TT"/>
              </a:rPr>
              <a:t>E. Cristiani, </a:t>
            </a:r>
            <a:r>
              <a:rPr b="0" i="1" lang="it" sz="1400" spc="-1" strike="noStrike">
                <a:solidFill>
                  <a:srgbClr val="ffffff"/>
                </a:solidFill>
                <a:latin typeface="Palatino Linotype"/>
                <a:ea typeface="Old Standard TT"/>
              </a:rPr>
              <a:t>Nobiltà e popolo nel Comune di Pisa dalle origini del Podestariato alla Signoria dei Donoratico</a:t>
            </a:r>
            <a:r>
              <a:rPr b="0" lang="it" sz="1400" spc="-1" strike="noStrike">
                <a:solidFill>
                  <a:srgbClr val="ffffff"/>
                </a:solidFill>
                <a:latin typeface="Old Standard TT"/>
                <a:ea typeface="Old Standard TT"/>
              </a:rPr>
              <a:t>,</a:t>
            </a:r>
            <a:r>
              <a:rPr b="0" lang="it" sz="1300" spc="-1" strike="noStrike">
                <a:solidFill>
                  <a:srgbClr val="ffffff"/>
                </a:solidFill>
                <a:latin typeface="Old Standard TT"/>
                <a:ea typeface="Old Standard TT"/>
              </a:rPr>
              <a:t> Napoli, Istituto italiano per gli studi storici, 1962.</a:t>
            </a:r>
            <a:endParaRPr b="0" lang="it-IT" sz="1300" spc="-1" strike="noStrike">
              <a:solidFill>
                <a:srgbClr val="000000"/>
              </a:solidFill>
              <a:latin typeface="Palatino Linotype"/>
            </a:endParaRPr>
          </a:p>
          <a:p>
            <a:pPr indent="0" algn="just">
              <a:spcBef>
                <a:spcPts val="1417"/>
              </a:spcBef>
              <a:buNone/>
            </a:pPr>
            <a:endParaRPr b="0" lang="it-IT" sz="1300" spc="-1" strike="noStrike">
              <a:solidFill>
                <a:srgbClr val="000000"/>
              </a:solidFill>
              <a:latin typeface="Palatino Linotype"/>
            </a:endParaRPr>
          </a:p>
          <a:p>
            <a:pPr indent="0" algn="just">
              <a:spcBef>
                <a:spcPts val="1417"/>
              </a:spcBef>
              <a:buNone/>
            </a:pPr>
            <a:r>
              <a:rPr b="0" lang="it" sz="1300" spc="-1" strike="noStrike">
                <a:solidFill>
                  <a:srgbClr val="ffffff"/>
                </a:solidFill>
                <a:latin typeface="Old Standard TT"/>
                <a:ea typeface="Old Standard TT"/>
              </a:rPr>
              <a:t>Partendo dalle tesi del Volpe e di Gaetano Salvemini, Emilio Cristiani ripensa e corregge il tiro delle conclusioni di Volpe responsabili di aver forse eccessivamente accentuato il ricambio sociale dell'aristocrazia cittadina, operato dalla gente nova venuta dal contado. Meno accettabili ancora paiono al Cristiani le impostazioni articolate sugli schemi della lotta di classe cari a Gaetano Salvemini, il quale, ad esempio, negli eventi fiorentini dell'ultimo ventennio del '200 riteneva di poter individuare veri e propri scontri di classe mentre l'Ottokar sostiene che si trattava di conflitti e contrasti tra famiglie nel complesso di una omogenea oligarchia. Cristiani, da parte sua, fa proprie quelle stesse riflessioni cui toglierà un'impronta «reazionaria» tipica dello storico russo, poi naturalizzato italiano, estremamente critico con Salvemini, autore comunque ancora oggi assai apprezzabile per il vigore del pensiero storico e l'asciuttezza della sua scrittura. Cristiani, insomma, rifiuta contrapposizioni fra classi e ceti opposti, ma si guarda dal negare la forte socialità della vicenda, mentre vede pullulare - e con lui concorderà Gabriella Rossetti - consorterie e personaggi influenti che lottano apertamente per assumere sempre maggiore autorità. Si potrebbe anzi ritenere che non sia la scalata al potere dei nuovi ceti a stroncare la nobiltà feudale, ma sia stata quest'ultima che strumentalizzò nuovi organismi sociali per costruire la piattaforma di una più solida potenza</a:t>
            </a:r>
            <a:endParaRPr b="0" lang="it-IT" sz="1300" spc="-1" strike="noStrike">
              <a:solidFill>
                <a:srgbClr val="000000"/>
              </a:solidFill>
              <a:latin typeface="Palatino Linotype"/>
            </a:endParaRPr>
          </a:p>
          <a:p>
            <a:pPr indent="0" algn="just">
              <a:spcBef>
                <a:spcPts val="1417"/>
              </a:spcBef>
              <a:buNone/>
            </a:pPr>
            <a:endParaRPr b="0" lang="it-IT" sz="1300" spc="-1" strike="noStrike">
              <a:solidFill>
                <a:srgbClr val="000000"/>
              </a:solidFill>
              <a:latin typeface="Palatino Linotype"/>
            </a:endParaRPr>
          </a:p>
          <a:p>
            <a:pPr indent="0" algn="just">
              <a:spcBef>
                <a:spcPts val="1417"/>
              </a:spcBef>
              <a:buNone/>
            </a:pPr>
            <a:r>
              <a:rPr b="0" lang="it" sz="1300" spc="-1" strike="noStrike">
                <a:solidFill>
                  <a:srgbClr val="ffffff"/>
                </a:solidFill>
                <a:latin typeface="Old Standard TT"/>
                <a:ea typeface="Old Standard TT"/>
              </a:rPr>
              <a:t>in L. Gatto,</a:t>
            </a:r>
            <a:r>
              <a:rPr b="0" lang="it" sz="1400" spc="-1" strike="noStrike">
                <a:solidFill>
                  <a:srgbClr val="ffffff"/>
                </a:solidFill>
                <a:latin typeface="Old Standard TT"/>
                <a:ea typeface="Old Standard TT"/>
              </a:rPr>
              <a:t> </a:t>
            </a:r>
            <a:r>
              <a:rPr b="0" i="1" lang="it" sz="1400" spc="-1" strike="noStrike">
                <a:solidFill>
                  <a:srgbClr val="ffffff"/>
                </a:solidFill>
                <a:latin typeface="Palatino Linotype"/>
                <a:ea typeface="Old Standard TT"/>
              </a:rPr>
              <a:t>L'Italia dei Comuni e delle Signorie</a:t>
            </a:r>
            <a:r>
              <a:rPr b="0" lang="it" sz="1400" spc="-1" strike="noStrike">
                <a:solidFill>
                  <a:srgbClr val="ffffff"/>
                </a:solidFill>
                <a:latin typeface="Old Standard TT"/>
                <a:ea typeface="Old Standard TT"/>
              </a:rPr>
              <a:t>,</a:t>
            </a:r>
            <a:r>
              <a:rPr b="0" lang="it" sz="1300" spc="-1" strike="noStrike">
                <a:solidFill>
                  <a:srgbClr val="ffffff"/>
                </a:solidFill>
                <a:latin typeface="Old Standard TT"/>
                <a:ea typeface="Old Standard TT"/>
              </a:rPr>
              <a:t> Roma 1996, pp. 13-14.</a:t>
            </a:r>
            <a:endParaRPr b="0" lang="it-IT" sz="1300" spc="-1" strike="noStrike">
              <a:solidFill>
                <a:srgbClr val="000000"/>
              </a:solidFill>
              <a:latin typeface="Palatino Linotype"/>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894240" y="5646600"/>
            <a:ext cx="4044960" cy="1317960"/>
          </a:xfrm>
          <a:prstGeom prst="rect">
            <a:avLst/>
          </a:prstGeom>
          <a:noFill/>
          <a:ln w="0">
            <a:noFill/>
          </a:ln>
        </p:spPr>
        <p:txBody>
          <a:bodyPr tIns="91440" bIns="91440" anchor="ctr">
            <a:noAutofit/>
          </a:bodyPr>
          <a:p>
            <a:pPr indent="0">
              <a:buNone/>
            </a:pPr>
            <a:endParaRPr b="0" lang="it-IT" sz="3800" spc="-1" strike="noStrike">
              <a:solidFill>
                <a:schemeClr val="dk1"/>
              </a:solidFill>
              <a:latin typeface="Roboto Slab"/>
              <a:ea typeface="Roboto Slab"/>
            </a:endParaRPr>
          </a:p>
        </p:txBody>
      </p:sp>
      <p:sp>
        <p:nvSpPr>
          <p:cNvPr id="173" name="Google Shape;80;p15"/>
          <p:cNvSpPr/>
          <p:nvPr/>
        </p:nvSpPr>
        <p:spPr>
          <a:xfrm>
            <a:off x="297720" y="185400"/>
            <a:ext cx="4190760" cy="4381200"/>
          </a:xfrm>
          <a:prstGeom prst="rect">
            <a:avLst/>
          </a:prstGeom>
          <a:noFill/>
          <a:ln w="0">
            <a:noFill/>
          </a:ln>
        </p:spPr>
        <p:style>
          <a:lnRef idx="0"/>
          <a:fillRef idx="0"/>
          <a:effectRef idx="0"/>
          <a:fontRef idx="minor"/>
        </p:style>
        <p:txBody>
          <a:bodyPr tIns="91440" bIns="91440" anchor="ctr">
            <a:noAutofit/>
          </a:bodyPr>
          <a:p>
            <a:pPr algn="r">
              <a:lnSpc>
                <a:spcPct val="100000"/>
              </a:lnSpc>
              <a:spcBef>
                <a:spcPts val="1199"/>
              </a:spcBef>
              <a:tabLst>
                <a:tab algn="l" pos="0"/>
              </a:tabLst>
            </a:pPr>
            <a:r>
              <a:rPr b="0" lang="it" sz="1250" spc="-1" strike="noStrike">
                <a:solidFill>
                  <a:schemeClr val="dk1"/>
                </a:solidFill>
                <a:latin typeface="Times New Roman"/>
                <a:ea typeface="Times New Roman"/>
              </a:rPr>
              <a:t>Gioacchino Volpe e la storia di Pisa</a:t>
            </a:r>
            <a:endParaRPr b="0" lang="it-IT" sz="1250" spc="-1" strike="noStrike">
              <a:solidFill>
                <a:srgbClr val="ffffff"/>
              </a:solidFill>
              <a:latin typeface="Arial"/>
            </a:endParaRPr>
          </a:p>
          <a:p>
            <a:pPr algn="just">
              <a:lnSpc>
                <a:spcPct val="100000"/>
              </a:lnSpc>
              <a:spcBef>
                <a:spcPts val="1199"/>
              </a:spcBef>
              <a:tabLst>
                <a:tab algn="l" pos="0"/>
              </a:tabLst>
            </a:pPr>
            <a:r>
              <a:rPr b="0" lang="it" sz="1250" spc="-1" strike="noStrike">
                <a:solidFill>
                  <a:schemeClr val="dk1"/>
                </a:solidFill>
                <a:latin typeface="Old Standard TT"/>
                <a:ea typeface="Old Standard TT"/>
              </a:rPr>
              <a:t>Marco Tangheroni</a:t>
            </a:r>
            <a:endParaRPr b="0" lang="it-IT" sz="1250" spc="-1" strike="noStrike">
              <a:solidFill>
                <a:srgbClr val="ffffff"/>
              </a:solidFill>
              <a:latin typeface="Arial"/>
            </a:endParaRPr>
          </a:p>
          <a:p>
            <a:pPr algn="just">
              <a:lnSpc>
                <a:spcPct val="100000"/>
              </a:lnSpc>
              <a:spcBef>
                <a:spcPts val="1199"/>
              </a:spcBef>
              <a:tabLst>
                <a:tab algn="l" pos="0"/>
              </a:tabLst>
            </a:pPr>
            <a:r>
              <a:rPr b="1" lang="it" sz="1250" spc="-1" strike="noStrike" u="sng">
                <a:solidFill>
                  <a:schemeClr val="dk1"/>
                </a:solidFill>
                <a:uFillTx/>
                <a:latin typeface="Old Standard TT"/>
                <a:ea typeface="Old Standard TT"/>
              </a:rPr>
              <a:t>1.</a:t>
            </a:r>
            <a:r>
              <a:rPr b="1" lang="it" sz="1250" spc="-1" strike="noStrike">
                <a:solidFill>
                  <a:schemeClr val="dk1"/>
                </a:solidFill>
                <a:latin typeface="Old Standard TT"/>
                <a:ea typeface="Old Standard TT"/>
              </a:rPr>
              <a:t> </a:t>
            </a:r>
            <a:r>
              <a:rPr b="0" lang="it" sz="1250" spc="-1" strike="noStrike">
                <a:solidFill>
                  <a:schemeClr val="dk1"/>
                </a:solidFill>
                <a:latin typeface="Old Standard TT"/>
                <a:ea typeface="Old Standard TT"/>
              </a:rPr>
              <a:t>il testo di </a:t>
            </a:r>
            <a:r>
              <a:rPr b="0" i="1" lang="it" sz="1250" spc="-1" strike="noStrike">
                <a:solidFill>
                  <a:schemeClr val="dk1"/>
                </a:solidFill>
                <a:latin typeface="Old Standard TT"/>
                <a:ea typeface="Old Standard TT"/>
              </a:rPr>
              <a:t>Pisa, Firenze, Impero</a:t>
            </a:r>
            <a:r>
              <a:rPr b="0" lang="it" sz="1250" spc="-1" strike="noStrike">
                <a:solidFill>
                  <a:schemeClr val="dk1"/>
                </a:solidFill>
                <a:latin typeface="Old Standard TT"/>
                <a:ea typeface="Old Standard TT"/>
              </a:rPr>
              <a:t> non sarà mai ripubblicato da Volpe, né finito; </a:t>
            </a:r>
            <a:r>
              <a:rPr b="1" lang="it" sz="1250" spc="-1" strike="noStrike" u="sng">
                <a:solidFill>
                  <a:schemeClr val="dk1"/>
                </a:solidFill>
                <a:uFillTx/>
                <a:latin typeface="Old Standard TT"/>
                <a:ea typeface="Old Standard TT"/>
              </a:rPr>
              <a:t>2.</a:t>
            </a:r>
            <a:r>
              <a:rPr b="0" lang="it" sz="1250" spc="-1" strike="noStrike">
                <a:solidFill>
                  <a:schemeClr val="dk1"/>
                </a:solidFill>
                <a:latin typeface="Old Standard TT"/>
                <a:ea typeface="Old Standard TT"/>
              </a:rPr>
              <a:t> e, invece, proprio su quello si era concentrato l’interesse storiografico; </a:t>
            </a:r>
            <a:r>
              <a:rPr b="1" lang="it" sz="1250" spc="-1" strike="noStrike" u="sng">
                <a:solidFill>
                  <a:schemeClr val="dk1"/>
                </a:solidFill>
                <a:uFillTx/>
                <a:latin typeface="Old Standard TT"/>
                <a:ea typeface="Old Standard TT"/>
              </a:rPr>
              <a:t>3.</a:t>
            </a:r>
            <a:r>
              <a:rPr b="0" lang="it" sz="1250" spc="-1" strike="noStrike">
                <a:solidFill>
                  <a:schemeClr val="dk1"/>
                </a:solidFill>
                <a:latin typeface="Old Standard TT"/>
                <a:ea typeface="Old Standard TT"/>
              </a:rPr>
              <a:t> questo interesse, oltrepassando i limiti cronologici del saggio volpiano e aggiungendovi documentazione e interesse politici (Silva, Ardito, Caterugli, Rossi Sabatini), aveva canonizzato l’impostazione volpiana e le sue tesi “isolandole da un più vasto contesto, schematizzandole e, talora, banalizzandole”; </a:t>
            </a:r>
            <a:r>
              <a:rPr b="1" lang="it" sz="1250" spc="-1" strike="noStrike" u="sng">
                <a:solidFill>
                  <a:schemeClr val="dk1"/>
                </a:solidFill>
                <a:uFillTx/>
                <a:latin typeface="Old Standard TT"/>
                <a:ea typeface="Old Standard TT"/>
              </a:rPr>
              <a:t>4.</a:t>
            </a:r>
            <a:r>
              <a:rPr b="0" lang="it" sz="1250" spc="-1" strike="noStrike">
                <a:solidFill>
                  <a:schemeClr val="dk1"/>
                </a:solidFill>
                <a:latin typeface="Old Standard TT"/>
                <a:ea typeface="Old Standard TT"/>
              </a:rPr>
              <a:t> Cristiani, e lo stesso Tangheroni, avevano quindi revisionato “tesi un po’ lanciate dal Volpe e, come si è visto, senza sostanziali approfondimenti recepite per decenni”: “falsi problemi” compresi; </a:t>
            </a:r>
            <a:r>
              <a:rPr b="1" lang="it" sz="1250" spc="-1" strike="noStrike" u="sng">
                <a:solidFill>
                  <a:schemeClr val="dk1"/>
                </a:solidFill>
                <a:uFillTx/>
                <a:latin typeface="Old Standard TT"/>
                <a:ea typeface="Old Standard TT"/>
              </a:rPr>
              <a:t>5.</a:t>
            </a:r>
            <a:r>
              <a:rPr b="0" lang="it" sz="1250" spc="-1" strike="noStrike">
                <a:solidFill>
                  <a:schemeClr val="dk1"/>
                </a:solidFill>
                <a:latin typeface="Old Standard TT"/>
                <a:ea typeface="Old Standard TT"/>
              </a:rPr>
              <a:t> come già notato da Tabacco, agli </a:t>
            </a:r>
            <a:r>
              <a:rPr b="0" i="1" lang="it" sz="1250" spc="-1" strike="noStrike">
                <a:solidFill>
                  <a:schemeClr val="dk1"/>
                </a:solidFill>
                <a:latin typeface="Old Standard TT"/>
                <a:ea typeface="Old Standard TT"/>
              </a:rPr>
              <a:t>Studi sulle Istituzioni</a:t>
            </a:r>
            <a:r>
              <a:rPr b="0" lang="it" sz="1250" spc="-1" strike="noStrike">
                <a:solidFill>
                  <a:schemeClr val="dk1"/>
                </a:solidFill>
                <a:latin typeface="Old Standard TT"/>
                <a:ea typeface="Old Standard TT"/>
              </a:rPr>
              <a:t> e a </a:t>
            </a:r>
            <a:r>
              <a:rPr b="0" i="1" lang="it" sz="1250" spc="-1" strike="noStrike">
                <a:solidFill>
                  <a:schemeClr val="dk1"/>
                </a:solidFill>
                <a:latin typeface="Old Standard TT"/>
                <a:ea typeface="Old Standard TT"/>
              </a:rPr>
              <a:t>Pisa, Firenze</a:t>
            </a:r>
            <a:r>
              <a:rPr b="0" lang="it" sz="1250" spc="-1" strike="noStrike">
                <a:solidFill>
                  <a:schemeClr val="dk1"/>
                </a:solidFill>
                <a:latin typeface="Old Standard TT"/>
                <a:ea typeface="Old Standard TT"/>
              </a:rPr>
              <a:t> manca una “presentazione”, ovvero si deve notare come “temi e spunti” siano assai più ricchi, così come Cristiani e Tangheroni “rappresentano per altri versi un ritorno al metodo di Volpe”, ovvero un ritorno dagli “atti pubblici” di Silva, Caterugli e Rossi Sabatini, agli “atti privati”;</a:t>
            </a:r>
            <a:r>
              <a:rPr b="0" lang="it" sz="1300" spc="-1" strike="noStrike">
                <a:solidFill>
                  <a:schemeClr val="dk1"/>
                </a:solidFill>
                <a:latin typeface="Old Standard TT"/>
                <a:ea typeface="Old Standard TT"/>
              </a:rPr>
              <a:t> </a:t>
            </a:r>
            <a:endParaRPr b="0" lang="it-IT" sz="1300" spc="-1" strike="noStrike">
              <a:solidFill>
                <a:srgbClr val="ffffff"/>
              </a:solidFill>
              <a:latin typeface="Arial"/>
            </a:endParaRPr>
          </a:p>
        </p:txBody>
      </p:sp>
      <p:sp>
        <p:nvSpPr>
          <p:cNvPr id="174" name="Google Shape;81;p15"/>
          <p:cNvSpPr/>
          <p:nvPr/>
        </p:nvSpPr>
        <p:spPr>
          <a:xfrm>
            <a:off x="4694400" y="185400"/>
            <a:ext cx="4044960" cy="4381200"/>
          </a:xfrm>
          <a:prstGeom prst="rect">
            <a:avLst/>
          </a:prstGeom>
          <a:noFill/>
          <a:ln w="0">
            <a:noFill/>
          </a:ln>
        </p:spPr>
        <p:style>
          <a:lnRef idx="0"/>
          <a:fillRef idx="0"/>
          <a:effectRef idx="0"/>
          <a:fontRef idx="minor"/>
        </p:style>
        <p:txBody>
          <a:bodyPr tIns="91440" bIns="91440" anchor="t">
            <a:noAutofit/>
          </a:bodyPr>
          <a:p>
            <a:pPr algn="just">
              <a:lnSpc>
                <a:spcPct val="100000"/>
              </a:lnSpc>
              <a:spcBef>
                <a:spcPts val="1199"/>
              </a:spcBef>
              <a:tabLst>
                <a:tab algn="l" pos="0"/>
              </a:tabLst>
            </a:pPr>
            <a:r>
              <a:rPr b="0" lang="it" sz="1250" spc="-1" strike="noStrike">
                <a:solidFill>
                  <a:schemeClr val="dk1"/>
                </a:solidFill>
                <a:latin typeface="Old Standard TT"/>
                <a:ea typeface="Old Standard TT"/>
              </a:rPr>
              <a:t> </a:t>
            </a:r>
            <a:r>
              <a:rPr b="1" lang="it" sz="1250" spc="-1" strike="noStrike" u="sng">
                <a:solidFill>
                  <a:schemeClr val="dk1"/>
                </a:solidFill>
                <a:uFillTx/>
                <a:latin typeface="Old Standard TT"/>
                <a:ea typeface="Old Standard TT"/>
              </a:rPr>
              <a:t>6.</a:t>
            </a:r>
            <a:r>
              <a:rPr b="0" lang="it" sz="1250" spc="-1" strike="noStrike">
                <a:solidFill>
                  <a:schemeClr val="dk1"/>
                </a:solidFill>
                <a:latin typeface="Old Standard TT"/>
                <a:ea typeface="Old Standard TT"/>
              </a:rPr>
              <a:t> lo schema interpretativo volpiano – “sul prevalere di un uomo, o di una famiglia, che emerge ‘con la violenza o l’astuzia’, appoggiandosi al favore del ‘minuto popolo artigiano nemico della borghesia’ ed esplicando ‘quasi un’azione vendicatrice delle varie classi contro le disuguaglianze del sistema borghese’” – mancava delle generalizzazioni e delle comparazioni di una “questioni fondamentali sulle origini delle signorie in Italia”; </a:t>
            </a:r>
            <a:r>
              <a:rPr b="1" lang="it" sz="1250" spc="-1" strike="noStrike" u="sng">
                <a:solidFill>
                  <a:schemeClr val="dk1"/>
                </a:solidFill>
                <a:uFillTx/>
                <a:latin typeface="Old Standard TT"/>
                <a:ea typeface="Old Standard TT"/>
              </a:rPr>
              <a:t>7.</a:t>
            </a:r>
            <a:r>
              <a:rPr b="0" lang="it" sz="1250" spc="-1" strike="noStrike">
                <a:solidFill>
                  <a:schemeClr val="dk1"/>
                </a:solidFill>
                <a:latin typeface="Old Standard TT"/>
                <a:ea typeface="Old Standard TT"/>
              </a:rPr>
              <a:t> ed era quindi solo parte di “una più vasta, e poi non terminata, ricerca”; </a:t>
            </a:r>
            <a:r>
              <a:rPr b="1" lang="it" sz="1250" spc="-1" strike="noStrike" u="sng">
                <a:solidFill>
                  <a:schemeClr val="dk1"/>
                </a:solidFill>
                <a:uFillTx/>
                <a:latin typeface="Old Standard TT"/>
                <a:ea typeface="Old Standard TT"/>
              </a:rPr>
              <a:t>8.</a:t>
            </a:r>
            <a:r>
              <a:rPr b="0" lang="it" sz="1250" spc="-1" strike="noStrike">
                <a:solidFill>
                  <a:schemeClr val="dk1"/>
                </a:solidFill>
                <a:latin typeface="Old Standard TT"/>
                <a:ea typeface="Old Standard TT"/>
              </a:rPr>
              <a:t> nella dialettica tra un linguaggio non concettualmente preciso ma rievocativo (“classi sociali”; “partiti” ecc., tra eventi, mentalità e struttura) e le precise sue linee interpretative sulla decadenza di Impero e Papato, sull’aprirsi di una nuova società del ‘300, Volpe la vicenda pisana l’avrebbe voluta inserire “in un dramma di ben più ampie dimensioni: la crisi del Medio Evo, le origini del mondo moderno”; </a:t>
            </a:r>
            <a:r>
              <a:rPr b="1" lang="it" sz="1250" spc="-1" strike="noStrike" u="sng">
                <a:solidFill>
                  <a:schemeClr val="dk1"/>
                </a:solidFill>
                <a:uFillTx/>
                <a:latin typeface="Old Standard TT"/>
                <a:ea typeface="Old Standard TT"/>
              </a:rPr>
              <a:t>9.</a:t>
            </a:r>
            <a:r>
              <a:rPr b="0" lang="it" sz="1250" spc="-1" strike="noStrike">
                <a:solidFill>
                  <a:schemeClr val="dk1"/>
                </a:solidFill>
                <a:latin typeface="Old Standard TT"/>
                <a:ea typeface="Old Standard TT"/>
              </a:rPr>
              <a:t> “Nella storia avviene dunque questo risolversi del sociale nel politico modernamente inteso e non in una mutata concezione storiografica del Volpe”; e “Infine, è significativo che anche i rapporti Pisa-Firenze siano dal Volpe visti come momento inevitabile”</a:t>
            </a:r>
            <a:endParaRPr b="0" lang="it-IT" sz="125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
        <p:nvSpPr>
          <p:cNvPr id="175" name="Google Shape;82;p15"/>
          <p:cNvSpPr/>
          <p:nvPr/>
        </p:nvSpPr>
        <p:spPr>
          <a:xfrm>
            <a:off x="297720" y="4617720"/>
            <a:ext cx="8415720" cy="426600"/>
          </a:xfrm>
          <a:prstGeom prst="rect">
            <a:avLst/>
          </a:prstGeom>
          <a:noFill/>
          <a:ln w="0">
            <a:noFill/>
          </a:ln>
        </p:spPr>
        <p:style>
          <a:lnRef idx="0"/>
          <a:fillRef idx="0"/>
          <a:effectRef idx="0"/>
          <a:fontRef idx="minor"/>
        </p:style>
        <p:txBody>
          <a:bodyPr tIns="91440" bIns="91440" anchor="t">
            <a:noAutofit/>
          </a:bodyPr>
          <a:p>
            <a:pPr algn="just">
              <a:lnSpc>
                <a:spcPct val="100000"/>
              </a:lnSpc>
              <a:spcBef>
                <a:spcPts val="1199"/>
              </a:spcBef>
              <a:tabLst>
                <a:tab algn="l" pos="0"/>
              </a:tabLst>
            </a:pPr>
            <a:r>
              <a:rPr b="0" lang="it" sz="1250" spc="-1" strike="noStrike">
                <a:solidFill>
                  <a:schemeClr val="dk1"/>
                </a:solidFill>
                <a:latin typeface="Old Standard TT"/>
                <a:ea typeface="Old Standard TT"/>
              </a:rPr>
              <a:t>M. Tangheroni, </a:t>
            </a:r>
            <a:r>
              <a:rPr b="0" i="1" lang="it" sz="1250" spc="-1" strike="noStrike">
                <a:solidFill>
                  <a:schemeClr val="dk1"/>
                </a:solidFill>
                <a:latin typeface="Old Standard TT"/>
                <a:ea typeface="Old Standard TT"/>
              </a:rPr>
              <a:t>Pisa, Firenze, Impero al principio del 1300: proposte di rilettura</a:t>
            </a:r>
            <a:r>
              <a:rPr b="0" lang="it" sz="1250" spc="-1" strike="noStrike">
                <a:solidFill>
                  <a:schemeClr val="dk1"/>
                </a:solidFill>
                <a:latin typeface="Old Standard TT"/>
                <a:ea typeface="Old Standard TT"/>
              </a:rPr>
              <a:t>, in </a:t>
            </a:r>
            <a:r>
              <a:rPr b="0" i="1" lang="it" sz="1250" spc="-1" strike="noStrike">
                <a:solidFill>
                  <a:schemeClr val="dk1"/>
                </a:solidFill>
                <a:latin typeface="Old Standard TT"/>
                <a:ea typeface="Old Standard TT"/>
              </a:rPr>
              <a:t>Studi e ricerche in onore di Gioacchino Volpe nel centenario della nascita (1876-1976)</a:t>
            </a:r>
            <a:r>
              <a:rPr b="0" lang="it" sz="1250" spc="-1" strike="noStrike">
                <a:solidFill>
                  <a:schemeClr val="dk1"/>
                </a:solidFill>
                <a:latin typeface="Old Standard TT"/>
                <a:ea typeface="Old Standard TT"/>
              </a:rPr>
              <a:t>, Roma, Giovanni Volpe ed., 1978, pp. 129-151</a:t>
            </a:r>
            <a:endParaRPr b="0" lang="it-IT" sz="125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5928840" y="0"/>
            <a:ext cx="8367840" cy="685800"/>
          </a:xfrm>
          <a:prstGeom prst="rect">
            <a:avLst/>
          </a:prstGeom>
          <a:noFill/>
          <a:ln w="0">
            <a:noFill/>
          </a:ln>
        </p:spPr>
        <p:txBody>
          <a:bodyPr tIns="91440" bIns="91440" anchor="b">
            <a:noAutofit/>
          </a:bodyPr>
          <a:p>
            <a:pPr indent="0">
              <a:buNone/>
            </a:pPr>
            <a:endParaRPr b="0" lang="it-IT" sz="3000" spc="-1" strike="noStrike">
              <a:solidFill>
                <a:schemeClr val="dk1"/>
              </a:solidFill>
              <a:latin typeface="Roboto Slab"/>
              <a:ea typeface="Roboto Slab"/>
            </a:endParaRPr>
          </a:p>
        </p:txBody>
      </p:sp>
      <p:sp>
        <p:nvSpPr>
          <p:cNvPr id="177" name="PlaceHolder 2"/>
          <p:cNvSpPr>
            <a:spLocks noGrp="1"/>
          </p:cNvSpPr>
          <p:nvPr>
            <p:ph/>
          </p:nvPr>
        </p:nvSpPr>
        <p:spPr>
          <a:xfrm>
            <a:off x="3533760" y="-280440"/>
            <a:ext cx="2076120" cy="608400"/>
          </a:xfrm>
          <a:prstGeom prst="rect">
            <a:avLst/>
          </a:prstGeom>
          <a:noFill/>
          <a:ln w="0">
            <a:noFill/>
          </a:ln>
        </p:spPr>
        <p:txBody>
          <a:bodyPr tIns="91440" bIns="91440" anchor="t">
            <a:noAutofit/>
          </a:bodyPr>
          <a:p>
            <a:pPr indent="0">
              <a:spcBef>
                <a:spcPts val="1417"/>
              </a:spcBef>
              <a:buNone/>
            </a:pPr>
            <a:endParaRPr b="0" lang="it-IT" sz="1800" spc="-1" strike="noStrike">
              <a:solidFill>
                <a:schemeClr val="dk1"/>
              </a:solidFill>
              <a:latin typeface="Roboto"/>
              <a:ea typeface="Roboto"/>
            </a:endParaRPr>
          </a:p>
        </p:txBody>
      </p:sp>
      <p:sp>
        <p:nvSpPr>
          <p:cNvPr id="178" name="Google Shape;74;p 1"/>
          <p:cNvSpPr/>
          <p:nvPr/>
        </p:nvSpPr>
        <p:spPr>
          <a:xfrm>
            <a:off x="388080" y="265680"/>
            <a:ext cx="8367840" cy="4043520"/>
          </a:xfrm>
          <a:prstGeom prst="rect">
            <a:avLst/>
          </a:prstGeom>
          <a:noFill/>
          <a:ln w="0">
            <a:noFill/>
          </a:ln>
        </p:spPr>
        <p:style>
          <a:lnRef idx="0"/>
          <a:fillRef idx="0"/>
          <a:effectRef idx="0"/>
          <a:fontRef idx="minor"/>
        </p:style>
        <p:txBody>
          <a:bodyPr tIns="91440" bIns="91440" anchor="t">
            <a:noAutofit/>
          </a:bodyPr>
          <a:p>
            <a:pPr algn="r"/>
            <a:r>
              <a:rPr b="0" lang="it" sz="1400" spc="-1" strike="noStrike">
                <a:solidFill>
                  <a:srgbClr val="ffffff"/>
                </a:solidFill>
                <a:latin typeface="Old Standard TT"/>
                <a:ea typeface="Old Standard TT"/>
              </a:rPr>
              <a:t>Gioacchino Volpe e la storia di Pisa</a:t>
            </a:r>
            <a:endParaRPr b="0" lang="it-IT" sz="1400" spc="-1" strike="noStrike">
              <a:solidFill>
                <a:srgbClr val="ffffff"/>
              </a:solidFill>
              <a:latin typeface="Palatino Linotype"/>
            </a:endParaRPr>
          </a:p>
          <a:p>
            <a:pPr algn="just"/>
            <a:endParaRPr b="0" lang="it-IT" sz="1400" spc="-1" strike="noStrike">
              <a:solidFill>
                <a:srgbClr val="ffffff"/>
              </a:solidFill>
              <a:latin typeface="Palatino Linotype"/>
            </a:endParaRPr>
          </a:p>
          <a:p>
            <a:pPr algn="just"/>
            <a:r>
              <a:rPr b="0" lang="it" sz="1400" spc="-1" strike="noStrike">
                <a:solidFill>
                  <a:srgbClr val="ffffff"/>
                </a:solidFill>
                <a:latin typeface="Old Standard TT"/>
                <a:ea typeface="Old Standard TT"/>
              </a:rPr>
              <a:t>Cinzio Violante</a:t>
            </a:r>
            <a:endParaRPr b="0" lang="it-IT" sz="1400" spc="-1" strike="noStrike">
              <a:solidFill>
                <a:srgbClr val="ffffff"/>
              </a:solidFill>
              <a:latin typeface="Palatino Linotype"/>
            </a:endParaRPr>
          </a:p>
          <a:p>
            <a:endParaRPr b="0" lang="it-IT" sz="1400" spc="-1" strike="noStrike">
              <a:solidFill>
                <a:srgbClr val="ffffff"/>
              </a:solidFill>
              <a:latin typeface="Arial"/>
            </a:endParaRPr>
          </a:p>
          <a:p>
            <a:pPr marL="179640" indent="179640" algn="just"/>
            <a:r>
              <a:rPr b="0" lang="it" sz="1400" spc="-1" strike="noStrike">
                <a:solidFill>
                  <a:srgbClr val="ffffff"/>
                </a:solidFill>
                <a:latin typeface="Old Standard TT"/>
                <a:ea typeface="Old Standard TT"/>
              </a:rPr>
              <a:t>Pertanto gli scritti medioevalistici volpiani non possono essere compresi mediante un’analisi critica di passi singoli; ma le pagine vi devono essere lette per intero, nel rispettivo contesto, se si vuole individuare le grandi linee dello svolgimento storico. E al termine della lettura di ogni opera del Volpe la «direzione generale» del movimento della storia risulta evidente. Ciò appare soprattutto nei tre grandi saggi del 1904-05 </a:t>
            </a:r>
            <a:r>
              <a:rPr b="0" i="1" lang="it" sz="1400" spc="-1" strike="noStrike">
                <a:solidFill>
                  <a:srgbClr val="ffffff"/>
                </a:solidFill>
                <a:latin typeface="Palatino Linotype"/>
                <a:ea typeface="Old Standard TT"/>
              </a:rPr>
              <a:t>[Lambardi e Romani nelle campagne e nelle città. Per la storia delle classi sociali, della Nazione e del Rinascimento italiano (Sec. XI-XV)</a:t>
            </a:r>
            <a:r>
              <a:rPr b="0" lang="it" sz="1400" spc="-1" strike="noStrike">
                <a:solidFill>
                  <a:srgbClr val="ffffff"/>
                </a:solidFill>
                <a:latin typeface="Old Standard TT"/>
                <a:ea typeface="Old Standard TT"/>
              </a:rPr>
              <a:t>, </a:t>
            </a:r>
            <a:r>
              <a:rPr b="0" i="1" lang="it" sz="1400" spc="-1" strike="noStrike">
                <a:solidFill>
                  <a:srgbClr val="ffffff"/>
                </a:solidFill>
                <a:latin typeface="Palatino Linotype"/>
                <a:ea typeface="Old Standard TT"/>
              </a:rPr>
              <a:t>Questioni fondamentali sull'origine e svolgimento dei Comuni italiani (Sec. X-XIV)</a:t>
            </a:r>
            <a:r>
              <a:rPr b="0" lang="it" sz="1400" spc="-1" strike="noStrike">
                <a:solidFill>
                  <a:srgbClr val="ffffff"/>
                </a:solidFill>
                <a:latin typeface="Old Standard TT"/>
                <a:ea typeface="Old Standard TT"/>
              </a:rPr>
              <a:t>, </a:t>
            </a:r>
            <a:r>
              <a:rPr b="0" i="1" lang="it" sz="1400" spc="-1" strike="noStrike">
                <a:solidFill>
                  <a:srgbClr val="ffffff"/>
                </a:solidFill>
                <a:latin typeface="Palatino Linotype"/>
                <a:ea typeface="Old Standard TT"/>
              </a:rPr>
              <a:t>Bizantinismo e Rinascenza. A proposito di uno scritto di Karl Neumann]</a:t>
            </a:r>
            <a:r>
              <a:rPr b="0" lang="it" sz="1400" spc="-1" strike="noStrike">
                <a:solidFill>
                  <a:srgbClr val="ffffff"/>
                </a:solidFill>
                <a:latin typeface="Old Standard TT"/>
                <a:ea typeface="Old Standard TT"/>
              </a:rPr>
              <a:t>, dove è delineata con vigore la storia delle origini della nazione italiana nel quadro della civiltà europea, dai decenni intorno all’anno mille al Rinascimento e all’età moderna: con i suoi caratteri originali, nel suo ritmo cronologico peculiare</a:t>
            </a:r>
            <a:endParaRPr b="0" lang="it-IT" sz="1400" spc="-1" strike="noStrike">
              <a:solidFill>
                <a:srgbClr val="ffffff"/>
              </a:solidFill>
              <a:latin typeface="Palatino Linotype"/>
            </a:endParaRPr>
          </a:p>
          <a:p>
            <a:pPr marL="179640" indent="179640" algn="just"/>
            <a:endParaRPr b="0" lang="it-IT" sz="1400" spc="-1" strike="noStrike">
              <a:solidFill>
                <a:srgbClr val="ffffff"/>
              </a:solidFill>
              <a:latin typeface="Palatino Linotype"/>
            </a:endParaRPr>
          </a:p>
          <a:p>
            <a:pPr marL="179640" indent="179640" algn="just"/>
            <a:r>
              <a:rPr b="0" lang="it" sz="1400" spc="-1" strike="noStrike">
                <a:solidFill>
                  <a:srgbClr val="ffffff"/>
                </a:solidFill>
                <a:latin typeface="Old Standard TT"/>
                <a:ea typeface="Old Standard TT"/>
              </a:rPr>
              <a:t>Violante, </a:t>
            </a:r>
            <a:r>
              <a:rPr b="0" i="1" lang="it" sz="1400" spc="-1" strike="noStrike">
                <a:solidFill>
                  <a:srgbClr val="ffffff"/>
                </a:solidFill>
                <a:latin typeface="Palatino Linotype"/>
                <a:ea typeface="Old Standard TT"/>
              </a:rPr>
              <a:t>Gioacchino Volpe: il periodo pisano (1895-1906)</a:t>
            </a:r>
            <a:r>
              <a:rPr b="0" lang="it" sz="1400" spc="-1" strike="noStrike">
                <a:solidFill>
                  <a:srgbClr val="ffffff"/>
                </a:solidFill>
                <a:latin typeface="Old Standard TT"/>
                <a:ea typeface="Old Standard TT"/>
              </a:rPr>
              <a:t>, ora in Id., </a:t>
            </a:r>
            <a:r>
              <a:rPr b="0" i="1" lang="it" sz="1400" spc="-1" strike="noStrike">
                <a:solidFill>
                  <a:srgbClr val="ffffff"/>
                </a:solidFill>
                <a:latin typeface="Palatino Linotype"/>
                <a:ea typeface="Old Standard TT"/>
              </a:rPr>
              <a:t>Gioacchino Volpe medievista</a:t>
            </a:r>
            <a:r>
              <a:rPr b="0" lang="it" sz="1400" spc="-1" strike="noStrike">
                <a:solidFill>
                  <a:srgbClr val="ffffff"/>
                </a:solidFill>
                <a:latin typeface="Old Standard TT"/>
                <a:ea typeface="Old Standard TT"/>
              </a:rPr>
              <a:t> (1978), a cura di N. D.Acunto e M. Tagliabue, Brescia, Morcelliana, 2017, p. 108</a:t>
            </a:r>
            <a:endParaRPr b="0" lang="it-IT" sz="1400" spc="-1" strike="noStrike">
              <a:solidFill>
                <a:srgbClr val="ffffff"/>
              </a:solidFill>
              <a:latin typeface="Palatino Linotype"/>
            </a:endParaRPr>
          </a:p>
          <a:p>
            <a:pPr>
              <a:lnSpc>
                <a:spcPct val="100000"/>
              </a:lnSpc>
              <a:tabLst>
                <a:tab algn="l" pos="0"/>
              </a:tabLst>
            </a:pPr>
            <a:endParaRPr b="0" lang="it-IT" sz="19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title"/>
          </p:nvPr>
        </p:nvSpPr>
        <p:spPr>
          <a:xfrm>
            <a:off x="-646560" y="-1101960"/>
            <a:ext cx="5783040" cy="1456920"/>
          </a:xfrm>
          <a:prstGeom prst="rect">
            <a:avLst/>
          </a:prstGeom>
          <a:noFill/>
          <a:ln w="0">
            <a:noFill/>
          </a:ln>
        </p:spPr>
        <p:txBody>
          <a:bodyPr tIns="91440" bIns="91440" anchor="b">
            <a:noAutofit/>
          </a:bodyPr>
          <a:p>
            <a:pPr indent="0">
              <a:buNone/>
            </a:pPr>
            <a:endParaRPr b="0" lang="it-IT" sz="4000" spc="-1" strike="noStrike">
              <a:solidFill>
                <a:schemeClr val="dk1"/>
              </a:solidFill>
              <a:latin typeface="Roboto Slab"/>
              <a:ea typeface="Roboto Slab"/>
            </a:endParaRPr>
          </a:p>
        </p:txBody>
      </p:sp>
      <p:sp>
        <p:nvSpPr>
          <p:cNvPr id="180" name="PlaceHolder 2"/>
          <p:cNvSpPr>
            <a:spLocks noGrp="1"/>
          </p:cNvSpPr>
          <p:nvPr>
            <p:ph type="subTitle"/>
          </p:nvPr>
        </p:nvSpPr>
        <p:spPr>
          <a:xfrm>
            <a:off x="4646160" y="4508280"/>
            <a:ext cx="5783040" cy="908640"/>
          </a:xfrm>
          <a:prstGeom prst="rect">
            <a:avLst/>
          </a:prstGeom>
          <a:noFill/>
          <a:ln w="0">
            <a:noFill/>
          </a:ln>
        </p:spPr>
        <p:txBody>
          <a:bodyPr tIns="91440" bIns="91440" anchor="t">
            <a:noAutofit/>
          </a:bodyPr>
          <a:p>
            <a:pPr indent="0" algn="ctr">
              <a:buNone/>
            </a:pPr>
            <a:endParaRPr b="0" lang="it-IT" sz="2400" spc="-1" strike="noStrike">
              <a:solidFill>
                <a:schemeClr val="accent5"/>
              </a:solidFill>
              <a:latin typeface="Roboto Slab"/>
              <a:ea typeface="Roboto Slab"/>
            </a:endParaRPr>
          </a:p>
        </p:txBody>
      </p:sp>
      <p:sp>
        <p:nvSpPr>
          <p:cNvPr id="181" name="Google Shape;89;p16"/>
          <p:cNvSpPr/>
          <p:nvPr/>
        </p:nvSpPr>
        <p:spPr>
          <a:xfrm>
            <a:off x="2262960" y="912600"/>
            <a:ext cx="4617720" cy="3038040"/>
          </a:xfrm>
          <a:prstGeom prst="rect">
            <a:avLst/>
          </a:prstGeom>
          <a:noFill/>
          <a:ln w="0">
            <a:noFill/>
          </a:ln>
        </p:spPr>
        <p:style>
          <a:lnRef idx="0"/>
          <a:fillRef idx="0"/>
          <a:effectRef idx="0"/>
          <a:fontRef idx="minor"/>
        </p:style>
        <p:txBody>
          <a:bodyPr tIns="91440" bIns="91440" anchor="t">
            <a:noAutofit/>
          </a:bodyPr>
          <a:p>
            <a:pPr algn="ctr">
              <a:lnSpc>
                <a:spcPct val="100000"/>
              </a:lnSpc>
              <a:spcBef>
                <a:spcPts val="1199"/>
              </a:spcBef>
              <a:tabLst>
                <a:tab algn="l" pos="0"/>
              </a:tabLst>
            </a:pPr>
            <a:endParaRPr b="0" lang="it-IT" sz="1100" spc="-1" strike="noStrike">
              <a:solidFill>
                <a:srgbClr val="ffffff"/>
              </a:solidFill>
              <a:latin typeface="Arial"/>
            </a:endParaRPr>
          </a:p>
          <a:p>
            <a:pPr>
              <a:lnSpc>
                <a:spcPct val="100000"/>
              </a:lnSpc>
              <a:spcBef>
                <a:spcPts val="1199"/>
              </a:spcBef>
              <a:tabLst>
                <a:tab algn="l" pos="0"/>
              </a:tabLst>
            </a:pPr>
            <a:r>
              <a:rPr b="0" lang="it" sz="1900" spc="-1" strike="noStrike">
                <a:solidFill>
                  <a:schemeClr val="dk1"/>
                </a:solidFill>
                <a:latin typeface="Times New Roman"/>
                <a:ea typeface="Times New Roman"/>
              </a:rPr>
              <a:t>Gioacchino Volpe e la medievistica dell’Italia repubblicana (secondo cerchio)</a:t>
            </a:r>
            <a:endParaRPr b="0" lang="it-IT" sz="1900" spc="-1" strike="noStrike">
              <a:solidFill>
                <a:srgbClr val="ffffff"/>
              </a:solidFill>
              <a:latin typeface="Arial"/>
            </a:endParaRPr>
          </a:p>
          <a:p>
            <a:pPr>
              <a:lnSpc>
                <a:spcPct val="100000"/>
              </a:lnSpc>
              <a:spcBef>
                <a:spcPts val="1199"/>
              </a:spcBef>
              <a:tabLst>
                <a:tab algn="l" pos="0"/>
              </a:tabLst>
            </a:pPr>
            <a:endParaRPr b="0" lang="it-IT" sz="1500" spc="-1" strike="noStrike">
              <a:solidFill>
                <a:srgbClr val="ffffff"/>
              </a:solidFill>
              <a:latin typeface="Arial"/>
            </a:endParaRPr>
          </a:p>
          <a:p>
            <a:pPr>
              <a:lnSpc>
                <a:spcPct val="100000"/>
              </a:lnSpc>
              <a:spcBef>
                <a:spcPts val="1199"/>
              </a:spcBef>
              <a:tabLst>
                <a:tab algn="l" pos="0"/>
              </a:tabLst>
            </a:pPr>
            <a:r>
              <a:rPr b="0" lang="it" sz="1500" spc="-1" strike="noStrike">
                <a:solidFill>
                  <a:schemeClr val="dk1"/>
                </a:solidFill>
                <a:latin typeface="Times New Roman"/>
                <a:ea typeface="Times New Roman"/>
              </a:rPr>
              <a:t>ancora Cinzio Violante, o della “invenzione di un maestro” </a:t>
            </a:r>
            <a:r>
              <a:rPr b="0" lang="it" sz="800" spc="-1" strike="noStrike">
                <a:solidFill>
                  <a:schemeClr val="dk1"/>
                </a:solidFill>
                <a:latin typeface="Times New Roman"/>
                <a:ea typeface="Times New Roman"/>
              </a:rPr>
              <a:t>(N. D’Acunto)</a:t>
            </a:r>
            <a:endParaRPr b="0" lang="it-IT" sz="800" spc="-1" strike="noStrike">
              <a:solidFill>
                <a:srgbClr val="ffffff"/>
              </a:solidFill>
              <a:latin typeface="Arial"/>
            </a:endParaRPr>
          </a:p>
          <a:p>
            <a:pPr algn="just">
              <a:lnSpc>
                <a:spcPct val="100000"/>
              </a:lnSpc>
              <a:spcBef>
                <a:spcPts val="1199"/>
              </a:spcBef>
              <a:tabLst>
                <a:tab algn="l" pos="0"/>
              </a:tabLst>
            </a:pPr>
            <a:br>
              <a:rPr sz="800"/>
            </a:br>
            <a:r>
              <a:rPr b="0" lang="it" sz="1500" spc="-1" strike="noStrike">
                <a:solidFill>
                  <a:schemeClr val="dk1"/>
                </a:solidFill>
                <a:latin typeface="Times New Roman"/>
                <a:ea typeface="Times New Roman"/>
              </a:rPr>
              <a:t>Ovidio Capitani (1930-2012), o del metodo</a:t>
            </a:r>
            <a:endParaRPr b="0" lang="it-IT" sz="15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Google Shape;94;p17"/>
          <p:cNvSpPr/>
          <p:nvPr/>
        </p:nvSpPr>
        <p:spPr>
          <a:xfrm>
            <a:off x="424440" y="234000"/>
            <a:ext cx="8294760" cy="4675320"/>
          </a:xfrm>
          <a:prstGeom prst="rect">
            <a:avLst/>
          </a:prstGeom>
          <a:noFill/>
          <a:ln w="0">
            <a:noFill/>
          </a:ln>
        </p:spPr>
        <p:style>
          <a:lnRef idx="0"/>
          <a:fillRef idx="0"/>
          <a:effectRef idx="0"/>
          <a:fontRef idx="minor"/>
        </p:style>
        <p:txBody>
          <a:bodyPr tIns="91440" bIns="91440" anchor="t">
            <a:noAutofit/>
          </a:bodyPr>
          <a:p>
            <a:pPr algn="ctr">
              <a:lnSpc>
                <a:spcPct val="100000"/>
              </a:lnSpc>
              <a:spcBef>
                <a:spcPts val="1199"/>
              </a:spcBef>
              <a:tabLst>
                <a:tab algn="l" pos="0"/>
              </a:tabLst>
            </a:pPr>
            <a:r>
              <a:rPr b="0" lang="it" sz="1200" spc="-1" strike="noStrike">
                <a:solidFill>
                  <a:schemeClr val="dk1"/>
                </a:solidFill>
                <a:latin typeface="Old Standard TT"/>
                <a:ea typeface="Old Standard TT"/>
              </a:rPr>
              <a:t>                 </a:t>
            </a:r>
            <a:r>
              <a:rPr b="0" lang="it" sz="1200" spc="-1" strike="noStrike">
                <a:solidFill>
                  <a:schemeClr val="dk1"/>
                </a:solidFill>
                <a:latin typeface="Old Standard TT"/>
                <a:ea typeface="Old Standard TT"/>
              </a:rPr>
              <a:t>	</a:t>
            </a:r>
            <a:r>
              <a:rPr b="0" lang="it" sz="1200" spc="-1" strike="noStrike">
                <a:solidFill>
                  <a:schemeClr val="dk1"/>
                </a:solidFill>
                <a:latin typeface="Old Standard TT"/>
                <a:ea typeface="Old Standard TT"/>
              </a:rPr>
              <a:t>	</a:t>
            </a:r>
            <a:r>
              <a:rPr b="0" lang="it" sz="1200" spc="-1" strike="noStrike">
                <a:solidFill>
                  <a:schemeClr val="dk1"/>
                </a:solidFill>
                <a:latin typeface="Old Standard TT"/>
                <a:ea typeface="Old Standard TT"/>
              </a:rPr>
              <a:t>	</a:t>
            </a:r>
            <a:r>
              <a:rPr b="0" lang="it" sz="1200" spc="-1" strike="noStrike">
                <a:solidFill>
                  <a:schemeClr val="dk1"/>
                </a:solidFill>
                <a:latin typeface="Old Standard TT"/>
                <a:ea typeface="Old Standard TT"/>
              </a:rPr>
              <a:t>	</a:t>
            </a:r>
            <a:r>
              <a:rPr b="0" lang="it" sz="1200" spc="-1" strike="noStrike">
                <a:solidFill>
                  <a:schemeClr val="dk1"/>
                </a:solidFill>
                <a:latin typeface="Old Standard TT"/>
                <a:ea typeface="Old Standard TT"/>
              </a:rPr>
              <a:t>Gioacchino Volpe e la medievistica dell’Italia repubblicana</a:t>
            </a:r>
            <a:endParaRPr b="0" lang="it-IT" sz="1200" spc="-1" strike="noStrike">
              <a:solidFill>
                <a:srgbClr val="ffffff"/>
              </a:solidFill>
              <a:latin typeface="Arial"/>
            </a:endParaRPr>
          </a:p>
          <a:p>
            <a:pPr marL="177840" indent="12600" algn="just">
              <a:lnSpc>
                <a:spcPct val="100000"/>
              </a:lnSpc>
              <a:spcBef>
                <a:spcPts val="1199"/>
              </a:spcBef>
              <a:tabLst>
                <a:tab algn="l" pos="0"/>
              </a:tabLst>
            </a:pPr>
            <a:br>
              <a:rPr sz="1200"/>
            </a:br>
            <a:r>
              <a:rPr b="0" i="1" lang="it" sz="1400" spc="-1" strike="noStrike">
                <a:solidFill>
                  <a:schemeClr val="dk1"/>
                </a:solidFill>
                <a:latin typeface="Old Standard TT"/>
                <a:ea typeface="Old Standard TT"/>
              </a:rPr>
              <a:t>[Violante:]</a:t>
            </a:r>
            <a:r>
              <a:rPr b="0" lang="it" sz="1400" spc="-1" strike="noStrike">
                <a:solidFill>
                  <a:schemeClr val="dk1"/>
                </a:solidFill>
                <a:latin typeface="Old Standard TT"/>
                <a:ea typeface="Old Standard TT"/>
              </a:rPr>
              <a:t> Credo dunque che sia necessaria una revisione delle ideologie che hanno influito sulla formazione di concetti storiografici tradizionali a tutto danno del medioevo. Tanto più che oggi è in crisi lo Stato moderno e con esso è in crisi la Chiesa: intendo dire la Chiesa come essa si è venuta configurando, ristretta entro il quadro dello Stato e fortemente impregnata dei suoi caratteri. E la crisi odierna si è originata nella Chiesa, come rifiuto appunto di quei nuovi caratteri (di potere secolare istituzionalizzato) che le sono venuti di ritorno dallo Stato. Ora, io credo che noi storici (e credo che i cattolici e forse anche i marxisti sono meglio in grado di farlo) dobbiamo studiare le radici medievali dello Stato moderno e della Chiesa moderna, e dobbiamo ritornare allo studio del medioevo anche – e soprattutto – per riesaminare la cultura e le strutture sociali e politiche ed ecclesiastiche di un’epoca in cui tale Stato moderno e tale Chiesa moderna non si erano ancora formati: se vogliamo superare la crisi odierna, dobbiamo arricchire la nostra fantasia operativa allargando il nostro orizzonte culturale a quell’epoca in cui quelle grandi entità che oggi sono in crisi non c’erano o non erano ancora come sono poi diventate; così ci prepareremo per il futuro, quando esse non saranno più come sono state finora. Dobbiamo imitare gli uomini del Rinascimento, i quali, quando vollero liberarsi dalla cultura e dalla civiltà del presente, si rifecero indietro oltre il periodo che stavano ancora vivendo, a un mondo remoto, al mondo classico, quando la cultura e la civiltà da cui si volevano adesso liberare non esistevano ancora.</a:t>
            </a:r>
            <a:endParaRPr b="0" lang="it-IT" sz="1400" spc="-1" strike="noStrike">
              <a:solidFill>
                <a:srgbClr val="ffffff"/>
              </a:solidFill>
              <a:latin typeface="Arial"/>
            </a:endParaRPr>
          </a:p>
          <a:p>
            <a:pPr marL="177840" indent="12600" algn="just">
              <a:lnSpc>
                <a:spcPct val="100000"/>
              </a:lnSpc>
              <a:spcBef>
                <a:spcPts val="1199"/>
              </a:spcBef>
              <a:tabLst>
                <a:tab algn="l" pos="0"/>
              </a:tabLst>
            </a:pPr>
            <a:r>
              <a:rPr b="0" i="1" lang="it" sz="1000" spc="-1" strike="noStrike">
                <a:solidFill>
                  <a:schemeClr val="dk1"/>
                </a:solidFill>
                <a:latin typeface="Old Standard TT"/>
                <a:ea typeface="Old Standard TT"/>
              </a:rPr>
              <a:t>I Seduta: 24 maggio (mattino). Gli orientamenti culturali della storia medievale</a:t>
            </a:r>
            <a:r>
              <a:rPr b="0" lang="it" sz="1000" spc="-1" strike="noStrike">
                <a:solidFill>
                  <a:schemeClr val="dk1"/>
                </a:solidFill>
                <a:latin typeface="Old Standard TT"/>
                <a:ea typeface="Old Standard TT"/>
              </a:rPr>
              <a:t>, in </a:t>
            </a:r>
            <a:r>
              <a:rPr b="0" i="1" lang="it" sz="1000" spc="-1" strike="noStrike">
                <a:solidFill>
                  <a:schemeClr val="dk1"/>
                </a:solidFill>
                <a:latin typeface="Old Standard TT"/>
                <a:ea typeface="Old Standard TT"/>
              </a:rPr>
              <a:t>Il Medioevo oggi. Terzo Congresso dell’Associazione dei Medioevalisti Italiani (Santa Margherita Ligure, 24-26 maggio 1978)</a:t>
            </a:r>
            <a:r>
              <a:rPr b="0" lang="it" sz="1000" spc="-1" strike="noStrike">
                <a:solidFill>
                  <a:schemeClr val="dk1"/>
                </a:solidFill>
                <a:latin typeface="Old Standard TT"/>
                <a:ea typeface="Old Standard TT"/>
              </a:rPr>
              <a:t>, Bologna, Ponte Nuovo Editrice, 1982, pp. 55-56</a:t>
            </a:r>
            <a:endParaRPr b="0" lang="it-IT" sz="10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Google Shape;99;p18"/>
          <p:cNvSpPr/>
          <p:nvPr/>
        </p:nvSpPr>
        <p:spPr>
          <a:xfrm>
            <a:off x="0" y="0"/>
            <a:ext cx="9143640" cy="4993200"/>
          </a:xfrm>
          <a:prstGeom prst="rect">
            <a:avLst/>
          </a:prstGeom>
          <a:noFill/>
          <a:ln w="0">
            <a:noFill/>
          </a:ln>
        </p:spPr>
        <p:style>
          <a:lnRef idx="0"/>
          <a:fillRef idx="0"/>
          <a:effectRef idx="0"/>
          <a:fontRef idx="minor"/>
        </p:style>
        <p:txBody>
          <a:bodyPr tIns="91440" bIns="91440" anchor="t">
            <a:noAutofit/>
          </a:bodyPr>
          <a:p>
            <a:pPr algn="just">
              <a:lnSpc>
                <a:spcPct val="100000"/>
              </a:lnSpc>
              <a:spcBef>
                <a:spcPts val="1199"/>
              </a:spcBef>
              <a:tabLst>
                <a:tab algn="l" pos="0"/>
              </a:tabLst>
            </a:pPr>
            <a:endParaRPr b="0" lang="it-IT" sz="1500" spc="-1" strike="noStrike">
              <a:solidFill>
                <a:srgbClr val="ffffff"/>
              </a:solidFill>
              <a:latin typeface="Arial"/>
            </a:endParaRPr>
          </a:p>
          <a:p>
            <a:pPr>
              <a:lnSpc>
                <a:spcPct val="100000"/>
              </a:lnSpc>
              <a:spcBef>
                <a:spcPts val="1199"/>
              </a:spcBef>
              <a:tabLst>
                <a:tab algn="l" pos="0"/>
              </a:tabLst>
            </a:pPr>
            <a:r>
              <a:rPr b="0" lang="it" sz="1200" spc="-1" strike="noStrike">
                <a:solidFill>
                  <a:schemeClr val="dk1"/>
                </a:solidFill>
                <a:latin typeface="Old Standard TT"/>
                <a:ea typeface="Old Standard TT"/>
              </a:rPr>
              <a:t>                                                                                                                   </a:t>
            </a:r>
            <a:r>
              <a:rPr b="0" lang="it" sz="1200" spc="-1" strike="noStrike">
                <a:solidFill>
                  <a:schemeClr val="dk1"/>
                </a:solidFill>
                <a:latin typeface="Old Standard TT"/>
                <a:ea typeface="Old Standard TT"/>
              </a:rPr>
              <a:t>Gioacchino Volpe e la medievistica dell’Italia repubblicana</a:t>
            </a:r>
            <a:endParaRPr b="0" lang="it-IT" sz="1200" spc="-1" strike="noStrike">
              <a:solidFill>
                <a:srgbClr val="ffffff"/>
              </a:solidFill>
              <a:latin typeface="Arial"/>
            </a:endParaRPr>
          </a:p>
          <a:p>
            <a:pPr marL="177840" indent="12600" algn="just">
              <a:lnSpc>
                <a:spcPct val="100000"/>
              </a:lnSpc>
              <a:spcBef>
                <a:spcPts val="1199"/>
              </a:spcBef>
              <a:tabLst>
                <a:tab algn="l" pos="0"/>
              </a:tabLst>
            </a:pPr>
            <a:br>
              <a:rPr sz="1200"/>
            </a:br>
            <a:endParaRPr b="0" lang="it-IT" sz="1200" spc="-1" strike="noStrike">
              <a:solidFill>
                <a:srgbClr val="ffffff"/>
              </a:solidFill>
              <a:latin typeface="Arial"/>
            </a:endParaRPr>
          </a:p>
          <a:p>
            <a:pPr marL="177840" indent="12600" algn="just">
              <a:lnSpc>
                <a:spcPct val="100000"/>
              </a:lnSpc>
              <a:spcBef>
                <a:spcPts val="1199"/>
              </a:spcBef>
              <a:tabLst>
                <a:tab algn="l" pos="0"/>
              </a:tabLst>
            </a:pPr>
            <a:r>
              <a:rPr b="0" i="1" lang="it" sz="1600" spc="-1" strike="noStrike">
                <a:solidFill>
                  <a:schemeClr val="dk1"/>
                </a:solidFill>
                <a:latin typeface="Old Standard TT"/>
                <a:ea typeface="Old Standard TT"/>
              </a:rPr>
              <a:t>[Capitani]</a:t>
            </a:r>
            <a:r>
              <a:rPr b="0" lang="it" sz="1600" spc="-1" strike="noStrike">
                <a:solidFill>
                  <a:schemeClr val="dk1"/>
                </a:solidFill>
                <a:latin typeface="Old Standard TT"/>
                <a:ea typeface="Old Standard TT"/>
              </a:rPr>
              <a:t> Un problema di metodo, quindi, consistente non nel cercare ciò che si vuole, ma nel trovare quello che c’è. E di trovarlo però – va subito detto, ripensando alle nostre perplessità di fronte a certe esaltazioni di una recentissima storiografia, per altro meritevolissima – nella sua interezza vitale: perché nessuna illustrazione dei possessi di un monastero è di per sé la storia – non per lo meno per la storiografia di Gioacchino Volpe – ma solo lo è l’illustrazione di una dinamica per la quale certi beni vengono in possesso di un determinato ente e l’incidenza reciproca di questo accrescimento economico fra l’ente stesso, come elemento di forza spirituale ed economica, ed il contesto sociale e territoriale</a:t>
            </a:r>
            <a:endParaRPr b="0" lang="it-IT" sz="1600" spc="-1" strike="noStrike">
              <a:solidFill>
                <a:srgbClr val="ffffff"/>
              </a:solidFill>
              <a:latin typeface="Arial"/>
            </a:endParaRPr>
          </a:p>
          <a:p>
            <a:pPr marL="177840" indent="12600" algn="just">
              <a:lnSpc>
                <a:spcPct val="100000"/>
              </a:lnSpc>
              <a:spcBef>
                <a:spcPts val="1199"/>
              </a:spcBef>
              <a:tabLst>
                <a:tab algn="l" pos="0"/>
              </a:tabLst>
            </a:pPr>
            <a:br>
              <a:rPr sz="1600"/>
            </a:br>
            <a:endParaRPr b="0" lang="it-IT" sz="1600" spc="-1" strike="noStrike">
              <a:solidFill>
                <a:srgbClr val="ffffff"/>
              </a:solidFill>
              <a:latin typeface="Arial"/>
            </a:endParaRPr>
          </a:p>
          <a:p>
            <a:pPr marL="177840" indent="12600" algn="just">
              <a:lnSpc>
                <a:spcPct val="100000"/>
              </a:lnSpc>
              <a:spcBef>
                <a:spcPts val="1199"/>
              </a:spcBef>
              <a:tabLst>
                <a:tab algn="l" pos="0"/>
              </a:tabLst>
            </a:pPr>
            <a:r>
              <a:rPr b="0" lang="it" sz="1200" spc="-1" strike="noStrike">
                <a:solidFill>
                  <a:schemeClr val="dk1"/>
                </a:solidFill>
                <a:latin typeface="Old Standard TT"/>
                <a:ea typeface="Old Standard TT"/>
              </a:rPr>
              <a:t>O. Capitani, </a:t>
            </a:r>
            <a:r>
              <a:rPr b="0" i="1" lang="it" sz="1200" spc="-1" strike="noStrike">
                <a:solidFill>
                  <a:schemeClr val="dk1"/>
                </a:solidFill>
                <a:latin typeface="Old Standard TT"/>
                <a:ea typeface="Old Standard TT"/>
              </a:rPr>
              <a:t>Gioacchino Volpe, storico del medioevo</a:t>
            </a:r>
            <a:r>
              <a:rPr b="0" lang="it" sz="1200" spc="-1" strike="noStrike">
                <a:solidFill>
                  <a:schemeClr val="dk1"/>
                </a:solidFill>
                <a:latin typeface="Old Standard TT"/>
                <a:ea typeface="Old Standard TT"/>
              </a:rPr>
              <a:t> (1971), ora in Id., </a:t>
            </a:r>
            <a:r>
              <a:rPr b="0" i="1" lang="it" sz="1200" spc="-1" strike="noStrike">
                <a:solidFill>
                  <a:schemeClr val="dk1"/>
                </a:solidFill>
                <a:latin typeface="Old Standard TT"/>
                <a:ea typeface="Old Standard TT"/>
              </a:rPr>
              <a:t>Medioevo passato prossimo e futuro anteriore</a:t>
            </a:r>
            <a:r>
              <a:rPr b="0" lang="it" sz="1200" spc="-1" strike="noStrike">
                <a:solidFill>
                  <a:schemeClr val="dk1"/>
                </a:solidFill>
                <a:latin typeface="Old Standard TT"/>
                <a:ea typeface="Old Standard TT"/>
              </a:rPr>
              <a:t>, a cura di E. Menestò e G. G. Merlo, Spoleto 2015, p. 201.</a:t>
            </a:r>
            <a:endParaRPr b="0" lang="it-IT" sz="12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Google Shape;104;p19"/>
          <p:cNvSpPr/>
          <p:nvPr/>
        </p:nvSpPr>
        <p:spPr>
          <a:xfrm>
            <a:off x="101520" y="264960"/>
            <a:ext cx="8940600" cy="4237920"/>
          </a:xfrm>
          <a:prstGeom prst="rect">
            <a:avLst/>
          </a:prstGeom>
          <a:noFill/>
          <a:ln w="0">
            <a:noFill/>
          </a:ln>
        </p:spPr>
        <p:style>
          <a:lnRef idx="0"/>
          <a:fillRef idx="0"/>
          <a:effectRef idx="0"/>
          <a:fontRef idx="minor"/>
        </p:style>
        <p:txBody>
          <a:bodyPr tIns="91440" bIns="91440" anchor="t">
            <a:noAutofit/>
          </a:bodyPr>
          <a:p>
            <a:pPr algn="r">
              <a:lnSpc>
                <a:spcPct val="100000"/>
              </a:lnSpc>
              <a:spcBef>
                <a:spcPts val="1199"/>
              </a:spcBef>
              <a:tabLst>
                <a:tab algn="l" pos="0"/>
              </a:tabLst>
            </a:pPr>
            <a:r>
              <a:rPr b="0" lang="it" sz="1100" spc="-1" strike="noStrike">
                <a:solidFill>
                  <a:schemeClr val="dk1"/>
                </a:solidFill>
                <a:latin typeface="Old Standard TT"/>
                <a:ea typeface="Old Standard TT"/>
              </a:rPr>
              <a:t>Gioacchino Volpe e la medievistica dell’Italia repubblicana</a:t>
            </a:r>
            <a:endParaRPr b="0" lang="it-IT" sz="1100" spc="-1" strike="noStrike">
              <a:solidFill>
                <a:srgbClr val="ffffff"/>
              </a:solidFill>
              <a:latin typeface="Arial"/>
            </a:endParaRPr>
          </a:p>
          <a:p>
            <a:pPr algn="r">
              <a:lnSpc>
                <a:spcPct val="100000"/>
              </a:lnSpc>
              <a:spcBef>
                <a:spcPts val="1199"/>
              </a:spcBef>
              <a:tabLst>
                <a:tab algn="l" pos="0"/>
              </a:tabLst>
            </a:pPr>
            <a:r>
              <a:rPr b="0" lang="it" sz="1100" spc="-1" strike="noStrike">
                <a:solidFill>
                  <a:schemeClr val="dk1"/>
                </a:solidFill>
                <a:latin typeface="Old Standard TT"/>
                <a:ea typeface="Old Standard TT"/>
              </a:rPr>
              <a:t>Sinottico “Ovidio Capitani” e “Cinzio Violante” - 1</a:t>
            </a:r>
            <a:endParaRPr b="0" lang="it-IT" sz="1100" spc="-1" strike="noStrike">
              <a:solidFill>
                <a:srgbClr val="ffffff"/>
              </a:solidFill>
              <a:latin typeface="Arial"/>
            </a:endParaRPr>
          </a:p>
          <a:p>
            <a:pPr algn="r">
              <a:lnSpc>
                <a:spcPct val="100000"/>
              </a:lnSpc>
              <a:spcBef>
                <a:spcPts val="1199"/>
              </a:spcBef>
              <a:tabLst>
                <a:tab algn="l" pos="0"/>
              </a:tabLst>
            </a:pPr>
            <a:endParaRPr b="0" lang="it-IT" sz="1100" spc="-1" strike="noStrike">
              <a:solidFill>
                <a:srgbClr val="ffffff"/>
              </a:solidFill>
              <a:latin typeface="Arial"/>
            </a:endParaRPr>
          </a:p>
          <a:p>
            <a:pPr>
              <a:lnSpc>
                <a:spcPct val="100000"/>
              </a:lnSpc>
              <a:spcBef>
                <a:spcPts val="1199"/>
              </a:spcBef>
              <a:tabLst>
                <a:tab algn="l" pos="0"/>
              </a:tabLst>
            </a:pPr>
            <a:r>
              <a:rPr b="0" lang="it" sz="1500" spc="-1" strike="noStrike">
                <a:solidFill>
                  <a:schemeClr val="dk1"/>
                </a:solidFill>
                <a:latin typeface="Old Standard TT"/>
                <a:ea typeface="Old Standard TT"/>
              </a:rPr>
              <a:t>	</a:t>
            </a:r>
            <a:r>
              <a:rPr b="0" lang="it" sz="1500" spc="-1" strike="noStrike">
                <a:solidFill>
                  <a:schemeClr val="dk1"/>
                </a:solidFill>
                <a:latin typeface="Old Standard TT"/>
                <a:ea typeface="Old Standard TT"/>
              </a:rPr>
              <a:t>	</a:t>
            </a:r>
            <a:r>
              <a:rPr b="0" lang="it" sz="1500" spc="-1" strike="noStrike">
                <a:solidFill>
                  <a:schemeClr val="dk1"/>
                </a:solidFill>
                <a:latin typeface="Old Standard TT"/>
                <a:ea typeface="Old Standard TT"/>
              </a:rPr>
              <a:t>	</a:t>
            </a:r>
            <a:r>
              <a:rPr b="0" lang="it" sz="1500" spc="-1" strike="noStrike">
                <a:solidFill>
                  <a:schemeClr val="dk1"/>
                </a:solidFill>
                <a:latin typeface="Old Standard TT"/>
                <a:ea typeface="Old Standard TT"/>
              </a:rPr>
              <a:t>Perché, in fondo, il Medioevo?</a:t>
            </a:r>
            <a:endParaRPr b="0" lang="it-IT" sz="1500" spc="-1" strike="noStrike">
              <a:solidFill>
                <a:srgbClr val="ffffff"/>
              </a:solidFill>
              <a:latin typeface="Arial"/>
            </a:endParaRPr>
          </a:p>
          <a:p>
            <a:pPr algn="just">
              <a:lnSpc>
                <a:spcPct val="100000"/>
              </a:lnSpc>
              <a:tabLst>
                <a:tab algn="l" pos="0"/>
              </a:tabLst>
            </a:pPr>
            <a:br>
              <a:rPr sz="1500"/>
            </a:br>
            <a:r>
              <a:rPr b="0" lang="it" sz="1500" spc="-1" strike="noStrike">
                <a:solidFill>
                  <a:schemeClr val="dk1"/>
                </a:solidFill>
                <a:latin typeface="Old Standard TT"/>
                <a:ea typeface="Old Standard TT"/>
              </a:rPr>
              <a:t>Il Medioevo, tra le due guerre, è stato abbandonato dalla medievistica italiana</a:t>
            </a:r>
            <a:br>
              <a:rPr sz="1500"/>
            </a:br>
            <a:r>
              <a:rPr b="0" lang="it" sz="1500" spc="-1" strike="noStrike">
                <a:solidFill>
                  <a:schemeClr val="dk1"/>
                </a:solidFill>
                <a:latin typeface="Old Standard TT"/>
                <a:ea typeface="Old Standard TT"/>
              </a:rPr>
              <a:t>Il Medioevo non è </a:t>
            </a:r>
            <a:r>
              <a:rPr b="0" i="1" lang="it" sz="1500" spc="-1" strike="noStrike">
                <a:solidFill>
                  <a:schemeClr val="dk1"/>
                </a:solidFill>
                <a:latin typeface="Old Standard TT"/>
                <a:ea typeface="Old Standard TT"/>
              </a:rPr>
              <a:t>La Santa Romana Repubblica</a:t>
            </a:r>
            <a:r>
              <a:rPr b="0" lang="it" sz="1500" spc="-1" strike="noStrike">
                <a:solidFill>
                  <a:schemeClr val="dk1"/>
                </a:solidFill>
                <a:latin typeface="Old Standard TT"/>
                <a:ea typeface="Old Standard TT"/>
              </a:rPr>
              <a:t> (1942, poi riedito con aggiunte al 1954) di Giorgio Falco</a:t>
            </a:r>
            <a:br>
              <a:rPr sz="1500"/>
            </a:br>
            <a:r>
              <a:rPr b="0" lang="it" sz="1500" spc="-1" strike="noStrike">
                <a:solidFill>
                  <a:schemeClr val="dk1"/>
                </a:solidFill>
                <a:latin typeface="Old Standard TT"/>
                <a:ea typeface="Old Standard TT"/>
              </a:rPr>
              <a:t>Il Medioevo non è </a:t>
            </a:r>
            <a:r>
              <a:rPr b="0" i="1" lang="it" sz="1500" spc="-1" strike="noStrike">
                <a:solidFill>
                  <a:schemeClr val="dk1"/>
                </a:solidFill>
                <a:latin typeface="Old Standard TT"/>
                <a:ea typeface="Old Standard TT"/>
              </a:rPr>
              <a:t>Medioevo cristiano</a:t>
            </a:r>
            <a:r>
              <a:rPr b="0" lang="it" sz="1500" spc="-1" strike="noStrike">
                <a:solidFill>
                  <a:schemeClr val="dk1"/>
                </a:solidFill>
                <a:latin typeface="Old Standard TT"/>
                <a:ea typeface="Old Standard TT"/>
              </a:rPr>
              <a:t> di Raffaello Morghen (1951)</a:t>
            </a:r>
            <a:endParaRPr b="0" lang="it-IT" sz="1500" spc="-1" strike="noStrike">
              <a:solidFill>
                <a:srgbClr val="ffffff"/>
              </a:solidFill>
              <a:latin typeface="Arial"/>
            </a:endParaRPr>
          </a:p>
          <a:p>
            <a:pPr algn="just">
              <a:lnSpc>
                <a:spcPct val="100000"/>
              </a:lnSpc>
              <a:tabLst>
                <a:tab algn="l" pos="0"/>
              </a:tabLst>
            </a:pPr>
            <a:r>
              <a:rPr b="0" lang="it" sz="1500" spc="-1" strike="noStrike">
                <a:solidFill>
                  <a:schemeClr val="dk1"/>
                </a:solidFill>
                <a:latin typeface="Old Standard TT"/>
                <a:ea typeface="Old Standard TT"/>
              </a:rPr>
              <a:t>Il Medioevo non è </a:t>
            </a:r>
            <a:r>
              <a:rPr b="0" i="1" lang="it" sz="1500" spc="-1" strike="noStrike">
                <a:solidFill>
                  <a:schemeClr val="dk1"/>
                </a:solidFill>
                <a:latin typeface="Old Standard TT"/>
                <a:ea typeface="Old Standard TT"/>
              </a:rPr>
              <a:t>Il Medioevo del diritto</a:t>
            </a:r>
            <a:r>
              <a:rPr b="0" lang="it" sz="1500" spc="-1" strike="noStrike">
                <a:solidFill>
                  <a:schemeClr val="dk1"/>
                </a:solidFill>
                <a:latin typeface="Old Standard TT"/>
                <a:ea typeface="Old Standard TT"/>
              </a:rPr>
              <a:t> di Francesco Calasso (1954)</a:t>
            </a:r>
            <a:endParaRPr b="0" lang="it-IT" sz="1500" spc="-1" strike="noStrike">
              <a:solidFill>
                <a:srgbClr val="ffffff"/>
              </a:solidFill>
              <a:latin typeface="Arial"/>
            </a:endParaRPr>
          </a:p>
          <a:p>
            <a:pPr algn="just">
              <a:lnSpc>
                <a:spcPct val="100000"/>
              </a:lnSpc>
              <a:tabLst>
                <a:tab algn="l" pos="0"/>
              </a:tabLst>
            </a:pPr>
            <a:r>
              <a:rPr b="0" lang="it" sz="1500" spc="-1" strike="noStrike">
                <a:solidFill>
                  <a:schemeClr val="dk1"/>
                </a:solidFill>
                <a:latin typeface="Old Standard TT"/>
                <a:ea typeface="Old Standard TT"/>
              </a:rPr>
              <a:t>Il Medioevo non è “crociano” – in nessun modo o maniera!</a:t>
            </a:r>
            <a:endParaRPr b="0" lang="it-IT" sz="1500" spc="-1" strike="noStrike">
              <a:solidFill>
                <a:srgbClr val="ffffff"/>
              </a:solidFill>
              <a:latin typeface="Arial"/>
            </a:endParaRPr>
          </a:p>
          <a:p>
            <a:pPr algn="just">
              <a:lnSpc>
                <a:spcPct val="100000"/>
              </a:lnSpc>
              <a:spcBef>
                <a:spcPts val="1199"/>
              </a:spcBef>
              <a:tabLst>
                <a:tab algn="l" pos="0"/>
              </a:tabLst>
            </a:pPr>
            <a:r>
              <a:rPr b="0" lang="it" sz="1500" spc="-1" strike="noStrike">
                <a:solidFill>
                  <a:schemeClr val="dk1"/>
                </a:solidFill>
                <a:latin typeface="Old Standard TT"/>
                <a:ea typeface="Old Standard TT"/>
              </a:rPr>
              <a:t>Chabod non è un medievista</a:t>
            </a:r>
            <a:endParaRPr b="0" lang="it-IT" sz="1500" spc="-1" strike="noStrike">
              <a:solidFill>
                <a:srgbClr val="ffffff"/>
              </a:solidFill>
              <a:latin typeface="Arial"/>
            </a:endParaRPr>
          </a:p>
          <a:p>
            <a:pPr algn="just">
              <a:lnSpc>
                <a:spcPct val="100000"/>
              </a:lnSpc>
              <a:spcBef>
                <a:spcPts val="1199"/>
              </a:spcBef>
              <a:tabLst>
                <a:tab algn="l" pos="0"/>
              </a:tabLst>
            </a:pPr>
            <a:r>
              <a:rPr b="0" lang="it" sz="1500" spc="-1" strike="noStrike">
                <a:solidFill>
                  <a:schemeClr val="dk1"/>
                </a:solidFill>
                <a:latin typeface="Old Standard TT"/>
                <a:ea typeface="Old Standard TT"/>
              </a:rPr>
              <a:t>	</a:t>
            </a:r>
            <a:r>
              <a:rPr b="0" lang="it" sz="1500" spc="-1" strike="noStrike">
                <a:solidFill>
                  <a:schemeClr val="dk1"/>
                </a:solidFill>
                <a:latin typeface="Old Standard TT"/>
                <a:ea typeface="Old Standard TT"/>
              </a:rPr>
              <a:t>	</a:t>
            </a:r>
            <a:r>
              <a:rPr b="0" lang="it" sz="1500" spc="-1" strike="noStrike">
                <a:solidFill>
                  <a:schemeClr val="dk1"/>
                </a:solidFill>
                <a:latin typeface="Old Standard TT"/>
                <a:ea typeface="Old Standard TT"/>
              </a:rPr>
              <a:t>	</a:t>
            </a:r>
            <a:r>
              <a:rPr b="0" lang="it" sz="1500" spc="-1" strike="noStrike">
                <a:solidFill>
                  <a:schemeClr val="dk1"/>
                </a:solidFill>
                <a:latin typeface="Old Standard TT"/>
                <a:ea typeface="Old Standard TT"/>
              </a:rPr>
              <a:t>Può il Medioevo essere “volpiano”</a:t>
            </a:r>
            <a:r>
              <a:rPr b="0" lang="it" sz="1500" spc="-1" strike="noStrike">
                <a:solidFill>
                  <a:schemeClr val="dk1"/>
                </a:solidFill>
                <a:latin typeface="Times New Roman"/>
                <a:ea typeface="Times New Roman"/>
              </a:rPr>
              <a:t>?</a:t>
            </a:r>
            <a:endParaRPr b="0" lang="it-IT" sz="1500" spc="-1" strike="noStrike">
              <a:solidFill>
                <a:srgbClr val="ffffff"/>
              </a:solidFill>
              <a:latin typeface="Arial"/>
            </a:endParaRPr>
          </a:p>
          <a:p>
            <a:pPr>
              <a:lnSpc>
                <a:spcPct val="100000"/>
              </a:lnSpc>
              <a:tabLst>
                <a:tab algn="l" pos="0"/>
              </a:tabLst>
            </a:pPr>
            <a:endParaRPr b="0" lang="it-IT" sz="18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tint val="100000"/>
                <a:shade val="100000"/>
              </a:schemeClr>
            </a:gs>
            <a:gs pos="100000">
              <a:schemeClr val="phClr">
                <a:tint val="50000"/>
                <a:shade val="100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22</TotalTime>
  <Application>LibreOffice/7.6.0.3$Windows_X86_64 LibreOffice_project/69edd8b8ebc41d00b4de3915dc82f8f0fc3b6265</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it-IT</dc:language>
  <cp:lastModifiedBy/>
  <dcterms:modified xsi:type="dcterms:W3CDTF">2023-12-12T23:28:48Z</dcterms:modified>
  <cp:revision>6</cp:revision>
  <dc:subject/>
  <dc:title/>
</cp:coreProperties>
</file>