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3646260" y="306083"/>
            <a:ext cx="10493567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Embodied emissions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943259" y="1663198"/>
            <a:ext cx="9756256" cy="2262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‘Embodied emissions’ or ‘Embodied Carbon’ is the amount of carbon pollution emitted during the manufacture, gathering of raw materials, transportation and disposal of a device. 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0" i="0" u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When evaluating the carbon footprint of a piece of DRI equipment, embodied emissions can make up a substantial part of the total emissions.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🡪 We cannot</a:t>
            </a:r>
            <a:r>
              <a:rPr lang="en-GB" sz="2400" b="0" i="0" u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800" b="0" i="0" u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reach Net Zero without addressing embodied carbon!</a:t>
            </a:r>
            <a:endParaRPr sz="1800" b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370" y="263472"/>
            <a:ext cx="2814324" cy="82744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/>
          <p:nvPr/>
        </p:nvSpPr>
        <p:spPr>
          <a:xfrm>
            <a:off x="123344" y="6202099"/>
            <a:ext cx="11892916" cy="588955"/>
          </a:xfrm>
          <a:prstGeom prst="rightArrow">
            <a:avLst>
              <a:gd name="adj1" fmla="val 46995"/>
              <a:gd name="adj2" fmla="val 56010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Full life cycle</a:t>
            </a:r>
            <a:endParaRPr/>
          </a:p>
        </p:txBody>
      </p:sp>
      <p:grpSp>
        <p:nvGrpSpPr>
          <p:cNvPr id="88" name="Google Shape;88;p13"/>
          <p:cNvGrpSpPr/>
          <p:nvPr/>
        </p:nvGrpSpPr>
        <p:grpSpPr>
          <a:xfrm>
            <a:off x="3099506" y="3737785"/>
            <a:ext cx="2087491" cy="1754646"/>
            <a:chOff x="3150699" y="4470057"/>
            <a:chExt cx="2087491" cy="1754646"/>
          </a:xfrm>
        </p:grpSpPr>
        <p:pic>
          <p:nvPicPr>
            <p:cNvPr id="89" name="Google Shape;89;p13" descr="Dump truck outlin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355799" y="4706830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Google Shape;90;p13" descr="Crane outline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231026" y="4734438"/>
              <a:ext cx="848282" cy="8482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3"/>
            <p:cNvSpPr txBox="1"/>
            <p:nvPr/>
          </p:nvSpPr>
          <p:spPr>
            <a:xfrm>
              <a:off x="3164887" y="5578372"/>
              <a:ext cx="2073303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Transportation and installation</a:t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3150699" y="4470057"/>
              <a:ext cx="2073303" cy="1753320"/>
            </a:xfrm>
            <a:prstGeom prst="rect">
              <a:avLst/>
            </a:prstGeom>
            <a:solidFill>
              <a:srgbClr val="2F5496">
                <a:alpha val="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511272" y="3739111"/>
            <a:ext cx="2085676" cy="1753321"/>
            <a:chOff x="374207" y="4471383"/>
            <a:chExt cx="2085676" cy="1753321"/>
          </a:xfrm>
        </p:grpSpPr>
        <p:grpSp>
          <p:nvGrpSpPr>
            <p:cNvPr id="94" name="Google Shape;94;p13"/>
            <p:cNvGrpSpPr/>
            <p:nvPr/>
          </p:nvGrpSpPr>
          <p:grpSpPr>
            <a:xfrm>
              <a:off x="374207" y="4714736"/>
              <a:ext cx="2073303" cy="1496016"/>
              <a:chOff x="217023" y="8437315"/>
              <a:chExt cx="2073303" cy="1496016"/>
            </a:xfrm>
          </p:grpSpPr>
          <p:pic>
            <p:nvPicPr>
              <p:cNvPr id="95" name="Google Shape;95;p13" descr="Production outline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1294842" y="8437315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" name="Google Shape;96;p13" descr="Labor outline"/>
              <p:cNvPicPr preferRelativeResize="0"/>
              <p:nvPr/>
            </p:nvPicPr>
            <p:blipFill rotWithShape="1">
              <a:blip r:embed="rId7">
                <a:alphaModFix/>
              </a:blip>
              <a:srcRect/>
              <a:stretch/>
            </p:blipFill>
            <p:spPr>
              <a:xfrm>
                <a:off x="431084" y="8460508"/>
                <a:ext cx="819153" cy="81915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7" name="Google Shape;97;p13"/>
              <p:cNvSpPr txBox="1"/>
              <p:nvPr/>
            </p:nvSpPr>
            <p:spPr>
              <a:xfrm>
                <a:off x="217023" y="9287000"/>
                <a:ext cx="2073303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Material extraction and manufacture</a:t>
                </a:r>
                <a:endParaRPr/>
              </a:p>
            </p:txBody>
          </p:sp>
        </p:grpSp>
        <p:sp>
          <p:nvSpPr>
            <p:cNvPr id="98" name="Google Shape;98;p13"/>
            <p:cNvSpPr/>
            <p:nvPr/>
          </p:nvSpPr>
          <p:spPr>
            <a:xfrm>
              <a:off x="386580" y="4471383"/>
              <a:ext cx="2073303" cy="1753321"/>
            </a:xfrm>
            <a:prstGeom prst="rect">
              <a:avLst/>
            </a:prstGeom>
            <a:solidFill>
              <a:srgbClr val="2F5496">
                <a:alpha val="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9577601" y="3730951"/>
            <a:ext cx="2093014" cy="1753320"/>
            <a:chOff x="9411940" y="4516243"/>
            <a:chExt cx="2093014" cy="1753320"/>
          </a:xfrm>
        </p:grpSpPr>
        <p:pic>
          <p:nvPicPr>
            <p:cNvPr id="100" name="Google Shape;100;p13" descr="Excavator with solid fill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9651035" y="4699373"/>
              <a:ext cx="960324" cy="9603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13"/>
            <p:cNvSpPr txBox="1"/>
            <p:nvPr/>
          </p:nvSpPr>
          <p:spPr>
            <a:xfrm>
              <a:off x="9431651" y="5556896"/>
              <a:ext cx="2073303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Decommissioning and disposal</a:t>
              </a:r>
              <a:endParaRPr/>
            </a:p>
          </p:txBody>
        </p:sp>
        <p:pic>
          <p:nvPicPr>
            <p:cNvPr id="102" name="Google Shape;102;p13" descr="Recycle outline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10515589" y="4877133"/>
              <a:ext cx="765267" cy="7652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3" name="Google Shape;103;p13"/>
            <p:cNvSpPr/>
            <p:nvPr/>
          </p:nvSpPr>
          <p:spPr>
            <a:xfrm>
              <a:off x="9411940" y="4516243"/>
              <a:ext cx="2073303" cy="1753320"/>
            </a:xfrm>
            <a:prstGeom prst="rect">
              <a:avLst/>
            </a:prstGeom>
            <a:solidFill>
              <a:srgbClr val="2F5496">
                <a:alpha val="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5717459" y="3739111"/>
            <a:ext cx="3405775" cy="1753320"/>
            <a:chOff x="5639066" y="7805579"/>
            <a:chExt cx="3405775" cy="1753320"/>
          </a:xfrm>
        </p:grpSpPr>
        <p:grpSp>
          <p:nvGrpSpPr>
            <p:cNvPr id="105" name="Google Shape;105;p13"/>
            <p:cNvGrpSpPr/>
            <p:nvPr/>
          </p:nvGrpSpPr>
          <p:grpSpPr>
            <a:xfrm>
              <a:off x="7907304" y="7896494"/>
              <a:ext cx="644728" cy="1106783"/>
              <a:chOff x="8659273" y="7665753"/>
              <a:chExt cx="644728" cy="1106783"/>
            </a:xfrm>
          </p:grpSpPr>
          <p:pic>
            <p:nvPicPr>
              <p:cNvPr id="106" name="Google Shape;106;p13" descr="Battery charging outline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8659273" y="8127808"/>
                <a:ext cx="644728" cy="64472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7" name="Google Shape;107;p13" descr="Water outline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8706856" y="7665753"/>
                <a:ext cx="549563" cy="54956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8" name="Google Shape;108;p13"/>
            <p:cNvGrpSpPr/>
            <p:nvPr/>
          </p:nvGrpSpPr>
          <p:grpSpPr>
            <a:xfrm>
              <a:off x="6884754" y="7869958"/>
              <a:ext cx="1123093" cy="1038578"/>
              <a:chOff x="6801972" y="7815966"/>
              <a:chExt cx="1123093" cy="1038578"/>
            </a:xfrm>
          </p:grpSpPr>
          <p:pic>
            <p:nvPicPr>
              <p:cNvPr id="109" name="Google Shape;109;p13" descr="Wrench with solid fill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 rot="-595055">
                <a:off x="7184540" y="8114019"/>
                <a:ext cx="686533" cy="68653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" name="Google Shape;110;p13" descr="Gears outline"/>
              <p:cNvPicPr preferRelativeResize="0"/>
              <p:nvPr/>
            </p:nvPicPr>
            <p:blipFill rotWithShape="1">
              <a:blip r:embed="rId13">
                <a:alphaModFix/>
              </a:blip>
              <a:srcRect/>
              <a:stretch/>
            </p:blipFill>
            <p:spPr>
              <a:xfrm>
                <a:off x="6801972" y="7815966"/>
                <a:ext cx="914400" cy="9144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11" name="Google Shape;111;p13"/>
            <p:cNvSpPr txBox="1"/>
            <p:nvPr/>
          </p:nvSpPr>
          <p:spPr>
            <a:xfrm>
              <a:off x="5831665" y="8912568"/>
              <a:ext cx="2982986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Use, maintenance, operational energy and water</a:t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5639066" y="7805579"/>
              <a:ext cx="3405775" cy="1753320"/>
            </a:xfrm>
            <a:prstGeom prst="rect">
              <a:avLst/>
            </a:prstGeom>
            <a:solidFill>
              <a:srgbClr val="2F5496">
                <a:alpha val="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3" name="Google Shape;113;p13" descr="Programmer female outline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6133280" y="7955378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4" name="Google Shape;114;p13"/>
          <p:cNvGrpSpPr/>
          <p:nvPr/>
        </p:nvGrpSpPr>
        <p:grpSpPr>
          <a:xfrm>
            <a:off x="123344" y="5740145"/>
            <a:ext cx="11892916" cy="407751"/>
            <a:chOff x="-17748" y="5515554"/>
            <a:chExt cx="12209748" cy="407751"/>
          </a:xfrm>
        </p:grpSpPr>
        <p:sp>
          <p:nvSpPr>
            <p:cNvPr id="115" name="Google Shape;115;p13"/>
            <p:cNvSpPr/>
            <p:nvPr/>
          </p:nvSpPr>
          <p:spPr>
            <a:xfrm>
              <a:off x="-17748" y="5515554"/>
              <a:ext cx="12209748" cy="394900"/>
            </a:xfrm>
            <a:prstGeom prst="rightArrow">
              <a:avLst>
                <a:gd name="adj1" fmla="val 100000"/>
                <a:gd name="adj2" fmla="val 0"/>
              </a:avLst>
            </a:prstGeom>
            <a:solidFill>
              <a:srgbClr val="D8E2F3"/>
            </a:solidFill>
            <a:ln w="12700" cap="flat" cmpd="sng">
              <a:solidFill>
                <a:srgbClr val="1C305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Production and transportation		      Active carbon during use		         Disposal</a:t>
              </a:r>
              <a:endParaRPr/>
            </a:p>
          </p:txBody>
        </p:sp>
        <p:cxnSp>
          <p:nvCxnSpPr>
            <p:cNvPr id="116" name="Google Shape;116;p13"/>
            <p:cNvCxnSpPr/>
            <p:nvPr/>
          </p:nvCxnSpPr>
          <p:spPr>
            <a:xfrm>
              <a:off x="9350053" y="5528405"/>
              <a:ext cx="0" cy="3949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7" name="Google Shape;117;p13"/>
            <p:cNvCxnSpPr/>
            <p:nvPr/>
          </p:nvCxnSpPr>
          <p:spPr>
            <a:xfrm>
              <a:off x="5647810" y="5528405"/>
              <a:ext cx="0" cy="3949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/>
        </p:nvSpPr>
        <p:spPr>
          <a:xfrm>
            <a:off x="2664547" y="161429"/>
            <a:ext cx="7181137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The challenges of embodied emissions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698675" y="2031862"/>
            <a:ext cx="7819387" cy="3016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0" i="0" u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Embodied carbon costs of compute equipment are </a:t>
            </a:r>
            <a:r>
              <a:rPr lang="en-GB" sz="2000" b="1" i="0" u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hard to obtain</a:t>
            </a:r>
            <a:r>
              <a:rPr lang="en-GB" sz="2000" b="0" i="0" u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 and often </a:t>
            </a:r>
            <a:r>
              <a:rPr lang="en-GB" sz="2000" b="1" i="0" u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generic in nature</a:t>
            </a:r>
            <a:endParaRPr/>
          </a:p>
          <a:p>
            <a:pPr marL="285750" marR="0" lvl="0" indent="-285750" algn="l" rtl="0">
              <a:spcBef>
                <a:spcPts val="120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There are </a:t>
            </a:r>
            <a:r>
              <a:rPr lang="en-GB" sz="2000" b="0" i="0" u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aspects of embodied emissions that are </a:t>
            </a:r>
            <a:r>
              <a:rPr lang="en-GB" sz="2000" i="0" u="none" strike="noStrik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not under direct control of UKRI</a:t>
            </a:r>
            <a:endParaRPr/>
          </a:p>
          <a:p>
            <a:pPr marL="285750" marR="0" lvl="0" indent="-285750" algn="l" rtl="0">
              <a:spcBef>
                <a:spcPts val="120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Accounting correctly for embodied emissions without double-counting with supplier emissions</a:t>
            </a:r>
            <a:endParaRPr/>
          </a:p>
          <a:p>
            <a:pPr marL="285750" marR="0" lvl="0" indent="-285750" algn="l" rtl="0">
              <a:spcBef>
                <a:spcPts val="120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Embodied carbon increasingly makes up a higher proportion of total carbon as equipment becomes more efficient</a:t>
            </a:r>
            <a:endParaRPr/>
          </a:p>
        </p:txBody>
      </p:sp>
      <p:pic>
        <p:nvPicPr>
          <p:cNvPr id="124" name="Google Shape;12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344" y="161429"/>
            <a:ext cx="2399048" cy="7053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5" name="Google Shape;125;p14"/>
          <p:cNvGrpSpPr/>
          <p:nvPr/>
        </p:nvGrpSpPr>
        <p:grpSpPr>
          <a:xfrm>
            <a:off x="9092845" y="161429"/>
            <a:ext cx="2975811" cy="2944014"/>
            <a:chOff x="8418912" y="3889365"/>
            <a:chExt cx="2975811" cy="2944014"/>
          </a:xfrm>
        </p:grpSpPr>
        <p:sp>
          <p:nvSpPr>
            <p:cNvPr id="126" name="Google Shape;126;p14"/>
            <p:cNvSpPr/>
            <p:nvPr/>
          </p:nvSpPr>
          <p:spPr>
            <a:xfrm>
              <a:off x="8418912" y="3889365"/>
              <a:ext cx="2975811" cy="2944014"/>
            </a:xfrm>
            <a:prstGeom prst="ellipse">
              <a:avLst/>
            </a:prstGeom>
            <a:solidFill>
              <a:srgbClr val="D8E2F3"/>
            </a:solidFill>
            <a:ln w="12700" cap="flat" cmpd="sng">
              <a:solidFill>
                <a:srgbClr val="1C305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4"/>
            <p:cNvSpPr txBox="1"/>
            <p:nvPr/>
          </p:nvSpPr>
          <p:spPr>
            <a:xfrm>
              <a:off x="8743174" y="5119769"/>
              <a:ext cx="236023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0" i="0" u="none" strike="noStrike">
                  <a:solidFill>
                    <a:srgbClr val="323F4F"/>
                  </a:solidFill>
                  <a:latin typeface="Arial"/>
                  <a:ea typeface="Arial"/>
                  <a:cs typeface="Arial"/>
                  <a:sym typeface="Arial"/>
                </a:rPr>
                <a:t>desktop machines, laptops, local servers and small clusters contributions to UKRI emissions are of the same order as the UKRI-managed facilities</a:t>
              </a:r>
              <a:endParaRPr sz="1400">
                <a:solidFill>
                  <a:srgbClr val="323F4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8" name="Google Shape;128;p14" descr="Computer outlin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304941" y="4049555"/>
              <a:ext cx="1236697" cy="123669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9" name="Google Shape;129;p14"/>
          <p:cNvSpPr/>
          <p:nvPr/>
        </p:nvSpPr>
        <p:spPr>
          <a:xfrm>
            <a:off x="7210425" y="4829175"/>
            <a:ext cx="4744376" cy="1852333"/>
          </a:xfrm>
          <a:prstGeom prst="rect">
            <a:avLst/>
          </a:prstGeom>
          <a:solidFill>
            <a:srgbClr val="00B0F0">
              <a:alpha val="4705"/>
            </a:srgbClr>
          </a:solidFill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0" i="0" u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There are actions we can take to both maximise the use of embedded carbon within the current UKRI DRI and expand sustainably to minimise embodied emissions.</a:t>
            </a:r>
            <a:endParaRPr sz="2000" b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/>
        </p:nvSpPr>
        <p:spPr>
          <a:xfrm>
            <a:off x="3209714" y="242938"/>
            <a:ext cx="5330844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What we can do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344" y="161429"/>
            <a:ext cx="2399048" cy="70534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5"/>
          <p:cNvSpPr/>
          <p:nvPr/>
        </p:nvSpPr>
        <p:spPr>
          <a:xfrm>
            <a:off x="660604" y="1812598"/>
            <a:ext cx="10297863" cy="4401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Making the most of embodied carbon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Extending equipment lifetime</a:t>
            </a:r>
            <a:r>
              <a:rPr lang="en-GB" sz="2000" b="1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or donating old equipment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Maximising utilisation of DRI resources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DRI upgrade considerations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Optimising use of current DRI reduces need for expansion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Does increased efficiency of new equipment make up for additional embodied carbon?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Avoid ‘rebound effect’ – upgrading equipment should lead to carbon savings not just increased capacity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Procurement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Working with suppliers that have Net Zero goals in place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Include hardware experts in procurement process to assess life cycle of equipment and embodied carbon</a:t>
            </a:r>
            <a:endParaRPr sz="200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7" name="Google Shape;137;p15"/>
          <p:cNvGrpSpPr/>
          <p:nvPr/>
        </p:nvGrpSpPr>
        <p:grpSpPr>
          <a:xfrm>
            <a:off x="8885588" y="268172"/>
            <a:ext cx="3065779" cy="2858138"/>
            <a:chOff x="8597830" y="1472392"/>
            <a:chExt cx="2595744" cy="2339659"/>
          </a:xfrm>
        </p:grpSpPr>
        <p:sp>
          <p:nvSpPr>
            <p:cNvPr id="138" name="Google Shape;138;p15"/>
            <p:cNvSpPr/>
            <p:nvPr/>
          </p:nvSpPr>
          <p:spPr>
            <a:xfrm>
              <a:off x="8597830" y="1472392"/>
              <a:ext cx="2595744" cy="2339659"/>
            </a:xfrm>
            <a:prstGeom prst="ellipse">
              <a:avLst/>
            </a:prstGeom>
            <a:solidFill>
              <a:srgbClr val="D8E2F3"/>
            </a:solidFill>
            <a:ln w="12700" cap="flat" cmpd="sng">
              <a:solidFill>
                <a:srgbClr val="1C305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5"/>
            <p:cNvSpPr txBox="1"/>
            <p:nvPr/>
          </p:nvSpPr>
          <p:spPr>
            <a:xfrm>
              <a:off x="8889961" y="2534389"/>
              <a:ext cx="2011481" cy="8818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00" b="0" i="0" u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For user devices, embodied emissions will often outweigh the emissions during use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0" name="Google Shape;140;p15" descr="Programmer female outlin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438502" y="1525558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Widescreen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MacRae, Molly (STFC,RAL,RALSP)</cp:lastModifiedBy>
  <cp:revision>1</cp:revision>
  <dcterms:modified xsi:type="dcterms:W3CDTF">2024-09-05T08:13:39Z</dcterms:modified>
</cp:coreProperties>
</file>