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24051-E42D-42FA-B2C3-A0023ACB6EF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5ECE6-5337-4546-8C8B-74B8FF196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83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2X10(6) cells were transfected with TUSC2 (5ug) expression plasmids with lipofectamine 2000. Twenty-four hours after transfection, cells were treated with erlotinib (2.3 uM) for 24 hours or 48 hours. Western blotting were performed with total 80 ug cell lysates. 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21C0D8-7247-4609-8DCA-8988F101A7E3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2874963"/>
            <a:ext cx="3200400" cy="490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3441700"/>
            <a:ext cx="3200400" cy="785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4379913"/>
            <a:ext cx="3200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163" y="2819400"/>
            <a:ext cx="3017837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3"/>
          <p:cNvSpPr>
            <a:spLocks noChangeArrowheads="1"/>
          </p:cNvSpPr>
          <p:nvPr/>
        </p:nvSpPr>
        <p:spPr bwMode="auto">
          <a:xfrm rot="-2960521">
            <a:off x="1043782" y="2255044"/>
            <a:ext cx="6619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H1299</a:t>
            </a:r>
            <a:endParaRPr lang="en-US" altLang="en-US" sz="1400"/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 rot="-2961419">
            <a:off x="1300163" y="2255837"/>
            <a:ext cx="660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Vector</a:t>
            </a:r>
            <a:endParaRPr lang="en-US" altLang="en-US" sz="1400"/>
          </a:p>
        </p:txBody>
      </p:sp>
      <p:sp>
        <p:nvSpPr>
          <p:cNvPr id="4104" name="Rectangle 10"/>
          <p:cNvSpPr>
            <a:spLocks noChangeArrowheads="1"/>
          </p:cNvSpPr>
          <p:nvPr/>
        </p:nvSpPr>
        <p:spPr bwMode="auto">
          <a:xfrm rot="-2897655">
            <a:off x="681038" y="2257425"/>
            <a:ext cx="6619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H1648</a:t>
            </a:r>
            <a:endParaRPr lang="en-US" altLang="en-US" sz="1400"/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 rot="-2961419">
            <a:off x="1601788" y="2270125"/>
            <a:ext cx="657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</a:t>
            </a:r>
          </a:p>
        </p:txBody>
      </p:sp>
      <p:sp>
        <p:nvSpPr>
          <p:cNvPr id="4106" name="Rectangle 12"/>
          <p:cNvSpPr>
            <a:spLocks noChangeArrowheads="1"/>
          </p:cNvSpPr>
          <p:nvPr/>
        </p:nvSpPr>
        <p:spPr bwMode="auto">
          <a:xfrm rot="-2961419">
            <a:off x="2129631" y="2045494"/>
            <a:ext cx="10207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TUSC2 -ER</a:t>
            </a:r>
          </a:p>
        </p:txBody>
      </p:sp>
      <p:sp>
        <p:nvSpPr>
          <p:cNvPr id="4107" name="Rectangle 5"/>
          <p:cNvSpPr>
            <a:spLocks noChangeArrowheads="1"/>
          </p:cNvSpPr>
          <p:nvPr/>
        </p:nvSpPr>
        <p:spPr bwMode="auto">
          <a:xfrm rot="-2945881">
            <a:off x="1828801" y="2151062"/>
            <a:ext cx="927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2.3 uM ER</a:t>
            </a:r>
            <a:endParaRPr lang="en-US" altLang="en-US" sz="1800"/>
          </a:p>
        </p:txBody>
      </p:sp>
      <p:sp>
        <p:nvSpPr>
          <p:cNvPr id="4108" name="Rectangle 14"/>
          <p:cNvSpPr>
            <a:spLocks noChangeArrowheads="1"/>
          </p:cNvSpPr>
          <p:nvPr/>
        </p:nvSpPr>
        <p:spPr bwMode="auto">
          <a:xfrm rot="-2960521">
            <a:off x="2532857" y="2255044"/>
            <a:ext cx="6619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H1299</a:t>
            </a:r>
            <a:endParaRPr lang="en-US" altLang="en-US" sz="1400"/>
          </a:p>
        </p:txBody>
      </p:sp>
      <p:sp>
        <p:nvSpPr>
          <p:cNvPr id="4109" name="Rectangle 15"/>
          <p:cNvSpPr>
            <a:spLocks noChangeArrowheads="1"/>
          </p:cNvSpPr>
          <p:nvPr/>
        </p:nvSpPr>
        <p:spPr bwMode="auto">
          <a:xfrm rot="-2961419">
            <a:off x="2790032" y="2256631"/>
            <a:ext cx="6604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Vector</a:t>
            </a:r>
            <a:endParaRPr lang="en-US" altLang="en-US" sz="1400"/>
          </a:p>
        </p:txBody>
      </p:sp>
      <p:sp>
        <p:nvSpPr>
          <p:cNvPr id="4110" name="Rectangle 17"/>
          <p:cNvSpPr>
            <a:spLocks noChangeArrowheads="1"/>
          </p:cNvSpPr>
          <p:nvPr/>
        </p:nvSpPr>
        <p:spPr bwMode="auto">
          <a:xfrm rot="-2961419">
            <a:off x="3091656" y="2270919"/>
            <a:ext cx="6572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</a:t>
            </a:r>
          </a:p>
        </p:txBody>
      </p:sp>
      <p:sp>
        <p:nvSpPr>
          <p:cNvPr id="4111" name="Rectangle 18"/>
          <p:cNvSpPr>
            <a:spLocks noChangeArrowheads="1"/>
          </p:cNvSpPr>
          <p:nvPr/>
        </p:nvSpPr>
        <p:spPr bwMode="auto">
          <a:xfrm rot="-2961419">
            <a:off x="3529807" y="2177256"/>
            <a:ext cx="10207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TUSC2 -ER</a:t>
            </a:r>
          </a:p>
        </p:txBody>
      </p:sp>
      <p:sp>
        <p:nvSpPr>
          <p:cNvPr id="4112" name="Rectangle 19"/>
          <p:cNvSpPr>
            <a:spLocks noChangeArrowheads="1"/>
          </p:cNvSpPr>
          <p:nvPr/>
        </p:nvSpPr>
        <p:spPr bwMode="auto">
          <a:xfrm rot="-2945881">
            <a:off x="3317876" y="2151062"/>
            <a:ext cx="927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2.3 uM ER</a:t>
            </a:r>
            <a:endParaRPr lang="en-US" altLang="en-US" sz="1800"/>
          </a:p>
        </p:txBody>
      </p:sp>
      <p:sp>
        <p:nvSpPr>
          <p:cNvPr id="4113" name="Rectangle 20"/>
          <p:cNvSpPr>
            <a:spLocks noChangeArrowheads="1"/>
          </p:cNvSpPr>
          <p:nvPr/>
        </p:nvSpPr>
        <p:spPr bwMode="auto">
          <a:xfrm rot="-2960521">
            <a:off x="5255419" y="2255044"/>
            <a:ext cx="6619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H1299</a:t>
            </a:r>
            <a:endParaRPr lang="en-US" altLang="en-US" sz="1400"/>
          </a:p>
        </p:txBody>
      </p:sp>
      <p:sp>
        <p:nvSpPr>
          <p:cNvPr id="4114" name="Rectangle 21"/>
          <p:cNvSpPr>
            <a:spLocks noChangeArrowheads="1"/>
          </p:cNvSpPr>
          <p:nvPr/>
        </p:nvSpPr>
        <p:spPr bwMode="auto">
          <a:xfrm rot="-2961419">
            <a:off x="5511801" y="2255837"/>
            <a:ext cx="660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Vector</a:t>
            </a:r>
            <a:endParaRPr lang="en-US" altLang="en-US" sz="1400"/>
          </a:p>
        </p:txBody>
      </p:sp>
      <p:sp>
        <p:nvSpPr>
          <p:cNvPr id="4115" name="Rectangle 22"/>
          <p:cNvSpPr>
            <a:spLocks noChangeArrowheads="1"/>
          </p:cNvSpPr>
          <p:nvPr/>
        </p:nvSpPr>
        <p:spPr bwMode="auto">
          <a:xfrm rot="-2897655">
            <a:off x="4893469" y="2256631"/>
            <a:ext cx="6619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H1648</a:t>
            </a:r>
            <a:endParaRPr lang="en-US" altLang="en-US" sz="1400"/>
          </a:p>
        </p:txBody>
      </p:sp>
      <p:sp>
        <p:nvSpPr>
          <p:cNvPr id="4116" name="Rectangle 23"/>
          <p:cNvSpPr>
            <a:spLocks noChangeArrowheads="1"/>
          </p:cNvSpPr>
          <p:nvPr/>
        </p:nvSpPr>
        <p:spPr bwMode="auto">
          <a:xfrm rot="-2961419">
            <a:off x="5813425" y="2270125"/>
            <a:ext cx="657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</a:t>
            </a:r>
          </a:p>
        </p:txBody>
      </p:sp>
      <p:sp>
        <p:nvSpPr>
          <p:cNvPr id="4117" name="Rectangle 24"/>
          <p:cNvSpPr>
            <a:spLocks noChangeArrowheads="1"/>
          </p:cNvSpPr>
          <p:nvPr/>
        </p:nvSpPr>
        <p:spPr bwMode="auto">
          <a:xfrm rot="-2961419">
            <a:off x="6341269" y="2045494"/>
            <a:ext cx="10207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TUSC2 -ER</a:t>
            </a:r>
          </a:p>
        </p:txBody>
      </p:sp>
      <p:sp>
        <p:nvSpPr>
          <p:cNvPr id="4118" name="Rectangle 25"/>
          <p:cNvSpPr>
            <a:spLocks noChangeArrowheads="1"/>
          </p:cNvSpPr>
          <p:nvPr/>
        </p:nvSpPr>
        <p:spPr bwMode="auto">
          <a:xfrm rot="-2945881">
            <a:off x="6040438" y="2151062"/>
            <a:ext cx="927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2.3 uM ER</a:t>
            </a:r>
            <a:endParaRPr lang="en-US" altLang="en-US" sz="1800"/>
          </a:p>
        </p:txBody>
      </p:sp>
      <p:sp>
        <p:nvSpPr>
          <p:cNvPr id="4119" name="Rectangle 26"/>
          <p:cNvSpPr>
            <a:spLocks noChangeArrowheads="1"/>
          </p:cNvSpPr>
          <p:nvPr/>
        </p:nvSpPr>
        <p:spPr bwMode="auto">
          <a:xfrm rot="-2960521">
            <a:off x="6744494" y="2255044"/>
            <a:ext cx="6619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H1299</a:t>
            </a:r>
            <a:endParaRPr lang="en-US" altLang="en-US" sz="1400"/>
          </a:p>
        </p:txBody>
      </p:sp>
      <p:sp>
        <p:nvSpPr>
          <p:cNvPr id="4120" name="Rectangle 27"/>
          <p:cNvSpPr>
            <a:spLocks noChangeArrowheads="1"/>
          </p:cNvSpPr>
          <p:nvPr/>
        </p:nvSpPr>
        <p:spPr bwMode="auto">
          <a:xfrm rot="-2961419">
            <a:off x="7002463" y="2255837"/>
            <a:ext cx="660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Vector</a:t>
            </a:r>
            <a:endParaRPr lang="en-US" altLang="en-US" sz="1400"/>
          </a:p>
        </p:txBody>
      </p:sp>
      <p:sp>
        <p:nvSpPr>
          <p:cNvPr id="4121" name="Rectangle 28"/>
          <p:cNvSpPr>
            <a:spLocks noChangeArrowheads="1"/>
          </p:cNvSpPr>
          <p:nvPr/>
        </p:nvSpPr>
        <p:spPr bwMode="auto">
          <a:xfrm rot="-2961419">
            <a:off x="7304088" y="2270125"/>
            <a:ext cx="657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</a:t>
            </a:r>
          </a:p>
        </p:txBody>
      </p:sp>
      <p:sp>
        <p:nvSpPr>
          <p:cNvPr id="4122" name="Rectangle 29"/>
          <p:cNvSpPr>
            <a:spLocks noChangeArrowheads="1"/>
          </p:cNvSpPr>
          <p:nvPr/>
        </p:nvSpPr>
        <p:spPr bwMode="auto">
          <a:xfrm rot="-2961419">
            <a:off x="7741445" y="2177256"/>
            <a:ext cx="10207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TUSC2 -ER</a:t>
            </a:r>
          </a:p>
        </p:txBody>
      </p:sp>
      <p:sp>
        <p:nvSpPr>
          <p:cNvPr id="4123" name="Rectangle 30"/>
          <p:cNvSpPr>
            <a:spLocks noChangeArrowheads="1"/>
          </p:cNvSpPr>
          <p:nvPr/>
        </p:nvSpPr>
        <p:spPr bwMode="auto">
          <a:xfrm rot="-2945881">
            <a:off x="7529513" y="2151062"/>
            <a:ext cx="927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2.3 uM ER</a:t>
            </a:r>
            <a:endParaRPr lang="en-US" altLang="en-US" sz="1800"/>
          </a:p>
        </p:txBody>
      </p:sp>
      <p:sp>
        <p:nvSpPr>
          <p:cNvPr id="4124" name="Rectangle 31"/>
          <p:cNvSpPr>
            <a:spLocks noChangeArrowheads="1"/>
          </p:cNvSpPr>
          <p:nvPr/>
        </p:nvSpPr>
        <p:spPr bwMode="auto">
          <a:xfrm>
            <a:off x="3997325" y="2951163"/>
            <a:ext cx="744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FGFR2</a:t>
            </a:r>
          </a:p>
        </p:txBody>
      </p:sp>
      <p:sp>
        <p:nvSpPr>
          <p:cNvPr id="4125" name="Rectangle 32"/>
          <p:cNvSpPr>
            <a:spLocks noChangeArrowheads="1"/>
          </p:cNvSpPr>
          <p:nvPr/>
        </p:nvSpPr>
        <p:spPr bwMode="auto">
          <a:xfrm>
            <a:off x="3994150" y="3756025"/>
            <a:ext cx="742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</a:t>
            </a:r>
          </a:p>
        </p:txBody>
      </p:sp>
      <p:sp>
        <p:nvSpPr>
          <p:cNvPr id="4126" name="Rectangle 33"/>
          <p:cNvSpPr>
            <a:spLocks noChangeArrowheads="1"/>
          </p:cNvSpPr>
          <p:nvPr/>
        </p:nvSpPr>
        <p:spPr bwMode="auto">
          <a:xfrm>
            <a:off x="3957638" y="4568825"/>
            <a:ext cx="744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Actin </a:t>
            </a:r>
          </a:p>
        </p:txBody>
      </p:sp>
      <p:sp>
        <p:nvSpPr>
          <p:cNvPr id="4127" name="Rectangle 34"/>
          <p:cNvSpPr>
            <a:spLocks noChangeArrowheads="1"/>
          </p:cNvSpPr>
          <p:nvPr/>
        </p:nvSpPr>
        <p:spPr bwMode="auto">
          <a:xfrm>
            <a:off x="8107363" y="3211513"/>
            <a:ext cx="742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FGFR2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863850" y="1711325"/>
            <a:ext cx="10652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9" name="TextBox 7"/>
          <p:cNvSpPr txBox="1">
            <a:spLocks noChangeArrowheads="1"/>
          </p:cNvSpPr>
          <p:nvPr/>
        </p:nvSpPr>
        <p:spPr bwMode="auto">
          <a:xfrm>
            <a:off x="2959100" y="1311275"/>
            <a:ext cx="1081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48 hours</a:t>
            </a:r>
          </a:p>
        </p:txBody>
      </p:sp>
      <p:sp>
        <p:nvSpPr>
          <p:cNvPr id="4130" name="TextBox 35"/>
          <p:cNvSpPr txBox="1">
            <a:spLocks noChangeArrowheads="1"/>
          </p:cNvSpPr>
          <p:nvPr/>
        </p:nvSpPr>
        <p:spPr bwMode="auto">
          <a:xfrm>
            <a:off x="1474788" y="1308100"/>
            <a:ext cx="10810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24 hours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298575" y="1711325"/>
            <a:ext cx="13414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2" name="TextBox 36"/>
          <p:cNvSpPr txBox="1">
            <a:spLocks noChangeArrowheads="1"/>
          </p:cNvSpPr>
          <p:nvPr/>
        </p:nvSpPr>
        <p:spPr bwMode="auto">
          <a:xfrm>
            <a:off x="647700" y="1354138"/>
            <a:ext cx="747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Positive </a:t>
            </a:r>
          </a:p>
        </p:txBody>
      </p:sp>
      <p:sp>
        <p:nvSpPr>
          <p:cNvPr id="4133" name="TextBox 41"/>
          <p:cNvSpPr txBox="1">
            <a:spLocks noChangeArrowheads="1"/>
          </p:cNvSpPr>
          <p:nvPr/>
        </p:nvSpPr>
        <p:spPr bwMode="auto">
          <a:xfrm>
            <a:off x="381000" y="152400"/>
            <a:ext cx="7870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TUSC2 repressed FGFR2 expression in H1299 cells.</a:t>
            </a:r>
          </a:p>
        </p:txBody>
      </p:sp>
    </p:spTree>
    <p:extLst>
      <p:ext uri="{BB962C8B-B14F-4D97-AF65-F5344CB8AC3E}">
        <p14:creationId xmlns:p14="http://schemas.microsoft.com/office/powerpoint/2010/main" val="370467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714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TUSC2 repressed FGFR2 expression in H1650 cells but not H322 cells.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0"/>
            <a:ext cx="390207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4483100" y="2649538"/>
            <a:ext cx="976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FGFR2</a:t>
            </a:r>
          </a:p>
        </p:txBody>
      </p:sp>
      <p:sp>
        <p:nvSpPr>
          <p:cNvPr id="8197" name="TextBox 5"/>
          <p:cNvSpPr txBox="1">
            <a:spLocks noChangeArrowheads="1"/>
          </p:cNvSpPr>
          <p:nvPr/>
        </p:nvSpPr>
        <p:spPr bwMode="auto">
          <a:xfrm rot="-2913846">
            <a:off x="2521744" y="2026444"/>
            <a:ext cx="690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H1650</a:t>
            </a:r>
          </a:p>
        </p:txBody>
      </p:sp>
      <p:sp>
        <p:nvSpPr>
          <p:cNvPr id="8198" name="TextBox 6"/>
          <p:cNvSpPr txBox="1">
            <a:spLocks noChangeArrowheads="1"/>
          </p:cNvSpPr>
          <p:nvPr/>
        </p:nvSpPr>
        <p:spPr bwMode="auto">
          <a:xfrm>
            <a:off x="1350963" y="1358900"/>
            <a:ext cx="820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H322</a:t>
            </a:r>
          </a:p>
        </p:txBody>
      </p:sp>
      <p:pic>
        <p:nvPicPr>
          <p:cNvPr id="819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355975"/>
            <a:ext cx="272415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200" name="TextBox 18"/>
          <p:cNvSpPr txBox="1">
            <a:spLocks noChangeArrowheads="1"/>
          </p:cNvSpPr>
          <p:nvPr/>
        </p:nvSpPr>
        <p:spPr bwMode="auto">
          <a:xfrm>
            <a:off x="8224838" y="3338513"/>
            <a:ext cx="974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FGFR2</a:t>
            </a:r>
          </a:p>
        </p:txBody>
      </p:sp>
      <p:sp>
        <p:nvSpPr>
          <p:cNvPr id="8201" name="TextBox 27"/>
          <p:cNvSpPr txBox="1">
            <a:spLocks noChangeArrowheads="1"/>
          </p:cNvSpPr>
          <p:nvPr/>
        </p:nvSpPr>
        <p:spPr bwMode="auto">
          <a:xfrm>
            <a:off x="792163" y="5976938"/>
            <a:ext cx="4667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FGFR2 expression is very low in H322 cells</a:t>
            </a:r>
          </a:p>
        </p:txBody>
      </p:sp>
      <p:cxnSp>
        <p:nvCxnSpPr>
          <p:cNvPr id="30" name="Straight Arrow Connector 29"/>
          <p:cNvCxnSpPr>
            <a:stCxn id="8196" idx="1"/>
          </p:cNvCxnSpPr>
          <p:nvPr/>
        </p:nvCxnSpPr>
        <p:spPr>
          <a:xfrm>
            <a:off x="4483100" y="283368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196" idx="1"/>
          </p:cNvCxnSpPr>
          <p:nvPr/>
        </p:nvCxnSpPr>
        <p:spPr>
          <a:xfrm flipH="1">
            <a:off x="4173538" y="2833688"/>
            <a:ext cx="3095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4" name="Rectangle 7"/>
          <p:cNvSpPr>
            <a:spLocks noChangeArrowheads="1"/>
          </p:cNvSpPr>
          <p:nvPr/>
        </p:nvSpPr>
        <p:spPr bwMode="auto">
          <a:xfrm rot="-2961419">
            <a:off x="5957888" y="2774950"/>
            <a:ext cx="660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Vector</a:t>
            </a:r>
            <a:endParaRPr lang="en-US" altLang="en-US" sz="1400"/>
          </a:p>
        </p:txBody>
      </p:sp>
      <p:sp>
        <p:nvSpPr>
          <p:cNvPr id="8205" name="Rectangle 8"/>
          <p:cNvSpPr>
            <a:spLocks noChangeArrowheads="1"/>
          </p:cNvSpPr>
          <p:nvPr/>
        </p:nvSpPr>
        <p:spPr bwMode="auto">
          <a:xfrm rot="-2961419">
            <a:off x="6448425" y="2773363"/>
            <a:ext cx="657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</a:t>
            </a:r>
          </a:p>
        </p:txBody>
      </p:sp>
      <p:sp>
        <p:nvSpPr>
          <p:cNvPr id="8206" name="Rectangle 9"/>
          <p:cNvSpPr>
            <a:spLocks noChangeArrowheads="1"/>
          </p:cNvSpPr>
          <p:nvPr/>
        </p:nvSpPr>
        <p:spPr bwMode="auto">
          <a:xfrm rot="-2961419">
            <a:off x="7403306" y="2731294"/>
            <a:ext cx="10207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TUSC2 -ER</a:t>
            </a:r>
          </a:p>
        </p:txBody>
      </p:sp>
      <p:sp>
        <p:nvSpPr>
          <p:cNvPr id="8207" name="Rectangle 10"/>
          <p:cNvSpPr>
            <a:spLocks noChangeArrowheads="1"/>
          </p:cNvSpPr>
          <p:nvPr/>
        </p:nvSpPr>
        <p:spPr bwMode="auto">
          <a:xfrm rot="-2945881">
            <a:off x="6911976" y="2695575"/>
            <a:ext cx="9255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2.3 uM ER</a:t>
            </a:r>
            <a:endParaRPr lang="en-US" altLang="en-US" sz="1800"/>
          </a:p>
        </p:txBody>
      </p:sp>
      <p:sp>
        <p:nvSpPr>
          <p:cNvPr id="8208" name="Rectangle 11"/>
          <p:cNvSpPr>
            <a:spLocks noChangeArrowheads="1"/>
          </p:cNvSpPr>
          <p:nvPr/>
        </p:nvSpPr>
        <p:spPr bwMode="auto">
          <a:xfrm rot="-2960521">
            <a:off x="5428457" y="2809081"/>
            <a:ext cx="6619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H1650</a:t>
            </a:r>
            <a:endParaRPr lang="en-US" altLang="en-US" sz="1400"/>
          </a:p>
        </p:txBody>
      </p:sp>
      <p:cxnSp>
        <p:nvCxnSpPr>
          <p:cNvPr id="36" name="Straight Connector 35"/>
          <p:cNvCxnSpPr/>
          <p:nvPr/>
        </p:nvCxnSpPr>
        <p:spPr>
          <a:xfrm>
            <a:off x="5956300" y="2474913"/>
            <a:ext cx="1957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0" name="TextBox 30"/>
          <p:cNvSpPr txBox="1">
            <a:spLocks noChangeArrowheads="1"/>
          </p:cNvSpPr>
          <p:nvPr/>
        </p:nvSpPr>
        <p:spPr bwMode="auto">
          <a:xfrm>
            <a:off x="6264275" y="2028825"/>
            <a:ext cx="1200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24 hours</a:t>
            </a:r>
          </a:p>
        </p:txBody>
      </p:sp>
      <p:sp>
        <p:nvSpPr>
          <p:cNvPr id="8211" name="Rectangle 7"/>
          <p:cNvSpPr>
            <a:spLocks noChangeArrowheads="1"/>
          </p:cNvSpPr>
          <p:nvPr/>
        </p:nvSpPr>
        <p:spPr bwMode="auto">
          <a:xfrm rot="-2961419">
            <a:off x="2843213" y="2035175"/>
            <a:ext cx="660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Vector</a:t>
            </a:r>
            <a:endParaRPr lang="en-US" altLang="en-US" sz="1400"/>
          </a:p>
        </p:txBody>
      </p:sp>
      <p:sp>
        <p:nvSpPr>
          <p:cNvPr id="8212" name="Rectangle 8"/>
          <p:cNvSpPr>
            <a:spLocks noChangeArrowheads="1"/>
          </p:cNvSpPr>
          <p:nvPr/>
        </p:nvSpPr>
        <p:spPr bwMode="auto">
          <a:xfrm rot="-2961419">
            <a:off x="3151188" y="2033588"/>
            <a:ext cx="657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</a:t>
            </a:r>
          </a:p>
        </p:txBody>
      </p:sp>
      <p:sp>
        <p:nvSpPr>
          <p:cNvPr id="8213" name="Rectangle 9"/>
          <p:cNvSpPr>
            <a:spLocks noChangeArrowheads="1"/>
          </p:cNvSpPr>
          <p:nvPr/>
        </p:nvSpPr>
        <p:spPr bwMode="auto">
          <a:xfrm rot="-2961419">
            <a:off x="3663157" y="1916906"/>
            <a:ext cx="10207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TUSC2 -ER</a:t>
            </a:r>
          </a:p>
        </p:txBody>
      </p:sp>
      <p:sp>
        <p:nvSpPr>
          <p:cNvPr id="8214" name="Rectangle 10"/>
          <p:cNvSpPr>
            <a:spLocks noChangeArrowheads="1"/>
          </p:cNvSpPr>
          <p:nvPr/>
        </p:nvSpPr>
        <p:spPr bwMode="auto">
          <a:xfrm rot="-2945881">
            <a:off x="3384551" y="1955800"/>
            <a:ext cx="9255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2.3 uM ER</a:t>
            </a:r>
            <a:endParaRPr lang="en-US" altLang="en-US" sz="1800"/>
          </a:p>
        </p:txBody>
      </p:sp>
      <p:cxnSp>
        <p:nvCxnSpPr>
          <p:cNvPr id="50" name="Straight Connector 49"/>
          <p:cNvCxnSpPr/>
          <p:nvPr/>
        </p:nvCxnSpPr>
        <p:spPr>
          <a:xfrm>
            <a:off x="2841625" y="1757363"/>
            <a:ext cx="12049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6" name="TextBox 30"/>
          <p:cNvSpPr txBox="1">
            <a:spLocks noChangeArrowheads="1"/>
          </p:cNvSpPr>
          <p:nvPr/>
        </p:nvSpPr>
        <p:spPr bwMode="auto">
          <a:xfrm>
            <a:off x="2903538" y="1360488"/>
            <a:ext cx="1200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H1650</a:t>
            </a:r>
          </a:p>
        </p:txBody>
      </p:sp>
      <p:sp>
        <p:nvSpPr>
          <p:cNvPr id="8217" name="TextBox 5"/>
          <p:cNvSpPr txBox="1">
            <a:spLocks noChangeArrowheads="1"/>
          </p:cNvSpPr>
          <p:nvPr/>
        </p:nvSpPr>
        <p:spPr bwMode="auto">
          <a:xfrm rot="-2913846">
            <a:off x="884238" y="1995488"/>
            <a:ext cx="688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H322</a:t>
            </a:r>
          </a:p>
        </p:txBody>
      </p:sp>
      <p:sp>
        <p:nvSpPr>
          <p:cNvPr id="8218" name="Rectangle 7"/>
          <p:cNvSpPr>
            <a:spLocks noChangeArrowheads="1"/>
          </p:cNvSpPr>
          <p:nvPr/>
        </p:nvSpPr>
        <p:spPr bwMode="auto">
          <a:xfrm rot="-2961419">
            <a:off x="1204913" y="2003425"/>
            <a:ext cx="660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Vector</a:t>
            </a:r>
            <a:endParaRPr lang="en-US" altLang="en-US" sz="1400"/>
          </a:p>
        </p:txBody>
      </p:sp>
      <p:sp>
        <p:nvSpPr>
          <p:cNvPr id="8219" name="Rectangle 8"/>
          <p:cNvSpPr>
            <a:spLocks noChangeArrowheads="1"/>
          </p:cNvSpPr>
          <p:nvPr/>
        </p:nvSpPr>
        <p:spPr bwMode="auto">
          <a:xfrm rot="-2961419">
            <a:off x="1512888" y="2001838"/>
            <a:ext cx="657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</a:t>
            </a:r>
          </a:p>
        </p:txBody>
      </p:sp>
      <p:sp>
        <p:nvSpPr>
          <p:cNvPr id="8220" name="Rectangle 9"/>
          <p:cNvSpPr>
            <a:spLocks noChangeArrowheads="1"/>
          </p:cNvSpPr>
          <p:nvPr/>
        </p:nvSpPr>
        <p:spPr bwMode="auto">
          <a:xfrm rot="-2961419">
            <a:off x="2024857" y="1885156"/>
            <a:ext cx="10207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TUSC2 -ER</a:t>
            </a:r>
          </a:p>
        </p:txBody>
      </p:sp>
      <p:sp>
        <p:nvSpPr>
          <p:cNvPr id="8221" name="Rectangle 10"/>
          <p:cNvSpPr>
            <a:spLocks noChangeArrowheads="1"/>
          </p:cNvSpPr>
          <p:nvPr/>
        </p:nvSpPr>
        <p:spPr bwMode="auto">
          <a:xfrm rot="-2945881">
            <a:off x="1746251" y="1924050"/>
            <a:ext cx="9255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2.3 uM ER</a:t>
            </a:r>
            <a:endParaRPr lang="en-US" altLang="en-US" sz="1800"/>
          </a:p>
        </p:txBody>
      </p:sp>
      <p:cxnSp>
        <p:nvCxnSpPr>
          <p:cNvPr id="57" name="Straight Connector 56"/>
          <p:cNvCxnSpPr/>
          <p:nvPr/>
        </p:nvCxnSpPr>
        <p:spPr>
          <a:xfrm>
            <a:off x="1062038" y="1744663"/>
            <a:ext cx="12842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23" name="TextBox 5"/>
          <p:cNvSpPr txBox="1">
            <a:spLocks noChangeArrowheads="1"/>
          </p:cNvSpPr>
          <p:nvPr/>
        </p:nvSpPr>
        <p:spPr bwMode="auto">
          <a:xfrm>
            <a:off x="6172200" y="3962400"/>
            <a:ext cx="1741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H1650</a:t>
            </a:r>
          </a:p>
        </p:txBody>
      </p:sp>
    </p:spTree>
    <p:extLst>
      <p:ext uri="{BB962C8B-B14F-4D97-AF65-F5344CB8AC3E}">
        <p14:creationId xmlns:p14="http://schemas.microsoft.com/office/powerpoint/2010/main" val="3337525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04800" y="63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Repeat western blotting in A549 cells</a:t>
            </a: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363" y="2911475"/>
            <a:ext cx="2590800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363" y="3370263"/>
            <a:ext cx="2590800" cy="585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7978775" y="2887663"/>
            <a:ext cx="860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FGFR2</a:t>
            </a:r>
          </a:p>
        </p:txBody>
      </p:sp>
      <p:sp>
        <p:nvSpPr>
          <p:cNvPr id="6150" name="TextBox 6"/>
          <p:cNvSpPr txBox="1">
            <a:spLocks noChangeArrowheads="1"/>
          </p:cNvSpPr>
          <p:nvPr/>
        </p:nvSpPr>
        <p:spPr bwMode="auto">
          <a:xfrm>
            <a:off x="7978775" y="3482975"/>
            <a:ext cx="860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TUSC2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 rot="-2961419">
            <a:off x="5692776" y="2398712"/>
            <a:ext cx="660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Vector</a:t>
            </a:r>
            <a:endParaRPr lang="en-US" altLang="en-US" sz="140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 rot="-2961419">
            <a:off x="6183313" y="2397125"/>
            <a:ext cx="657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 rot="-2961419">
            <a:off x="7138195" y="2355056"/>
            <a:ext cx="10207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TUSC2 -ER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 rot="-2945881">
            <a:off x="6646862" y="2319338"/>
            <a:ext cx="9255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2.3 uM ER</a:t>
            </a:r>
            <a:endParaRPr lang="en-US" altLang="en-US" sz="1800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 rot="-2960521">
            <a:off x="5212556" y="2432844"/>
            <a:ext cx="563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A549</a:t>
            </a:r>
            <a:endParaRPr lang="en-US" altLang="en-US" sz="1400"/>
          </a:p>
        </p:txBody>
      </p:sp>
      <p:pic>
        <p:nvPicPr>
          <p:cNvPr id="615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59138"/>
            <a:ext cx="301148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7" name="Rectangle 13"/>
          <p:cNvSpPr>
            <a:spLocks noChangeArrowheads="1"/>
          </p:cNvSpPr>
          <p:nvPr/>
        </p:nvSpPr>
        <p:spPr bwMode="auto">
          <a:xfrm rot="-2961419">
            <a:off x="739776" y="2738437"/>
            <a:ext cx="660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Vector</a:t>
            </a:r>
            <a:endParaRPr lang="en-US" altLang="en-US" sz="1400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 rot="-2961419">
            <a:off x="1058863" y="2719388"/>
            <a:ext cx="657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 rot="-2961419">
            <a:off x="1657351" y="2565400"/>
            <a:ext cx="10207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TUSC2 -ER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 rot="-2945881">
            <a:off x="1393826" y="2600325"/>
            <a:ext cx="927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2.3 uM ER</a:t>
            </a:r>
            <a:endParaRPr lang="en-US" altLang="en-US" sz="1800"/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 rot="-2960521">
            <a:off x="2035175" y="2706688"/>
            <a:ext cx="5635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A549</a:t>
            </a:r>
            <a:endParaRPr lang="en-US" altLang="en-US" sz="1400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 rot="-2961419">
            <a:off x="2286794" y="2720181"/>
            <a:ext cx="6604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Vector</a:t>
            </a:r>
            <a:endParaRPr lang="en-US" altLang="en-US" sz="140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 rot="-2961419">
            <a:off x="2619375" y="2673350"/>
            <a:ext cx="657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 rot="-2961419">
            <a:off x="3111500" y="2586038"/>
            <a:ext cx="10207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TUSC2 -ER</a:t>
            </a:r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 rot="-2945881">
            <a:off x="2816226" y="2532062"/>
            <a:ext cx="927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2.3 uM ER</a:t>
            </a:r>
            <a:endParaRPr lang="en-US" altLang="en-US" sz="1800"/>
          </a:p>
        </p:txBody>
      </p:sp>
      <p:sp>
        <p:nvSpPr>
          <p:cNvPr id="6166" name="TextBox 22"/>
          <p:cNvSpPr txBox="1">
            <a:spLocks noChangeArrowheads="1"/>
          </p:cNvSpPr>
          <p:nvPr/>
        </p:nvSpPr>
        <p:spPr bwMode="auto">
          <a:xfrm>
            <a:off x="3929063" y="3198813"/>
            <a:ext cx="8620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FGFR2</a:t>
            </a: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 rot="-2960521">
            <a:off x="488157" y="2669381"/>
            <a:ext cx="5635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A549</a:t>
            </a:r>
            <a:endParaRPr lang="en-US" altLang="en-US" sz="140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336800" y="2259013"/>
            <a:ext cx="1304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95325" y="2259013"/>
            <a:ext cx="1304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0" name="TextBox 27"/>
          <p:cNvSpPr txBox="1">
            <a:spLocks noChangeArrowheads="1"/>
          </p:cNvSpPr>
          <p:nvPr/>
        </p:nvSpPr>
        <p:spPr bwMode="auto">
          <a:xfrm>
            <a:off x="914400" y="1752600"/>
            <a:ext cx="1201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24 hours</a:t>
            </a:r>
          </a:p>
        </p:txBody>
      </p:sp>
      <p:sp>
        <p:nvSpPr>
          <p:cNvPr id="6171" name="TextBox 28"/>
          <p:cNvSpPr txBox="1">
            <a:spLocks noChangeArrowheads="1"/>
          </p:cNvSpPr>
          <p:nvPr/>
        </p:nvSpPr>
        <p:spPr bwMode="auto">
          <a:xfrm>
            <a:off x="2382838" y="1728788"/>
            <a:ext cx="1201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48 hours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5691188" y="2098675"/>
            <a:ext cx="19573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3" name="TextBox 30"/>
          <p:cNvSpPr txBox="1">
            <a:spLocks noChangeArrowheads="1"/>
          </p:cNvSpPr>
          <p:nvPr/>
        </p:nvSpPr>
        <p:spPr bwMode="auto">
          <a:xfrm>
            <a:off x="5999163" y="1652588"/>
            <a:ext cx="1200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24 hours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3698875" y="3382963"/>
            <a:ext cx="2587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5" name="TextBox 43"/>
          <p:cNvSpPr txBox="1">
            <a:spLocks noChangeArrowheads="1"/>
          </p:cNvSpPr>
          <p:nvPr/>
        </p:nvSpPr>
        <p:spPr bwMode="auto">
          <a:xfrm>
            <a:off x="469900" y="5181600"/>
            <a:ext cx="806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There are two bands near the size of 120kd. TUSC2 seems repressed the upper band at 24 hours time point.  </a:t>
            </a:r>
          </a:p>
        </p:txBody>
      </p:sp>
    </p:spTree>
    <p:extLst>
      <p:ext uri="{BB962C8B-B14F-4D97-AF65-F5344CB8AC3E}">
        <p14:creationId xmlns:p14="http://schemas.microsoft.com/office/powerpoint/2010/main" val="2962552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222</Words>
  <Application>Microsoft Office PowerPoint</Application>
  <PresentationFormat>On-screen Show (4:3)</PresentationFormat>
  <Paragraphs>78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TUSC2 repressed FGFR2 expression in H1650 cells but not H322 cells.</vt:lpstr>
      <vt:lpstr>Repeat western blotting in A549 cells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Lara-Guerra,Humberto</dc:creator>
  <cp:lastModifiedBy>Majidi,Mourad</cp:lastModifiedBy>
  <cp:revision>3</cp:revision>
  <dcterms:created xsi:type="dcterms:W3CDTF">2006-08-16T00:00:00Z</dcterms:created>
  <dcterms:modified xsi:type="dcterms:W3CDTF">2015-04-08T17:02:35Z</dcterms:modified>
</cp:coreProperties>
</file>